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5"/>
  </p:notesMasterIdLst>
  <p:sldIdLst>
    <p:sldId id="256" r:id="rId2"/>
    <p:sldId id="257" r:id="rId3"/>
    <p:sldId id="261" r:id="rId4"/>
    <p:sldId id="279" r:id="rId5"/>
    <p:sldId id="280" r:id="rId6"/>
    <p:sldId id="281" r:id="rId7"/>
    <p:sldId id="282" r:id="rId8"/>
    <p:sldId id="283" r:id="rId9"/>
    <p:sldId id="284" r:id="rId10"/>
    <p:sldId id="285" r:id="rId11"/>
    <p:sldId id="286" r:id="rId12"/>
    <p:sldId id="287" r:id="rId13"/>
    <p:sldId id="288" r:id="rId14"/>
  </p:sldIdLst>
  <p:sldSz cx="9144000" cy="5143500" type="screen16x9"/>
  <p:notesSz cx="6858000" cy="9144000"/>
  <p:embeddedFontLst>
    <p:embeddedFont>
      <p:font typeface="Barlow Light" panose="020B0604020202020204" charset="0"/>
      <p:regular r:id="rId16"/>
      <p:bold r:id="rId17"/>
      <p:italic r:id="rId18"/>
      <p:boldItalic r:id="rId19"/>
    </p:embeddedFont>
    <p:embeddedFont>
      <p:font typeface="Barlow SemiBold"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5A48A-7C33-98ED-DAE2-B30B811D1D55}" name="Merz Lukas" initials="ML" userId="Merz Luk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4199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21375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87735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dirty="0"/>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1403648" y="3147814"/>
            <a:ext cx="4608512" cy="1368152"/>
          </a:xfrm>
          <a:prstGeom prst="rect">
            <a:avLst/>
          </a:prstGeom>
        </p:spPr>
        <p:txBody>
          <a:bodyPr spcFirstLastPara="1" wrap="square" lIns="0" tIns="0" rIns="0" bIns="0" anchor="ctr" anchorCtr="0">
            <a:noAutofit/>
          </a:bodyPr>
          <a:lstStyle/>
          <a:p>
            <a:pPr lvl="0" algn="ctr" rtl="0"/>
            <a:r>
              <a:rPr lang="es" sz="2400" dirty="0">
                <a:solidFill>
                  <a:schemeClr val="accent1"/>
                </a:solidFill>
              </a:rPr>
              <a:t/>
            </a:r>
            <a:br>
              <a:rPr lang="es" sz="2400" dirty="0">
                <a:solidFill>
                  <a:schemeClr val="accent1"/>
                </a:solidFill>
              </a:rPr>
            </a:br>
            <a:r>
              <a:rPr lang="es" sz="2800" b="0" i="0" u="none" baseline="0" dirty="0" smtClean="0">
                <a:latin typeface="+mj-lt"/>
              </a:rPr>
              <a:t>Fundamentos de la diabetes</a:t>
            </a:r>
            <a:r>
              <a:rPr lang="es" sz="1800" dirty="0" smtClean="0">
                <a:latin typeface="+mj-lt"/>
              </a:rPr>
              <a:t/>
            </a:r>
            <a:br>
              <a:rPr lang="es" sz="1800" dirty="0" smtClean="0">
                <a:latin typeface="+mj-lt"/>
              </a:rPr>
            </a:br>
            <a:r>
              <a:rPr lang="es" sz="1800" b="0" i="0" u="none" baseline="0" dirty="0" smtClean="0">
                <a:latin typeface="+mj-lt"/>
              </a:rPr>
              <a:t>Autor</a:t>
            </a:r>
            <a:r>
              <a:rPr lang="es" sz="1800" b="1" i="0" u="none" baseline="0" dirty="0" smtClean="0">
                <a:latin typeface="+mj-lt"/>
              </a:rPr>
              <a:t>í</a:t>
            </a:r>
            <a:r>
              <a:rPr lang="es" sz="1800" b="0" i="0" u="none" baseline="0" dirty="0" smtClean="0">
                <a:latin typeface="+mj-lt"/>
              </a:rPr>
              <a:t>a</a:t>
            </a:r>
            <a:r>
              <a:rPr lang="es" sz="1800" b="1" i="0" u="none" baseline="0" dirty="0" smtClean="0">
                <a:latin typeface="+mj-lt"/>
              </a:rPr>
              <a:t>:</a:t>
            </a:r>
            <a:r>
              <a:rPr lang="es" sz="1800" b="0" i="0" u="none" baseline="0" dirty="0" smtClean="0">
                <a:latin typeface="+mj-lt"/>
              </a:rPr>
              <a:t> Aelita Skarbaliene, Akvile Sendriute</a:t>
            </a:r>
            <a:endParaRPr lang="es" sz="1800" dirty="0">
              <a:latin typeface="+mj-lt"/>
            </a:endParaRPr>
          </a:p>
        </p:txBody>
      </p:sp>
      <p:sp>
        <p:nvSpPr>
          <p:cNvPr id="3" name="Rectangle 2"/>
          <p:cNvSpPr/>
          <p:nvPr/>
        </p:nvSpPr>
        <p:spPr>
          <a:xfrm>
            <a:off x="683569" y="908015"/>
            <a:ext cx="7644340" cy="1015663"/>
          </a:xfrm>
          <a:prstGeom prst="rect">
            <a:avLst/>
          </a:prstGeom>
        </p:spPr>
        <p:txBody>
          <a:bodyPr wrap="square">
            <a:spAutoFit/>
          </a:bodyPr>
          <a:lstStyle/>
          <a:p>
            <a:pPr algn="l" rtl="0"/>
            <a:r>
              <a:rPr lang="es" sz="6000" b="1" i="0" u="none" baseline="0">
                <a:solidFill>
                  <a:schemeClr val="accent2"/>
                </a:solidFill>
              </a:rPr>
              <a:t>Connected 4 Health</a:t>
            </a:r>
            <a:endParaRPr lang="es"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E29A2C-2E49-D686-32EF-514107301FFA}"/>
              </a:ext>
            </a:extLst>
          </p:cNvPr>
          <p:cNvSpPr>
            <a:spLocks noGrp="1"/>
          </p:cNvSpPr>
          <p:nvPr>
            <p:ph type="title"/>
          </p:nvPr>
        </p:nvSpPr>
        <p:spPr/>
        <p:txBody>
          <a:bodyPr/>
          <a:lstStyle/>
          <a:p>
            <a:pPr algn="l" rtl="0"/>
            <a:r>
              <a:rPr lang="es" b="0" i="0" u="none" baseline="0" dirty="0">
                <a:latin typeface="+mj-lt"/>
              </a:rPr>
              <a:t>Diabetes de tipo 2</a:t>
            </a:r>
          </a:p>
        </p:txBody>
      </p:sp>
      <p:sp>
        <p:nvSpPr>
          <p:cNvPr id="3" name="Text Placeholder 2">
            <a:extLst>
              <a:ext uri="{FF2B5EF4-FFF2-40B4-BE49-F238E27FC236}">
                <a16:creationId xmlns:a16="http://schemas.microsoft.com/office/drawing/2014/main" xmlns="" id="{CF3A6D4F-141F-FBBC-C34D-06DF76FD36B3}"/>
              </a:ext>
            </a:extLst>
          </p:cNvPr>
          <p:cNvSpPr>
            <a:spLocks noGrp="1"/>
          </p:cNvSpPr>
          <p:nvPr>
            <p:ph type="body" idx="1"/>
          </p:nvPr>
        </p:nvSpPr>
        <p:spPr/>
        <p:txBody>
          <a:bodyPr/>
          <a:lstStyle/>
          <a:p>
            <a:pPr marL="76200" indent="0" algn="just" rtl="0">
              <a:buNone/>
            </a:pPr>
            <a:r>
              <a:rPr lang="es" sz="1700" b="0" i="0" u="none" baseline="0" dirty="0">
                <a:latin typeface="+mn-lt"/>
              </a:rPr>
              <a:t>La diabetes de tipo 2 es una afección crónica con riesgo de presentar complicaciones graves. Esta enfermedad constituye una carga significativa para la salud física y mental de los pacientes, </a:t>
            </a:r>
            <a:r>
              <a:rPr lang="es" sz="1700" b="0" i="0" u="none" baseline="0" dirty="0" smtClean="0">
                <a:latin typeface="+mn-lt"/>
              </a:rPr>
              <a:t>lo que influye </a:t>
            </a:r>
            <a:r>
              <a:rPr lang="es" sz="1700" b="0" i="0" u="none" baseline="0" dirty="0">
                <a:latin typeface="+mn-lt"/>
              </a:rPr>
              <a:t>de forma negativa sobre su calidad de vida (bienestar físico, mental y social). Este efecto negativo sobre el bienestar del paciente puede deberse al propio diagnóstico, al estrés psicológico relacionado con el control de la diabetes o a la carga que conllevan las complicaciones de la enfermedad. En diversos estudios se ha analizado tanto el deterioro como la mejora del estado mental de los pacientes diabéticos durante el tratamiento. </a:t>
            </a:r>
            <a:endParaRPr lang="es" sz="1700" dirty="0">
              <a:latin typeface="+mn-lt"/>
            </a:endParaRPr>
          </a:p>
        </p:txBody>
      </p:sp>
      <p:sp>
        <p:nvSpPr>
          <p:cNvPr id="4" name="Slide Number Placeholder 3">
            <a:extLst>
              <a:ext uri="{FF2B5EF4-FFF2-40B4-BE49-F238E27FC236}">
                <a16:creationId xmlns:a16="http://schemas.microsoft.com/office/drawing/2014/main" xmlns="" id="{3C3B5741-35F1-F662-48E4-2C5135B1D48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10</a:t>
            </a:fld>
            <a:endParaRPr lang="es"/>
          </a:p>
        </p:txBody>
      </p:sp>
    </p:spTree>
    <p:extLst>
      <p:ext uri="{BB962C8B-B14F-4D97-AF65-F5344CB8AC3E}">
        <p14:creationId xmlns:p14="http://schemas.microsoft.com/office/powerpoint/2010/main" val="2727373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64EF5D-92B4-90D5-F991-0AC5832128FD}"/>
              </a:ext>
            </a:extLst>
          </p:cNvPr>
          <p:cNvSpPr>
            <a:spLocks noGrp="1"/>
          </p:cNvSpPr>
          <p:nvPr>
            <p:ph type="title"/>
          </p:nvPr>
        </p:nvSpPr>
        <p:spPr/>
        <p:txBody>
          <a:bodyPr/>
          <a:lstStyle/>
          <a:p>
            <a:pPr algn="l" rtl="0"/>
            <a:r>
              <a:rPr lang="es" b="0" i="0" u="none" baseline="0" dirty="0">
                <a:latin typeface="+mj-lt"/>
              </a:rPr>
              <a:t>Diabetes de tipo 2</a:t>
            </a:r>
          </a:p>
        </p:txBody>
      </p:sp>
      <p:sp>
        <p:nvSpPr>
          <p:cNvPr id="3" name="Text Placeholder 2">
            <a:extLst>
              <a:ext uri="{FF2B5EF4-FFF2-40B4-BE49-F238E27FC236}">
                <a16:creationId xmlns:a16="http://schemas.microsoft.com/office/drawing/2014/main" xmlns="" id="{D72D2EF8-9B22-4092-9961-CBF14464C4E1}"/>
              </a:ext>
            </a:extLst>
          </p:cNvPr>
          <p:cNvSpPr>
            <a:spLocks noGrp="1"/>
          </p:cNvSpPr>
          <p:nvPr>
            <p:ph type="body" idx="1"/>
          </p:nvPr>
        </p:nvSpPr>
        <p:spPr/>
        <p:txBody>
          <a:bodyPr/>
          <a:lstStyle/>
          <a:p>
            <a:pPr marL="76200" indent="0" algn="just" rtl="0">
              <a:buNone/>
            </a:pPr>
            <a:r>
              <a:rPr lang="es" sz="1800" b="0" i="0" u="none" baseline="0" dirty="0">
                <a:latin typeface="+mn-lt"/>
              </a:rPr>
              <a:t>En los estudios sobre la prevención de la diabetes siempre se tienen en cuenta </a:t>
            </a:r>
            <a:r>
              <a:rPr lang="es" sz="1800" b="0" i="0" u="none" baseline="0" dirty="0" smtClean="0">
                <a:latin typeface="+mn-lt"/>
              </a:rPr>
              <a:t>—y </a:t>
            </a:r>
            <a:r>
              <a:rPr lang="es" sz="1800" b="0" i="0" u="none" baseline="0" dirty="0">
                <a:latin typeface="+mn-lt"/>
              </a:rPr>
              <a:t>deben tenerse en </a:t>
            </a:r>
            <a:r>
              <a:rPr lang="es" sz="1800" b="0" i="0" u="none" baseline="0" dirty="0" smtClean="0">
                <a:latin typeface="+mn-lt"/>
              </a:rPr>
              <a:t>cuenta— </a:t>
            </a:r>
            <a:r>
              <a:rPr lang="es" sz="1800" b="0" i="0" u="none" baseline="0" dirty="0">
                <a:latin typeface="+mn-lt"/>
              </a:rPr>
              <a:t>parámetros objetivos que son evaluables de forma cuantitativa, desde el peso y la concentración plasmática de glucosa hasta el lipidograma. Sin embargo, con frecuencia no se presta atención a los parámetros subjetivos de la calidad de vida relacionada con la salud (CVRS). </a:t>
            </a:r>
          </a:p>
        </p:txBody>
      </p:sp>
      <p:sp>
        <p:nvSpPr>
          <p:cNvPr id="4" name="Slide Number Placeholder 3">
            <a:extLst>
              <a:ext uri="{FF2B5EF4-FFF2-40B4-BE49-F238E27FC236}">
                <a16:creationId xmlns:a16="http://schemas.microsoft.com/office/drawing/2014/main" xmlns="" id="{9108CDA0-2D24-5FDA-71DB-2AF5B9F4149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11</a:t>
            </a:fld>
            <a:endParaRPr lang="es"/>
          </a:p>
        </p:txBody>
      </p:sp>
    </p:spTree>
    <p:extLst>
      <p:ext uri="{BB962C8B-B14F-4D97-AF65-F5344CB8AC3E}">
        <p14:creationId xmlns:p14="http://schemas.microsoft.com/office/powerpoint/2010/main" val="1816328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28C56E-63B9-B62B-FAD8-C3688E02F50E}"/>
              </a:ext>
            </a:extLst>
          </p:cNvPr>
          <p:cNvSpPr>
            <a:spLocks noGrp="1"/>
          </p:cNvSpPr>
          <p:nvPr>
            <p:ph type="title"/>
          </p:nvPr>
        </p:nvSpPr>
        <p:spPr/>
        <p:txBody>
          <a:bodyPr/>
          <a:lstStyle/>
          <a:p>
            <a:pPr algn="l" rtl="0"/>
            <a:r>
              <a:rPr lang="es" sz="2800" b="0" i="0" u="none" baseline="0" dirty="0">
                <a:latin typeface="+mj-lt"/>
              </a:rPr>
              <a:t>Calidad de vida relacionada con la salud</a:t>
            </a:r>
          </a:p>
        </p:txBody>
      </p:sp>
      <p:sp>
        <p:nvSpPr>
          <p:cNvPr id="3" name="Text Placeholder 2">
            <a:extLst>
              <a:ext uri="{FF2B5EF4-FFF2-40B4-BE49-F238E27FC236}">
                <a16:creationId xmlns:a16="http://schemas.microsoft.com/office/drawing/2014/main" xmlns="" id="{CF820720-6037-670D-1897-759A5B4F79EA}"/>
              </a:ext>
            </a:extLst>
          </p:cNvPr>
          <p:cNvSpPr>
            <a:spLocks noGrp="1"/>
          </p:cNvSpPr>
          <p:nvPr>
            <p:ph type="body" idx="1"/>
          </p:nvPr>
        </p:nvSpPr>
        <p:spPr>
          <a:xfrm>
            <a:off x="539552" y="1491630"/>
            <a:ext cx="6757800" cy="2826600"/>
          </a:xfrm>
        </p:spPr>
        <p:txBody>
          <a:bodyPr/>
          <a:lstStyle/>
          <a:p>
            <a:pPr marL="76200" indent="0" algn="just" rtl="0">
              <a:buNone/>
            </a:pPr>
            <a:r>
              <a:rPr lang="es" sz="2000" b="0" i="0" u="none" baseline="0" dirty="0">
                <a:latin typeface="+mn-lt"/>
              </a:rPr>
              <a:t>Si únicamente se evalúan las variables clínicas y biológicas, no es posible reflejar de forma exhaustiva la percepción que tienen los pacientes de su salud. Son muchos los factores que influyen sobre la CVRS, tales como las </a:t>
            </a:r>
            <a:r>
              <a:rPr lang="es" sz="2000" b="0" i="0" u="none" baseline="0" dirty="0" smtClean="0">
                <a:latin typeface="+mn-lt"/>
              </a:rPr>
              <a:t>enfermedades concomitantes, </a:t>
            </a:r>
            <a:r>
              <a:rPr lang="es" sz="2000" b="0" i="0" u="none" baseline="0" dirty="0">
                <a:latin typeface="+mn-lt"/>
              </a:rPr>
              <a:t>la situación social y familiar, los conocimientos adquiridos por el paciente, la satisfacción con el tratamiento o la capacidad percibida para controlar la propia enfermedad. La CVRS está muy relacionada con la manera en que se sienten los pacientes y su forma de actuar.</a:t>
            </a:r>
          </a:p>
        </p:txBody>
      </p:sp>
      <p:sp>
        <p:nvSpPr>
          <p:cNvPr id="4" name="Slide Number Placeholder 3">
            <a:extLst>
              <a:ext uri="{FF2B5EF4-FFF2-40B4-BE49-F238E27FC236}">
                <a16:creationId xmlns:a16="http://schemas.microsoft.com/office/drawing/2014/main" xmlns="" id="{57442C0F-7C48-CC16-916F-DD966D425C3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12</a:t>
            </a:fld>
            <a:endParaRPr lang="es"/>
          </a:p>
        </p:txBody>
      </p:sp>
    </p:spTree>
    <p:extLst>
      <p:ext uri="{BB962C8B-B14F-4D97-AF65-F5344CB8AC3E}">
        <p14:creationId xmlns:p14="http://schemas.microsoft.com/office/powerpoint/2010/main" val="3900513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E65D4-48BC-50B8-E9C0-FCEB5C2668A5}"/>
              </a:ext>
            </a:extLst>
          </p:cNvPr>
          <p:cNvSpPr>
            <a:spLocks noGrp="1"/>
          </p:cNvSpPr>
          <p:nvPr>
            <p:ph type="title"/>
          </p:nvPr>
        </p:nvSpPr>
        <p:spPr/>
        <p:txBody>
          <a:bodyPr/>
          <a:lstStyle/>
          <a:p>
            <a:pPr algn="l" rtl="0"/>
            <a:r>
              <a:rPr lang="es" sz="2800" b="0" i="0" u="none" baseline="0" dirty="0">
                <a:latin typeface="+mj-lt"/>
              </a:rPr>
              <a:t>Calidad de vida relacionada con la salud</a:t>
            </a:r>
          </a:p>
        </p:txBody>
      </p:sp>
      <p:sp>
        <p:nvSpPr>
          <p:cNvPr id="3" name="Text Placeholder 2">
            <a:extLst>
              <a:ext uri="{FF2B5EF4-FFF2-40B4-BE49-F238E27FC236}">
                <a16:creationId xmlns:a16="http://schemas.microsoft.com/office/drawing/2014/main" xmlns="" id="{2DB6CAA3-DADB-71D5-B69A-537A2AB259EA}"/>
              </a:ext>
            </a:extLst>
          </p:cNvPr>
          <p:cNvSpPr>
            <a:spLocks noGrp="1"/>
          </p:cNvSpPr>
          <p:nvPr>
            <p:ph type="body" idx="1"/>
          </p:nvPr>
        </p:nvSpPr>
        <p:spPr>
          <a:xfrm>
            <a:off x="381000" y="1491630"/>
            <a:ext cx="6757800" cy="2826600"/>
          </a:xfrm>
        </p:spPr>
        <p:txBody>
          <a:bodyPr/>
          <a:lstStyle/>
          <a:p>
            <a:pPr marL="76200" indent="0" algn="just" rtl="0">
              <a:buNone/>
            </a:pPr>
            <a:r>
              <a:rPr lang="es" sz="1800" b="0" i="0" u="none" baseline="0" dirty="0">
                <a:latin typeface="+mn-lt"/>
              </a:rPr>
              <a:t>La diabetes es una enfermedad crónica muy extendida y uno de los problemas sanitarios más acuciantes en la actualidad. Los efectos físicos y psicosomáticos de esta enfermedad constituyen una carga cada vez mayor para la sanidad pública a escala mundial. Para mejorar la calidad de vida de los pacientes, es importante comprender los síntomas característicos de la diabetes. Por ejemplo, la depresión es una dolencia que afecta a personas de todas las edades y de cualquier origen étnico, social y económico, pero se manifiesta con una frecuencia dos o tres veces mayor en los pacientes diabéticos.</a:t>
            </a:r>
          </a:p>
          <a:p>
            <a:endParaRPr lang="es" dirty="0"/>
          </a:p>
        </p:txBody>
      </p:sp>
      <p:sp>
        <p:nvSpPr>
          <p:cNvPr id="4" name="Slide Number Placeholder 3">
            <a:extLst>
              <a:ext uri="{FF2B5EF4-FFF2-40B4-BE49-F238E27FC236}">
                <a16:creationId xmlns:a16="http://schemas.microsoft.com/office/drawing/2014/main" xmlns="" id="{EC9EDC04-6ECD-DABC-B0C8-C8860D3785D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13</a:t>
            </a:fld>
            <a:endParaRPr lang="es"/>
          </a:p>
        </p:txBody>
      </p:sp>
    </p:spTree>
    <p:extLst>
      <p:ext uri="{BB962C8B-B14F-4D97-AF65-F5344CB8AC3E}">
        <p14:creationId xmlns:p14="http://schemas.microsoft.com/office/powerpoint/2010/main" val="1314690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lgn="l" rtl="0"/>
            <a:r>
              <a:rPr lang="es" sz="1800" b="0" i="0" u="none" baseline="0" dirty="0">
                <a:solidFill>
                  <a:schemeClr val="bg1"/>
                </a:solidFill>
                <a:latin typeface="+mj-lt"/>
                <a:cs typeface="Calibri" panose="020F0502020204030204" pitchFamily="34" charset="0"/>
              </a:rPr>
              <a:t>Número de proyecto: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rtl="0">
              <a:buNone/>
            </a:pPr>
            <a:r>
              <a:rPr lang="es" sz="1400" b="0" i="0" u="none" baseline="0" dirty="0">
                <a:solidFill>
                  <a:schemeClr val="tx1"/>
                </a:solidFill>
                <a:latin typeface="+mn-lt"/>
                <a:cs typeface="Calibri" panose="020F0502020204030204" pitchFamily="34" charset="0"/>
              </a:rPr>
              <a:t>La financiación proporcionada por la Comisión Europea para la elaboración de esta presentación no constituye una ratificación de su contenido, que refleja únicamente las opiniones de las autoras. La Comisión no asume responsabilidad alguna por el uso que pueda hacerse de la información que contiene este documento.</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a:t>2</a:t>
            </a:fld>
            <a:endParaRPr dirty="0"/>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algn="just">
              <a:spcBef>
                <a:spcPts val="1000"/>
              </a:spcBef>
            </a:pPr>
            <a:r>
              <a:rPr lang="es" sz="1600" b="0" i="0" u="none" baseline="0" dirty="0">
                <a:latin typeface="+mn-lt"/>
              </a:rPr>
              <a:t>El cuerpo humano está formado por pequeñas células invisibles al ojo humano, cuya existencia depende de la energía que reciben. La principal fuente de energía de las células es la glucosa, que es tan esencial para su funcionamiento como la gasolina para los coches. La insulina </a:t>
            </a:r>
            <a:r>
              <a:rPr lang="es" sz="1600" b="0" i="0" u="none" baseline="0" dirty="0" smtClean="0">
                <a:latin typeface="+mn-lt"/>
              </a:rPr>
              <a:t>—una </a:t>
            </a:r>
            <a:r>
              <a:rPr lang="es" sz="1600" b="0" i="0" u="none" baseline="0" dirty="0">
                <a:latin typeface="+mn-lt"/>
              </a:rPr>
              <a:t>hormona segregada por las células beta del </a:t>
            </a:r>
            <a:r>
              <a:rPr lang="es" sz="1600" b="0" i="0" u="none" baseline="0" dirty="0" smtClean="0">
                <a:latin typeface="+mn-lt"/>
              </a:rPr>
              <a:t>páncreas— </a:t>
            </a:r>
            <a:r>
              <a:rPr lang="es" sz="1600" b="0" i="0" u="none" baseline="0" dirty="0">
                <a:latin typeface="+mn-lt"/>
              </a:rPr>
              <a:t>facilita la entrada </a:t>
            </a:r>
            <a:r>
              <a:rPr lang="es" sz="1600" b="0" i="0" u="none" baseline="0" dirty="0" smtClean="0">
                <a:latin typeface="+mn-lt"/>
              </a:rPr>
              <a:t>de </a:t>
            </a:r>
            <a:r>
              <a:rPr lang="es" sz="1600" b="0" i="0" u="none" baseline="0" dirty="0">
                <a:latin typeface="+mn-lt"/>
              </a:rPr>
              <a:t>la </a:t>
            </a:r>
            <a:r>
              <a:rPr lang="es" sz="1600" b="0" i="0" u="none" baseline="0" dirty="0" smtClean="0">
                <a:latin typeface="+mn-lt"/>
              </a:rPr>
              <a:t>glucosa en las células. </a:t>
            </a:r>
            <a:r>
              <a:rPr lang="es" sz="1600" b="0" i="0" u="none" baseline="0" dirty="0">
                <a:latin typeface="+mn-lt"/>
              </a:rPr>
              <a:t>El páncreas es como </a:t>
            </a:r>
            <a:r>
              <a:rPr lang="es" sz="1600" b="0" i="0" u="none" baseline="0" dirty="0" smtClean="0">
                <a:latin typeface="+mn-lt"/>
              </a:rPr>
              <a:t>una fábrica </a:t>
            </a:r>
            <a:r>
              <a:rPr lang="es" sz="1600" b="0" i="0" u="none" baseline="0" dirty="0">
                <a:latin typeface="+mn-lt"/>
              </a:rPr>
              <a:t>de insulina, que a su vez actúa como una llave que abre la célula para permitir la entrada de glucosa, la fuente de energía de la célula. Un cuerpo sano produce insulina de forma constante, es decir, mantiene una concentración mínima de insulina en la sangre para asegurar una glucemia normal. Cada vez que se produce una ingesta de alimentos, sube el nivel de glucosa en sangre y el páncreas libera más insulina. Así se mantiene el nivel estable de glucosa en la sangre capilar (3,3-5,5 mmol/L antes de la ingesta y </a:t>
            </a:r>
            <a:r>
              <a:rPr lang="es" sz="1600" b="0" i="0" u="none" baseline="0" dirty="0" smtClean="0">
                <a:latin typeface="+mn-lt"/>
              </a:rPr>
              <a:t>hasta</a:t>
            </a:r>
            <a:br>
              <a:rPr lang="es" sz="1600" b="0" i="0" u="none" baseline="0" dirty="0" smtClean="0">
                <a:latin typeface="+mn-lt"/>
              </a:rPr>
            </a:br>
            <a:r>
              <a:rPr lang="es" sz="1600" b="0" i="0" u="none" baseline="0" dirty="0" smtClean="0">
                <a:latin typeface="+mn-lt"/>
              </a:rPr>
              <a:t>7,8 mmol/L </a:t>
            </a:r>
            <a:r>
              <a:rPr lang="es" sz="1600" b="0" i="0" u="none" baseline="0" dirty="0">
                <a:latin typeface="+mn-lt"/>
              </a:rPr>
              <a:t>entre 1 y 2 horas después de la ingesta). </a:t>
            </a:r>
          </a:p>
          <a:p>
            <a:pPr marL="457200" lvl="0" indent="-381000" algn="l" rtl="0">
              <a:spcBef>
                <a:spcPts val="1000"/>
              </a:spcBef>
              <a:spcAft>
                <a:spcPts val="0"/>
              </a:spcAft>
              <a:buSzPts val="2400"/>
              <a:buChar char="▸"/>
            </a:pPr>
            <a:endParaRPr lang="es" sz="1600" dirty="0">
              <a:latin typeface="+mn-lt"/>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a:t>3</a:t>
            </a:fld>
            <a:endParaRPr dirty="0"/>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endParaRPr lang="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pPr algn="l" rtl="0"/>
            <a:r>
              <a:rPr lang="es" b="0" i="0" u="none" baseline="0" dirty="0">
                <a:latin typeface="+mj-lt"/>
              </a:rPr>
              <a:t>La insulina es la responsable de:</a:t>
            </a:r>
          </a:p>
        </p:txBody>
      </p:sp>
      <p:sp>
        <p:nvSpPr>
          <p:cNvPr id="3" name="Text Placeholder 2">
            <a:extLst>
              <a:ext uri="{FF2B5EF4-FFF2-40B4-BE49-F238E27FC236}">
                <a16:creationId xmlns:a16="http://schemas.microsoft.com/office/drawing/2014/main" xmlns="" id="{669E8EEB-9B8A-9B61-01D9-1CB4F92CB131}"/>
              </a:ext>
            </a:extLst>
          </p:cNvPr>
          <p:cNvSpPr>
            <a:spLocks noGrp="1"/>
          </p:cNvSpPr>
          <p:nvPr>
            <p:ph type="body" idx="1"/>
          </p:nvPr>
        </p:nvSpPr>
        <p:spPr/>
        <p:txBody>
          <a:bodyPr/>
          <a:lstStyle/>
          <a:p>
            <a:pPr algn="l" rtl="0"/>
            <a:r>
              <a:rPr lang="es" sz="2000" b="0" i="0" u="none" baseline="0" dirty="0">
                <a:latin typeface="+mn-lt"/>
              </a:rPr>
              <a:t>Regular el metabolismo de los hidratos de carbono, </a:t>
            </a:r>
            <a:r>
              <a:rPr lang="es" sz="2000" b="0" i="0" u="none" baseline="0" dirty="0" smtClean="0">
                <a:latin typeface="+mn-lt"/>
              </a:rPr>
              <a:t>las proteínas </a:t>
            </a:r>
            <a:r>
              <a:rPr lang="es" sz="2000" b="0" i="0" u="none" baseline="0" dirty="0">
                <a:latin typeface="+mn-lt"/>
              </a:rPr>
              <a:t>y </a:t>
            </a:r>
            <a:r>
              <a:rPr lang="es" sz="2000" b="0" i="0" u="none" baseline="0" dirty="0" smtClean="0">
                <a:latin typeface="+mn-lt"/>
              </a:rPr>
              <a:t>las grasas</a:t>
            </a:r>
            <a:r>
              <a:rPr lang="es" sz="2000" b="0" i="0" u="none" baseline="0" dirty="0">
                <a:latin typeface="+mn-lt"/>
              </a:rPr>
              <a:t>.</a:t>
            </a:r>
          </a:p>
          <a:p>
            <a:pPr algn="l" rtl="0"/>
            <a:r>
              <a:rPr lang="es" sz="2000" b="0" i="0" u="none" baseline="0" dirty="0">
                <a:latin typeface="+mn-lt"/>
              </a:rPr>
              <a:t>Reducir la glucemia y facilitar la entrada </a:t>
            </a:r>
            <a:r>
              <a:rPr lang="es" sz="2000" b="0" i="0" u="none" baseline="0" dirty="0" smtClean="0">
                <a:latin typeface="+mn-lt"/>
              </a:rPr>
              <a:t>de </a:t>
            </a:r>
            <a:r>
              <a:rPr lang="es" sz="2000" b="0" i="0" u="none" baseline="0" dirty="0">
                <a:latin typeface="+mn-lt"/>
              </a:rPr>
              <a:t>la </a:t>
            </a:r>
            <a:r>
              <a:rPr lang="es" sz="2000" b="0" i="0" u="none" baseline="0" dirty="0" smtClean="0">
                <a:latin typeface="+mn-lt"/>
              </a:rPr>
              <a:t>glucosa en</a:t>
            </a:r>
            <a:r>
              <a:rPr lang="es" sz="2000" b="0" i="0" u="none" dirty="0" smtClean="0">
                <a:latin typeface="+mn-lt"/>
              </a:rPr>
              <a:t> las células</a:t>
            </a:r>
            <a:r>
              <a:rPr lang="es" sz="2000" b="0" i="0" u="none" baseline="0" dirty="0" smtClean="0">
                <a:latin typeface="+mn-lt"/>
              </a:rPr>
              <a:t>. </a:t>
            </a:r>
            <a:endParaRPr lang="es" sz="2000" b="0" i="0" u="none" baseline="0" dirty="0">
              <a:latin typeface="+mn-lt"/>
            </a:endParaRPr>
          </a:p>
          <a:p>
            <a:pPr algn="just" rtl="0"/>
            <a:r>
              <a:rPr lang="es" sz="2000" b="0" i="0" u="none" baseline="0" dirty="0">
                <a:latin typeface="+mn-lt"/>
              </a:rPr>
              <a:t>Prevenir la producción de cuerpos cetónicos.</a:t>
            </a:r>
          </a:p>
          <a:p>
            <a:pPr algn="l" rtl="0"/>
            <a:r>
              <a:rPr lang="es" sz="2000" b="0" i="0" u="none" baseline="0" dirty="0">
                <a:latin typeface="+mn-lt"/>
              </a:rPr>
              <a:t>Aumentar el almacenamiento de glucosa en forma de glucógeno. </a:t>
            </a:r>
          </a:p>
          <a:p>
            <a:pPr marL="76200" indent="0" algn="l" rtl="0">
              <a:buNone/>
            </a:pPr>
            <a:endParaRPr lang="es" sz="2000" dirty="0"/>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4</a:t>
            </a:fld>
            <a:endParaRPr lang="es"/>
          </a:p>
        </p:txBody>
      </p:sp>
    </p:spTree>
    <p:extLst>
      <p:ext uri="{BB962C8B-B14F-4D97-AF65-F5344CB8AC3E}">
        <p14:creationId xmlns:p14="http://schemas.microsoft.com/office/powerpoint/2010/main" val="54594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BA6433-9B8D-9D5A-2985-A343CBAD9867}"/>
              </a:ext>
            </a:extLst>
          </p:cNvPr>
          <p:cNvSpPr>
            <a:spLocks noGrp="1"/>
          </p:cNvSpPr>
          <p:nvPr>
            <p:ph type="title"/>
          </p:nvPr>
        </p:nvSpPr>
        <p:spPr/>
        <p:txBody>
          <a:bodyPr/>
          <a:lstStyle/>
          <a:p>
            <a:pPr algn="l" rtl="0"/>
            <a:r>
              <a:rPr lang="es" b="0" i="0" u="none" baseline="0" dirty="0">
                <a:latin typeface="+mj-lt"/>
              </a:rPr>
              <a:t>Oportunidad de tratamiento de la enfermedad</a:t>
            </a:r>
          </a:p>
        </p:txBody>
      </p:sp>
      <p:sp>
        <p:nvSpPr>
          <p:cNvPr id="3" name="Text Placeholder 2">
            <a:extLst>
              <a:ext uri="{FF2B5EF4-FFF2-40B4-BE49-F238E27FC236}">
                <a16:creationId xmlns:a16="http://schemas.microsoft.com/office/drawing/2014/main" xmlns="" id="{4AEDAF4D-95BA-BC4D-02B4-D9CFA2DC2CE6}"/>
              </a:ext>
            </a:extLst>
          </p:cNvPr>
          <p:cNvSpPr>
            <a:spLocks noGrp="1"/>
          </p:cNvSpPr>
          <p:nvPr>
            <p:ph type="body" idx="1"/>
          </p:nvPr>
        </p:nvSpPr>
        <p:spPr>
          <a:xfrm>
            <a:off x="614974" y="1705175"/>
            <a:ext cx="7197385" cy="2826600"/>
          </a:xfrm>
        </p:spPr>
        <p:txBody>
          <a:bodyPr/>
          <a:lstStyle/>
          <a:p>
            <a:pPr marL="76200" indent="0" algn="just" rtl="0">
              <a:buNone/>
            </a:pPr>
            <a:r>
              <a:rPr lang="es" b="0" i="0" u="none" baseline="0" dirty="0">
                <a:latin typeface="+mn-lt"/>
              </a:rPr>
              <a:t>A veces la producción y </a:t>
            </a:r>
            <a:r>
              <a:rPr lang="es" b="0" i="0" u="none" baseline="0" dirty="0" smtClean="0">
                <a:latin typeface="+mn-lt"/>
              </a:rPr>
              <a:t>la función </a:t>
            </a:r>
            <a:r>
              <a:rPr lang="es" b="0" i="0" u="none" baseline="0" dirty="0">
                <a:latin typeface="+mn-lt"/>
              </a:rPr>
              <a:t>de la insulina se ven alteraradas y aparece la diabetes. La diabetes mellitus es considerada una enfermedad incurable, pero es posible mantenerla bajo control. El control de la enfermedad ofrece a los pacientes </a:t>
            </a:r>
            <a:r>
              <a:rPr lang="es" b="1" i="0" u="none" baseline="0" dirty="0">
                <a:latin typeface="+mn-lt"/>
              </a:rPr>
              <a:t>diabéticos</a:t>
            </a:r>
            <a:r>
              <a:rPr lang="es" b="0" i="0" u="none" baseline="0" dirty="0">
                <a:latin typeface="+mn-lt"/>
              </a:rPr>
              <a:t> la posibilidad de </a:t>
            </a:r>
            <a:r>
              <a:rPr lang="es" b="1" i="0" u="none" baseline="0" dirty="0">
                <a:latin typeface="+mn-lt"/>
              </a:rPr>
              <a:t>llevar</a:t>
            </a:r>
            <a:r>
              <a:rPr lang="es" b="0" i="0" u="none" baseline="0" dirty="0">
                <a:latin typeface="+mn-lt"/>
              </a:rPr>
              <a:t> una vida activa. </a:t>
            </a:r>
          </a:p>
          <a:p>
            <a:endParaRPr lang="es" dirty="0"/>
          </a:p>
        </p:txBody>
      </p:sp>
      <p:sp>
        <p:nvSpPr>
          <p:cNvPr id="4" name="Slide Number Placeholder 3">
            <a:extLst>
              <a:ext uri="{FF2B5EF4-FFF2-40B4-BE49-F238E27FC236}">
                <a16:creationId xmlns:a16="http://schemas.microsoft.com/office/drawing/2014/main" xmlns="" id="{03B63304-7769-22F5-8F1C-79F53C11158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5</a:t>
            </a:fld>
            <a:endParaRPr lang="es"/>
          </a:p>
        </p:txBody>
      </p:sp>
    </p:spTree>
    <p:extLst>
      <p:ext uri="{BB962C8B-B14F-4D97-AF65-F5344CB8AC3E}">
        <p14:creationId xmlns:p14="http://schemas.microsoft.com/office/powerpoint/2010/main" val="2423053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B49E34-D497-A9B9-AC25-2399A2D227EF}"/>
              </a:ext>
            </a:extLst>
          </p:cNvPr>
          <p:cNvSpPr>
            <a:spLocks noGrp="1"/>
          </p:cNvSpPr>
          <p:nvPr>
            <p:ph type="title"/>
          </p:nvPr>
        </p:nvSpPr>
        <p:spPr/>
        <p:txBody>
          <a:bodyPr/>
          <a:lstStyle/>
          <a:p>
            <a:pPr algn="l" rtl="0"/>
            <a:r>
              <a:rPr lang="es" b="0" i="0" u="none" baseline="0" dirty="0">
                <a:latin typeface="+mj-lt"/>
              </a:rPr>
              <a:t>Diabetes de tipo 2</a:t>
            </a:r>
          </a:p>
        </p:txBody>
      </p:sp>
      <p:sp>
        <p:nvSpPr>
          <p:cNvPr id="3" name="Text Placeholder 2">
            <a:extLst>
              <a:ext uri="{FF2B5EF4-FFF2-40B4-BE49-F238E27FC236}">
                <a16:creationId xmlns:a16="http://schemas.microsoft.com/office/drawing/2014/main" xmlns="" id="{A599E3FA-C709-9ACC-EF0E-6F5FD42F0D43}"/>
              </a:ext>
            </a:extLst>
          </p:cNvPr>
          <p:cNvSpPr>
            <a:spLocks noGrp="1"/>
          </p:cNvSpPr>
          <p:nvPr>
            <p:ph type="body" idx="1"/>
          </p:nvPr>
        </p:nvSpPr>
        <p:spPr>
          <a:xfrm>
            <a:off x="614974" y="1705175"/>
            <a:ext cx="7197385" cy="2826600"/>
          </a:xfrm>
        </p:spPr>
        <p:txBody>
          <a:bodyPr/>
          <a:lstStyle/>
          <a:p>
            <a:pPr marL="76200" indent="0" algn="just" rtl="0">
              <a:buNone/>
            </a:pPr>
            <a:r>
              <a:rPr lang="es" sz="2000" b="0" i="0" u="none" baseline="0" dirty="0">
                <a:latin typeface="+mn-lt"/>
              </a:rPr>
              <a:t>La</a:t>
            </a:r>
            <a:r>
              <a:rPr lang="es" sz="2000" b="1" i="0" u="none" baseline="0" dirty="0">
                <a:latin typeface="+mn-lt"/>
              </a:rPr>
              <a:t> diabetes de tipo 2 </a:t>
            </a:r>
            <a:r>
              <a:rPr lang="es" sz="2000" b="0" i="0" u="none" baseline="0" dirty="0">
                <a:latin typeface="+mn-lt"/>
              </a:rPr>
              <a:t>es</a:t>
            </a:r>
            <a:r>
              <a:rPr lang="es" sz="2000" b="1" i="0" u="none" baseline="0" dirty="0">
                <a:latin typeface="+mn-lt"/>
              </a:rPr>
              <a:t> </a:t>
            </a:r>
            <a:r>
              <a:rPr lang="es" sz="2000" b="0" i="0" u="none" baseline="0" dirty="0">
                <a:latin typeface="+mn-lt"/>
              </a:rPr>
              <a:t>la forma de diabetes más habitual (el </a:t>
            </a:r>
            <a:r>
              <a:rPr lang="es" sz="2000" b="0" i="0" u="none" baseline="0" dirty="0" smtClean="0">
                <a:latin typeface="+mn-lt"/>
              </a:rPr>
              <a:t>80-90 % </a:t>
            </a:r>
            <a:r>
              <a:rPr lang="es" sz="2000" b="0" i="0" u="none" baseline="0" dirty="0">
                <a:latin typeface="+mn-lt"/>
              </a:rPr>
              <a:t>de los </a:t>
            </a:r>
            <a:r>
              <a:rPr lang="es" sz="2000" b="1" i="0" u="none" baseline="0" dirty="0">
                <a:latin typeface="+mn-lt"/>
              </a:rPr>
              <a:t>pacientes diabéticos</a:t>
            </a:r>
            <a:r>
              <a:rPr lang="es" sz="2000" b="0" i="0" u="none" baseline="0" dirty="0">
                <a:latin typeface="+mn-lt"/>
              </a:rPr>
              <a:t> tiene diabetes de tipo 2). Esta enfermedad es más habitual en la población adulta, pero también está presente en la población infantil. Del </a:t>
            </a:r>
            <a:r>
              <a:rPr lang="es" sz="2000" b="0" i="0" u="none" baseline="0" dirty="0" smtClean="0">
                <a:latin typeface="+mn-lt"/>
              </a:rPr>
              <a:t>60 % al</a:t>
            </a:r>
            <a:br>
              <a:rPr lang="es" sz="2000" b="0" i="0" u="none" baseline="0" dirty="0" smtClean="0">
                <a:latin typeface="+mn-lt"/>
              </a:rPr>
            </a:br>
            <a:r>
              <a:rPr lang="es" sz="2000" b="0" i="0" u="none" baseline="0" dirty="0" smtClean="0">
                <a:latin typeface="+mn-lt"/>
              </a:rPr>
              <a:t>90 % </a:t>
            </a:r>
            <a:r>
              <a:rPr lang="es" sz="2000" b="0" i="0" u="none" baseline="0" dirty="0">
                <a:latin typeface="+mn-lt"/>
              </a:rPr>
              <a:t>de los pacientes con diabetes de tipo 2 tiene sobrepeso. Dado que una de las características de la enfermedad es su inicio gradual, puede pasar </a:t>
            </a:r>
            <a:r>
              <a:rPr lang="es" sz="2000" b="0" i="0" u="none" baseline="0" dirty="0" smtClean="0">
                <a:latin typeface="+mn-lt"/>
              </a:rPr>
              <a:t>mucho tiempo </a:t>
            </a:r>
            <a:r>
              <a:rPr lang="es" sz="2000" b="0" i="0" u="none" baseline="0" dirty="0">
                <a:latin typeface="+mn-lt"/>
              </a:rPr>
              <a:t>sin diagnosticarse hasta que se detecta de forma fortuita al realizar una prueba de glucosa o de tolerancia a la glucosa. </a:t>
            </a:r>
          </a:p>
          <a:p>
            <a:endParaRPr lang="es" dirty="0"/>
          </a:p>
        </p:txBody>
      </p:sp>
      <p:sp>
        <p:nvSpPr>
          <p:cNvPr id="4" name="Slide Number Placeholder 3">
            <a:extLst>
              <a:ext uri="{FF2B5EF4-FFF2-40B4-BE49-F238E27FC236}">
                <a16:creationId xmlns:a16="http://schemas.microsoft.com/office/drawing/2014/main" xmlns="" id="{C8B2BA73-F626-D5F6-99FF-A0DE54701A0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6</a:t>
            </a:fld>
            <a:endParaRPr lang="es"/>
          </a:p>
        </p:txBody>
      </p:sp>
    </p:spTree>
    <p:extLst>
      <p:ext uri="{BB962C8B-B14F-4D97-AF65-F5344CB8AC3E}">
        <p14:creationId xmlns:p14="http://schemas.microsoft.com/office/powerpoint/2010/main" val="210876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D6E3E8-9950-A333-7A5B-9B2E5B60A0B6}"/>
              </a:ext>
            </a:extLst>
          </p:cNvPr>
          <p:cNvSpPr>
            <a:spLocks noGrp="1"/>
          </p:cNvSpPr>
          <p:nvPr>
            <p:ph type="title"/>
          </p:nvPr>
        </p:nvSpPr>
        <p:spPr/>
        <p:txBody>
          <a:bodyPr/>
          <a:lstStyle/>
          <a:p>
            <a:pPr algn="l" rtl="0"/>
            <a:r>
              <a:rPr lang="es" b="0" i="0" u="none" baseline="0" dirty="0">
                <a:latin typeface="+mj-lt"/>
              </a:rPr>
              <a:t>Diabetes de tipo 2</a:t>
            </a:r>
          </a:p>
        </p:txBody>
      </p:sp>
      <p:sp>
        <p:nvSpPr>
          <p:cNvPr id="3" name="Text Placeholder 2">
            <a:extLst>
              <a:ext uri="{FF2B5EF4-FFF2-40B4-BE49-F238E27FC236}">
                <a16:creationId xmlns:a16="http://schemas.microsoft.com/office/drawing/2014/main" xmlns="" id="{672BBBCC-623E-4703-9884-928466D22A7C}"/>
              </a:ext>
            </a:extLst>
          </p:cNvPr>
          <p:cNvSpPr>
            <a:spLocks noGrp="1"/>
          </p:cNvSpPr>
          <p:nvPr>
            <p:ph type="body" idx="1"/>
          </p:nvPr>
        </p:nvSpPr>
        <p:spPr>
          <a:xfrm>
            <a:off x="323528" y="1419622"/>
            <a:ext cx="7200800" cy="2826600"/>
          </a:xfrm>
        </p:spPr>
        <p:txBody>
          <a:bodyPr/>
          <a:lstStyle/>
          <a:p>
            <a:pPr marL="76200" indent="0" algn="just" rtl="0">
              <a:buNone/>
            </a:pPr>
            <a:r>
              <a:rPr lang="es" sz="1800" b="0" i="0" u="none" baseline="0" dirty="0">
                <a:latin typeface="+mn-lt"/>
              </a:rPr>
              <a:t>La mayoría de los pacientes con diabetes de tipo 2 padece obesidad (obesidad central). En las fases iniciales de la enfermedad</a:t>
            </a:r>
            <a:r>
              <a:rPr lang="es" sz="1800" b="1" i="0" u="none" baseline="0" dirty="0">
                <a:latin typeface="+mn-lt"/>
              </a:rPr>
              <a:t>, </a:t>
            </a:r>
            <a:r>
              <a:rPr lang="es" sz="1800" b="0" i="0" u="none" baseline="0" dirty="0">
                <a:latin typeface="+mn-lt"/>
              </a:rPr>
              <a:t>el páncreas sigue produciendo insulina; sin embargo, las células no la aprovechan de forma eficaz por la resistencia tisular a la insulina (o, en otras palabras, debido a la disminución de la sensibilidad celular a la insulina). Ello provoca un aumento de la demanda de insulina del </a:t>
            </a:r>
            <a:r>
              <a:rPr lang="es" sz="1800" b="0" i="0" u="none" baseline="0" dirty="0" smtClean="0">
                <a:latin typeface="+mn-lt"/>
              </a:rPr>
              <a:t>organismo. </a:t>
            </a:r>
            <a:r>
              <a:rPr lang="es" sz="1800" b="0" i="0" u="none" baseline="0" dirty="0">
                <a:latin typeface="+mn-lt"/>
              </a:rPr>
              <a:t>Cuando el peso corporal es normal, el páncreas suele segregar la cantidad de insulina que sería suficiente para mantener unos niveles normales de glucosa en sangre, pero, con el tiempo, las células beta del páncreas acaban perdiendo la capacidad de producir la insulina perdida y aparece el déficit de insulina. </a:t>
            </a:r>
          </a:p>
          <a:p>
            <a:endParaRPr lang="es" dirty="0"/>
          </a:p>
        </p:txBody>
      </p:sp>
      <p:sp>
        <p:nvSpPr>
          <p:cNvPr id="4" name="Slide Number Placeholder 3">
            <a:extLst>
              <a:ext uri="{FF2B5EF4-FFF2-40B4-BE49-F238E27FC236}">
                <a16:creationId xmlns:a16="http://schemas.microsoft.com/office/drawing/2014/main" xmlns=""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7</a:t>
            </a:fld>
            <a:endParaRPr lang="es"/>
          </a:p>
        </p:txBody>
      </p:sp>
    </p:spTree>
    <p:extLst>
      <p:ext uri="{BB962C8B-B14F-4D97-AF65-F5344CB8AC3E}">
        <p14:creationId xmlns:p14="http://schemas.microsoft.com/office/powerpoint/2010/main" val="65029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69C264-C597-9756-E961-3A702509B64A}"/>
              </a:ext>
            </a:extLst>
          </p:cNvPr>
          <p:cNvSpPr>
            <a:spLocks noGrp="1"/>
          </p:cNvSpPr>
          <p:nvPr>
            <p:ph type="title"/>
          </p:nvPr>
        </p:nvSpPr>
        <p:spPr/>
        <p:txBody>
          <a:bodyPr/>
          <a:lstStyle/>
          <a:p>
            <a:pPr algn="l" rtl="0"/>
            <a:r>
              <a:rPr lang="es" b="0" i="0" u="none" baseline="0" dirty="0">
                <a:latin typeface="+mj-lt"/>
              </a:rPr>
              <a:t>Diabetes de tipo 2</a:t>
            </a:r>
          </a:p>
        </p:txBody>
      </p:sp>
      <p:sp>
        <p:nvSpPr>
          <p:cNvPr id="3" name="Text Placeholder 2">
            <a:extLst>
              <a:ext uri="{FF2B5EF4-FFF2-40B4-BE49-F238E27FC236}">
                <a16:creationId xmlns:a16="http://schemas.microsoft.com/office/drawing/2014/main" xmlns="" id="{2D8A5FC9-BF20-1146-58C1-85914E37E119}"/>
              </a:ext>
            </a:extLst>
          </p:cNvPr>
          <p:cNvSpPr>
            <a:spLocks noGrp="1"/>
          </p:cNvSpPr>
          <p:nvPr>
            <p:ph type="body" idx="1"/>
          </p:nvPr>
        </p:nvSpPr>
        <p:spPr/>
        <p:txBody>
          <a:bodyPr/>
          <a:lstStyle/>
          <a:p>
            <a:pPr marL="76200" indent="0" algn="just" rtl="0">
              <a:buNone/>
            </a:pPr>
            <a:r>
              <a:rPr lang="es" sz="2000" b="0" i="0" u="none" baseline="0" dirty="0">
                <a:latin typeface="+mn-lt"/>
              </a:rPr>
              <a:t>Todavía se desconocen las causas exactas de estas alteraciones, pero los motivos más frecuentes son: la obesidad, los factores hereditarios, la diabetes gestacional previa, un metabolismo de glucosa deficiente, la falta de actividad física, la hipertensión arterial y la lipidemia. La diabetes de tipo 2 es una enfermedad progresiva, es decir, empeora con el tiempo. Si la diabetes no se trata de una forma adecuada, aparecerán complicaciones a largo plazo. </a:t>
            </a:r>
          </a:p>
          <a:p>
            <a:endParaRPr lang="es" dirty="0">
              <a:latin typeface="+mn-lt"/>
            </a:endParaRPr>
          </a:p>
        </p:txBody>
      </p:sp>
      <p:sp>
        <p:nvSpPr>
          <p:cNvPr id="4" name="Slide Number Placeholder 3">
            <a:extLst>
              <a:ext uri="{FF2B5EF4-FFF2-40B4-BE49-F238E27FC236}">
                <a16:creationId xmlns:a16="http://schemas.microsoft.com/office/drawing/2014/main" xmlns="" id="{1EEC9599-2F36-4A74-15FA-D9C797805F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8</a:t>
            </a:fld>
            <a:endParaRPr lang="es"/>
          </a:p>
        </p:txBody>
      </p:sp>
    </p:spTree>
    <p:extLst>
      <p:ext uri="{BB962C8B-B14F-4D97-AF65-F5344CB8AC3E}">
        <p14:creationId xmlns:p14="http://schemas.microsoft.com/office/powerpoint/2010/main" val="1162662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30A6A4-A9F3-DCBA-4F01-AE7818339AB5}"/>
              </a:ext>
            </a:extLst>
          </p:cNvPr>
          <p:cNvSpPr>
            <a:spLocks noGrp="1"/>
          </p:cNvSpPr>
          <p:nvPr>
            <p:ph type="title"/>
          </p:nvPr>
        </p:nvSpPr>
        <p:spPr/>
        <p:txBody>
          <a:bodyPr/>
          <a:lstStyle/>
          <a:p>
            <a:pPr algn="l" rtl="0"/>
            <a:r>
              <a:rPr lang="es" b="0" i="0" u="none" baseline="0" dirty="0">
                <a:latin typeface="+mj-lt"/>
              </a:rPr>
              <a:t>Diabetes de tipo 2</a:t>
            </a:r>
          </a:p>
        </p:txBody>
      </p:sp>
      <p:sp>
        <p:nvSpPr>
          <p:cNvPr id="3" name="Text Placeholder 2">
            <a:extLst>
              <a:ext uri="{FF2B5EF4-FFF2-40B4-BE49-F238E27FC236}">
                <a16:creationId xmlns:a16="http://schemas.microsoft.com/office/drawing/2014/main" xmlns="" id="{74A493D8-43AD-DD0A-41C5-DBB0AF231F58}"/>
              </a:ext>
            </a:extLst>
          </p:cNvPr>
          <p:cNvSpPr>
            <a:spLocks noGrp="1"/>
          </p:cNvSpPr>
          <p:nvPr>
            <p:ph type="body" idx="1"/>
          </p:nvPr>
        </p:nvSpPr>
        <p:spPr>
          <a:xfrm>
            <a:off x="614974" y="1705175"/>
            <a:ext cx="7197385" cy="2826600"/>
          </a:xfrm>
        </p:spPr>
        <p:txBody>
          <a:bodyPr/>
          <a:lstStyle/>
          <a:p>
            <a:pPr marL="76200" indent="0" algn="just" rtl="0">
              <a:buNone/>
            </a:pPr>
            <a:r>
              <a:rPr lang="es" sz="1800" b="0" i="0" u="none" baseline="0" dirty="0">
                <a:latin typeface="+mn-lt"/>
              </a:rPr>
              <a:t>Una dieta adecuada y el </a:t>
            </a:r>
            <a:r>
              <a:rPr lang="es" sz="1800" b="0" i="0" u="none" baseline="0" dirty="0" smtClean="0">
                <a:latin typeface="+mn-lt"/>
              </a:rPr>
              <a:t>ejercicio </a:t>
            </a:r>
            <a:r>
              <a:rPr lang="es" sz="1800" b="0" i="0" u="none" baseline="0" dirty="0">
                <a:latin typeface="+mn-lt"/>
              </a:rPr>
              <a:t>físico son fundamentales en todas las fases de la enfermedad. El tratamiento farmacológico de la diabetes de tipo 2 debe intensificarse (modificarse) según la etapa de la enfermedad: al inicio, se prescriben medicamentos para disminuir la cantidad de glucosa producida, aunque hay pacientes que deben recibir insulina desde el principio; cuando la enfermedad progresa, se incrementan las dosis y las combinaciones de medicamentos administrados y, posteriormente, cuando el páncreas deja de producir insulina suficiente, es necesario administrarla directamente al paciente.  </a:t>
            </a:r>
          </a:p>
        </p:txBody>
      </p:sp>
      <p:sp>
        <p:nvSpPr>
          <p:cNvPr id="4" name="Slide Number Placeholder 3">
            <a:extLst>
              <a:ext uri="{FF2B5EF4-FFF2-40B4-BE49-F238E27FC236}">
                <a16:creationId xmlns:a16="http://schemas.microsoft.com/office/drawing/2014/main" xmlns="" id="{A23FD5B9-004B-79AA-5384-987E9C6A81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9</a:t>
            </a:fld>
            <a:endParaRPr lang="es"/>
          </a:p>
        </p:txBody>
      </p:sp>
    </p:spTree>
    <p:extLst>
      <p:ext uri="{BB962C8B-B14F-4D97-AF65-F5344CB8AC3E}">
        <p14:creationId xmlns:p14="http://schemas.microsoft.com/office/powerpoint/2010/main" val="3945955514"/>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3439</TotalTime>
  <Words>1136</Words>
  <Application>Microsoft Office PowerPoint</Application>
  <PresentationFormat>Presentación en pantalla (16:9)</PresentationFormat>
  <Paragraphs>40</Paragraphs>
  <Slides>13</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Barlow Light</vt:lpstr>
      <vt:lpstr>Arial</vt:lpstr>
      <vt:lpstr>Barlow SemiBold</vt:lpstr>
      <vt:lpstr>Calibri</vt:lpstr>
      <vt:lpstr>Caius template</vt:lpstr>
      <vt:lpstr> Fundamentos de la diabetes Autoría: Aelita Skarbaliene, Akvile Sendriute</vt:lpstr>
      <vt:lpstr>Número de proyecto: 2021-1-RO01- KA220-HED-38B739A3</vt:lpstr>
      <vt:lpstr>Presentación de PowerPoint</vt:lpstr>
      <vt:lpstr>La insulina es la responsable de:</vt:lpstr>
      <vt:lpstr>Oportunidad de tratamiento de la enfermedad</vt:lpstr>
      <vt:lpstr>Diabetes de tipo 2</vt:lpstr>
      <vt:lpstr>Diabetes de tipo 2</vt:lpstr>
      <vt:lpstr>Diabetes de tipo 2</vt:lpstr>
      <vt:lpstr>Diabetes de tipo 2</vt:lpstr>
      <vt:lpstr>Diabetes de tipo 2</vt:lpstr>
      <vt:lpstr>Diabetes de tipo 2</vt:lpstr>
      <vt:lpstr>Calidad de vida relacionada con la salud</vt:lpstr>
      <vt:lpstr>Calidad de vida relacionada con la salud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Eva Peribáñez</cp:lastModifiedBy>
  <cp:revision>101</cp:revision>
  <dcterms:modified xsi:type="dcterms:W3CDTF">2023-07-07T10:22:03Z</dcterms:modified>
</cp:coreProperties>
</file>