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bookmarkIdSeed="2">
  <p:sldMasterIdLst>
    <p:sldMasterId id="2147483659" r:id="rId1"/>
  </p:sldMasterIdLst>
  <p:notesMasterIdLst>
    <p:notesMasterId r:id="rId15"/>
  </p:notesMasterIdLst>
  <p:sldIdLst>
    <p:sldId id="256" r:id="rId2"/>
    <p:sldId id="257" r:id="rId3"/>
    <p:sldId id="261" r:id="rId4"/>
    <p:sldId id="279" r:id="rId5"/>
    <p:sldId id="280" r:id="rId6"/>
    <p:sldId id="281" r:id="rId7"/>
    <p:sldId id="282" r:id="rId8"/>
    <p:sldId id="283" r:id="rId9"/>
    <p:sldId id="284" r:id="rId10"/>
    <p:sldId id="285" r:id="rId11"/>
    <p:sldId id="286" r:id="rId12"/>
    <p:sldId id="287" r:id="rId13"/>
    <p:sldId id="288" r:id="rId14"/>
  </p:sldIdLst>
  <p:sldSz cx="9144000" cy="5143500" type="screen16x9"/>
  <p:notesSz cx="6858000" cy="9144000"/>
  <p:embeddedFontLst>
    <p:embeddedFont>
      <p:font typeface="Barlow Light" panose="00000400000000000000" pitchFamily="2" charset="-70"/>
      <p:regular r:id="rId16"/>
      <p:bold r:id="rId17"/>
      <p:italic r:id="rId18"/>
      <p:boldItalic r:id="rId19"/>
    </p:embeddedFont>
    <p:embeddedFont>
      <p:font typeface="Barlow SemiBold" panose="00000700000000000000" pitchFamily="2" charset="-7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5A48A-7C33-98ED-DAE2-B30B811D1D55}" name="Merz Lukas" initials="ML" userId="Merz Luka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EA8867-561A-43F1-AA35-FFD2E45D988E}">
  <a:tblStyle styleId="{9AEA8867-561A-43F1-AA35-FFD2E45D988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3FD87B-DE17-4FAB-93B8-1F322D3E5D8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553310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FFFFFF">
                  <a:alpha val="0"/>
                  <a:alpha val="46370"/>
                </a:srgbClr>
              </a:gs>
              <a:gs pos="50000">
                <a:srgbClr val="FFFFFF">
                  <a:alpha val="0"/>
                  <a:alpha val="46370"/>
                </a:srgbClr>
              </a:gs>
              <a:gs pos="100000">
                <a:schemeClr val="lt1">
                  <a:alpha val="46370"/>
                </a:scheme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10800000" flipH="1">
            <a:off x="341403" y="3124853"/>
            <a:ext cx="8801751" cy="2018725"/>
            <a:chOff x="-4395163" y="751996"/>
            <a:chExt cx="13539073" cy="3105254"/>
          </a:xfrm>
        </p:grpSpPr>
        <p:sp>
          <p:nvSpPr>
            <p:cNvPr id="12" name="Google Shape;12;p2"/>
            <p:cNvSpPr/>
            <p:nvPr/>
          </p:nvSpPr>
          <p:spPr>
            <a:xfrm>
              <a:off x="5833150" y="752100"/>
              <a:ext cx="743025" cy="3102950"/>
            </a:xfrm>
            <a:custGeom>
              <a:avLst/>
              <a:gdLst/>
              <a:ahLst/>
              <a:cxnLst/>
              <a:rect l="l" t="t" r="r" b="b"/>
              <a:pathLst>
                <a:path w="29721" h="124118" extrusionOk="0">
                  <a:moveTo>
                    <a:pt x="29559" y="0"/>
                  </a:moveTo>
                  <a:lnTo>
                    <a:pt x="0" y="21343"/>
                  </a:lnTo>
                  <a:lnTo>
                    <a:pt x="0" y="124118"/>
                  </a:lnTo>
                  <a:lnTo>
                    <a:pt x="29721" y="102879"/>
                  </a:lnTo>
                  <a:close/>
                </a:path>
              </a:pathLst>
            </a:custGeom>
            <a:solidFill>
              <a:schemeClr val="accent2"/>
            </a:solidFill>
            <a:ln>
              <a:noFill/>
            </a:ln>
          </p:spPr>
        </p:sp>
        <p:sp>
          <p:nvSpPr>
            <p:cNvPr id="13" name="Google Shape;13;p2"/>
            <p:cNvSpPr/>
            <p:nvPr/>
          </p:nvSpPr>
          <p:spPr>
            <a:xfrm>
              <a:off x="6572309" y="752088"/>
              <a:ext cx="2571600" cy="2571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395163" y="1285649"/>
              <a:ext cx="10228800" cy="25716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833500" y="751996"/>
              <a:ext cx="738775" cy="745525"/>
            </a:xfrm>
            <a:custGeom>
              <a:avLst/>
              <a:gdLst/>
              <a:ahLst/>
              <a:cxnLst/>
              <a:rect l="l" t="t" r="r" b="b"/>
              <a:pathLst>
                <a:path w="29551" h="29821" extrusionOk="0">
                  <a:moveTo>
                    <a:pt x="29397" y="0"/>
                  </a:moveTo>
                  <a:lnTo>
                    <a:pt x="64" y="21385"/>
                  </a:lnTo>
                  <a:lnTo>
                    <a:pt x="0" y="29821"/>
                  </a:lnTo>
                  <a:lnTo>
                    <a:pt x="29551" y="8625"/>
                  </a:lnTo>
                  <a:close/>
                </a:path>
              </a:pathLst>
            </a:custGeom>
            <a:solidFill>
              <a:srgbClr val="FFFFFF">
                <a:alpha val="11170"/>
              </a:srgbClr>
            </a:solidFill>
            <a:ln>
              <a:noFill/>
            </a:ln>
          </p:spPr>
        </p:sp>
        <p:sp>
          <p:nvSpPr>
            <p:cNvPr id="16" name="Google Shape;16;p2"/>
            <p:cNvSpPr/>
            <p:nvPr/>
          </p:nvSpPr>
          <p:spPr>
            <a:xfrm>
              <a:off x="6572284" y="752119"/>
              <a:ext cx="2571600" cy="2115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395163" y="1285742"/>
              <a:ext cx="10228800" cy="211800"/>
            </a:xfrm>
            <a:prstGeom prst="rect">
              <a:avLst/>
            </a:prstGeom>
            <a:solidFill>
              <a:srgbClr val="FFFFFF">
                <a:alpha val="111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614975" y="3124850"/>
            <a:ext cx="6058800" cy="1532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0352" y="3932866"/>
            <a:ext cx="1164637" cy="6551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3"/>
        <p:cNvGrpSpPr/>
        <p:nvPr/>
      </p:nvGrpSpPr>
      <p:grpSpPr>
        <a:xfrm>
          <a:off x="0" y="0"/>
          <a:ext cx="0" cy="0"/>
          <a:chOff x="0" y="0"/>
          <a:chExt cx="0" cy="0"/>
        </a:xfrm>
      </p:grpSpPr>
      <p:grpSp>
        <p:nvGrpSpPr>
          <p:cNvPr id="44" name="Google Shape;44;p5"/>
          <p:cNvGrpSpPr/>
          <p:nvPr/>
        </p:nvGrpSpPr>
        <p:grpSpPr>
          <a:xfrm>
            <a:off x="0" y="4762400"/>
            <a:ext cx="603997" cy="381100"/>
            <a:chOff x="0" y="4762400"/>
            <a:chExt cx="603997" cy="381100"/>
          </a:xfrm>
        </p:grpSpPr>
        <p:sp>
          <p:nvSpPr>
            <p:cNvPr id="45" name="Google Shape;45;p5"/>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5"/>
          <p:cNvGrpSpPr/>
          <p:nvPr/>
        </p:nvGrpSpPr>
        <p:grpSpPr>
          <a:xfrm>
            <a:off x="381000" y="0"/>
            <a:ext cx="8763111" cy="1310918"/>
            <a:chOff x="381000" y="0"/>
            <a:chExt cx="8763111" cy="1310918"/>
          </a:xfrm>
        </p:grpSpPr>
        <p:grpSp>
          <p:nvGrpSpPr>
            <p:cNvPr id="48" name="Google Shape;48;p5"/>
            <p:cNvGrpSpPr/>
            <p:nvPr/>
          </p:nvGrpSpPr>
          <p:grpSpPr>
            <a:xfrm>
              <a:off x="381000" y="0"/>
              <a:ext cx="8763111" cy="1310300"/>
              <a:chOff x="381000" y="0"/>
              <a:chExt cx="8763111" cy="1310300"/>
            </a:xfrm>
          </p:grpSpPr>
          <p:sp>
            <p:nvSpPr>
              <p:cNvPr id="49" name="Google Shape;49;p5"/>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50" name="Google Shape;50;p5"/>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5"/>
            <p:cNvGrpSpPr/>
            <p:nvPr/>
          </p:nvGrpSpPr>
          <p:grpSpPr>
            <a:xfrm>
              <a:off x="381000" y="967217"/>
              <a:ext cx="8763100" cy="343701"/>
              <a:chOff x="381000" y="862358"/>
              <a:chExt cx="8763100" cy="576872"/>
            </a:xfrm>
          </p:grpSpPr>
          <p:sp>
            <p:nvSpPr>
              <p:cNvPr id="53" name="Google Shape;53;p5"/>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54" name="Google Shape;54;p5"/>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6" name="Google Shape;56;p5"/>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7" name="Google Shape;57;p5"/>
          <p:cNvSpPr txBox="1">
            <a:spLocks noGrp="1"/>
          </p:cNvSpPr>
          <p:nvPr>
            <p:ph type="body" idx="1"/>
          </p:nvPr>
        </p:nvSpPr>
        <p:spPr>
          <a:xfrm>
            <a:off x="614975" y="1705175"/>
            <a:ext cx="6757800" cy="28266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8" name="Google Shape;58;p5"/>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7"/>
          <p:cNvGrpSpPr/>
          <p:nvPr/>
        </p:nvGrpSpPr>
        <p:grpSpPr>
          <a:xfrm>
            <a:off x="0" y="4762400"/>
            <a:ext cx="603997" cy="381100"/>
            <a:chOff x="0" y="4762400"/>
            <a:chExt cx="603997" cy="381100"/>
          </a:xfrm>
        </p:grpSpPr>
        <p:sp>
          <p:nvSpPr>
            <p:cNvPr id="72" name="Google Shape;72;p7"/>
            <p:cNvSpPr/>
            <p:nvPr/>
          </p:nvSpPr>
          <p:spPr>
            <a:xfrm>
              <a:off x="380497" y="4762400"/>
              <a:ext cx="223500" cy="3810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0" y="4762500"/>
              <a:ext cx="381000" cy="381000"/>
            </a:xfrm>
            <a:prstGeom prst="rect">
              <a:avLst/>
            </a:prstGeom>
            <a:gradFill>
              <a:gsLst>
                <a:gs pos="0">
                  <a:schemeClr val="accent6"/>
                </a:gs>
                <a:gs pos="100000">
                  <a:schemeClr val="l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7"/>
          <p:cNvGrpSpPr/>
          <p:nvPr/>
        </p:nvGrpSpPr>
        <p:grpSpPr>
          <a:xfrm>
            <a:off x="381000" y="0"/>
            <a:ext cx="8763111" cy="1310918"/>
            <a:chOff x="381000" y="0"/>
            <a:chExt cx="8763111" cy="1310918"/>
          </a:xfrm>
        </p:grpSpPr>
        <p:grpSp>
          <p:nvGrpSpPr>
            <p:cNvPr id="75" name="Google Shape;75;p7"/>
            <p:cNvGrpSpPr/>
            <p:nvPr/>
          </p:nvGrpSpPr>
          <p:grpSpPr>
            <a:xfrm>
              <a:off x="381000" y="0"/>
              <a:ext cx="8763111" cy="1310300"/>
              <a:chOff x="381000" y="0"/>
              <a:chExt cx="8763111" cy="1310300"/>
            </a:xfrm>
          </p:grpSpPr>
          <p:sp>
            <p:nvSpPr>
              <p:cNvPr id="76" name="Google Shape;76;p7"/>
              <p:cNvSpPr/>
              <p:nvPr/>
            </p:nvSpPr>
            <p:spPr>
              <a:xfrm>
                <a:off x="7371879" y="0"/>
                <a:ext cx="721985" cy="1310275"/>
              </a:xfrm>
              <a:custGeom>
                <a:avLst/>
                <a:gdLst/>
                <a:ahLst/>
                <a:cxnLst/>
                <a:rect l="l" t="t" r="r" b="b"/>
                <a:pathLst>
                  <a:path w="23660" h="52411" extrusionOk="0">
                    <a:moveTo>
                      <a:pt x="23655" y="0"/>
                    </a:moveTo>
                    <a:lnTo>
                      <a:pt x="0" y="15445"/>
                    </a:lnTo>
                    <a:lnTo>
                      <a:pt x="14" y="52411"/>
                    </a:lnTo>
                    <a:lnTo>
                      <a:pt x="23660" y="42172"/>
                    </a:lnTo>
                    <a:close/>
                  </a:path>
                </a:pathLst>
              </a:custGeom>
              <a:solidFill>
                <a:schemeClr val="accent2"/>
              </a:solidFill>
              <a:ln>
                <a:noFill/>
              </a:ln>
            </p:spPr>
          </p:sp>
          <p:sp>
            <p:nvSpPr>
              <p:cNvPr id="77" name="Google Shape;77;p7"/>
              <p:cNvSpPr/>
              <p:nvPr/>
            </p:nvSpPr>
            <p:spPr>
              <a:xfrm>
                <a:off x="8090211" y="0"/>
                <a:ext cx="1053900" cy="1053900"/>
              </a:xfrm>
              <a:prstGeom prst="rect">
                <a:avLst/>
              </a:prstGeom>
              <a:gradFill>
                <a:gsLst>
                  <a:gs pos="0">
                    <a:schemeClr val="accent1"/>
                  </a:gs>
                  <a:gs pos="100000">
                    <a:schemeClr val="accent2"/>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381000" y="384200"/>
                <a:ext cx="6990900" cy="926100"/>
              </a:xfrm>
              <a:prstGeom prst="rect">
                <a:avLst/>
              </a:prstGeom>
              <a:gradFill>
                <a:gsLst>
                  <a:gs pos="0">
                    <a:schemeClr val="accent2"/>
                  </a:gs>
                  <a:gs pos="73000">
                    <a:schemeClr val="accent2"/>
                  </a:gs>
                  <a:gs pos="100000">
                    <a:schemeClr val="accent3"/>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7"/>
            <p:cNvGrpSpPr/>
            <p:nvPr/>
          </p:nvGrpSpPr>
          <p:grpSpPr>
            <a:xfrm>
              <a:off x="381000" y="967217"/>
              <a:ext cx="8763100" cy="343701"/>
              <a:chOff x="381000" y="862358"/>
              <a:chExt cx="8763100" cy="576872"/>
            </a:xfrm>
          </p:grpSpPr>
          <p:sp>
            <p:nvSpPr>
              <p:cNvPr id="80" name="Google Shape;80;p7"/>
              <p:cNvSpPr/>
              <p:nvPr/>
            </p:nvSpPr>
            <p:spPr>
              <a:xfrm>
                <a:off x="7370250" y="863755"/>
                <a:ext cx="719800" cy="575475"/>
              </a:xfrm>
              <a:custGeom>
                <a:avLst/>
                <a:gdLst/>
                <a:ahLst/>
                <a:cxnLst/>
                <a:rect l="l" t="t" r="r" b="b"/>
                <a:pathLst>
                  <a:path w="28792" h="23019" extrusionOk="0">
                    <a:moveTo>
                      <a:pt x="28792" y="0"/>
                    </a:moveTo>
                    <a:lnTo>
                      <a:pt x="53" y="17878"/>
                    </a:lnTo>
                    <a:lnTo>
                      <a:pt x="0" y="23019"/>
                    </a:lnTo>
                    <a:lnTo>
                      <a:pt x="28792" y="5853"/>
                    </a:lnTo>
                    <a:close/>
                  </a:path>
                </a:pathLst>
              </a:custGeom>
              <a:solidFill>
                <a:srgbClr val="001F46">
                  <a:alpha val="20110"/>
                </a:srgbClr>
              </a:solidFill>
              <a:ln>
                <a:noFill/>
              </a:ln>
            </p:spPr>
          </p:sp>
          <p:sp>
            <p:nvSpPr>
              <p:cNvPr id="81" name="Google Shape;81;p7"/>
              <p:cNvSpPr/>
              <p:nvPr/>
            </p:nvSpPr>
            <p:spPr>
              <a:xfrm>
                <a:off x="8090200" y="862358"/>
                <a:ext cx="1053900" cy="1455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381000" y="1310303"/>
                <a:ext cx="6990900" cy="127800"/>
              </a:xfrm>
              <a:prstGeom prst="rect">
                <a:avLst/>
              </a:prstGeom>
              <a:solidFill>
                <a:srgbClr val="001F46">
                  <a:alpha val="20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3" name="Google Shape;83;p7"/>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4" name="Google Shape;84;p7"/>
          <p:cNvSpPr txBox="1">
            <a:spLocks noGrp="1"/>
          </p:cNvSpPr>
          <p:nvPr>
            <p:ph type="body" idx="1"/>
          </p:nvPr>
        </p:nvSpPr>
        <p:spPr>
          <a:xfrm>
            <a:off x="604000"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5" name="Google Shape;85;p7"/>
          <p:cNvSpPr txBox="1">
            <a:spLocks noGrp="1"/>
          </p:cNvSpPr>
          <p:nvPr>
            <p:ph type="body" idx="2"/>
          </p:nvPr>
        </p:nvSpPr>
        <p:spPr>
          <a:xfrm>
            <a:off x="4187378" y="1705175"/>
            <a:ext cx="3185400" cy="27156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sz="2200"/>
            </a:lvl1pPr>
            <a:lvl2pPr marL="914400" lvl="1" indent="-368300" rtl="0">
              <a:spcBef>
                <a:spcPts val="0"/>
              </a:spcBef>
              <a:spcAft>
                <a:spcPts val="0"/>
              </a:spcAft>
              <a:buSzPts val="2200"/>
              <a:buChar char="▹"/>
              <a:defRPr sz="2200"/>
            </a:lvl2pPr>
            <a:lvl3pPr marL="1371600" lvl="2" indent="-368300" rtl="0">
              <a:spcBef>
                <a:spcPts val="0"/>
              </a:spcBef>
              <a:spcAft>
                <a:spcPts val="0"/>
              </a:spcAft>
              <a:buSzPts val="2200"/>
              <a:buChar char="■"/>
              <a:defRPr sz="2200"/>
            </a:lvl3pPr>
            <a:lvl4pPr marL="1828800" lvl="3" indent="-368300" rtl="0">
              <a:spcBef>
                <a:spcPts val="0"/>
              </a:spcBef>
              <a:spcAft>
                <a:spcPts val="0"/>
              </a:spcAft>
              <a:buSzPts val="2200"/>
              <a:buChar char="●"/>
              <a:defRPr sz="2200"/>
            </a:lvl4pPr>
            <a:lvl5pPr marL="2286000" lvl="4" indent="-368300" rtl="0">
              <a:spcBef>
                <a:spcPts val="0"/>
              </a:spcBef>
              <a:spcAft>
                <a:spcPts val="0"/>
              </a:spcAft>
              <a:buSzPts val="2200"/>
              <a:buChar char="○"/>
              <a:defRPr sz="2200"/>
            </a:lvl5pPr>
            <a:lvl6pPr marL="2743200" lvl="5" indent="-368300" rtl="0">
              <a:spcBef>
                <a:spcPts val="0"/>
              </a:spcBef>
              <a:spcAft>
                <a:spcPts val="0"/>
              </a:spcAft>
              <a:buSzPts val="2200"/>
              <a:buChar char="■"/>
              <a:defRPr sz="2200"/>
            </a:lvl6pPr>
            <a:lvl7pPr marL="3200400" lvl="6" indent="-368300" rtl="0">
              <a:spcBef>
                <a:spcPts val="0"/>
              </a:spcBef>
              <a:spcAft>
                <a:spcPts val="0"/>
              </a:spcAft>
              <a:buSzPts val="2200"/>
              <a:buChar char="●"/>
              <a:defRPr sz="2200"/>
            </a:lvl7pPr>
            <a:lvl8pPr marL="3657600" lvl="7" indent="-368300" rtl="0">
              <a:spcBef>
                <a:spcPts val="0"/>
              </a:spcBef>
              <a:spcAft>
                <a:spcPts val="0"/>
              </a:spcAft>
              <a:buSzPts val="2200"/>
              <a:buChar char="○"/>
              <a:defRPr sz="2200"/>
            </a:lvl8pPr>
            <a:lvl9pPr marL="4114800" lvl="8" indent="-368300" rtl="0">
              <a:spcBef>
                <a:spcPts val="0"/>
              </a:spcBef>
              <a:spcAft>
                <a:spcPts val="0"/>
              </a:spcAft>
              <a:buSzPts val="2200"/>
              <a:buChar char="■"/>
              <a:defRPr sz="2200"/>
            </a:lvl9pPr>
          </a:lstStyle>
          <a:p>
            <a:endParaRPr/>
          </a:p>
        </p:txBody>
      </p:sp>
      <p:sp>
        <p:nvSpPr>
          <p:cNvPr id="86" name="Google Shape;86;p7"/>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552" y="4691655"/>
            <a:ext cx="796962" cy="4482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0" y="4762400"/>
            <a:ext cx="381000" cy="386400"/>
          </a:xfrm>
          <a:prstGeom prst="rect">
            <a:avLst/>
          </a:prstGeom>
          <a:noFill/>
          <a:ln>
            <a:noFill/>
          </a:ln>
        </p:spPr>
        <p:txBody>
          <a:bodyPr spcFirstLastPara="1" wrap="square" lIns="0" tIns="0" rIns="0" bIns="0" anchor="ctr" anchorCtr="0">
            <a:noAutofit/>
          </a:bodyPr>
          <a:lstStyle>
            <a:lvl1pPr lvl="0" algn="ctr" rtl="0">
              <a:buNone/>
              <a:defRPr sz="1100">
                <a:solidFill>
                  <a:schemeClr val="dk2"/>
                </a:solidFill>
                <a:latin typeface="Barlow SemiBold"/>
                <a:ea typeface="Barlow SemiBold"/>
                <a:cs typeface="Barlow SemiBold"/>
                <a:sym typeface="Barlow SemiBold"/>
              </a:defRPr>
            </a:lvl1pPr>
            <a:lvl2pPr lvl="1" algn="ctr" rtl="0">
              <a:buNone/>
              <a:defRPr sz="1100">
                <a:solidFill>
                  <a:schemeClr val="dk2"/>
                </a:solidFill>
                <a:latin typeface="Barlow SemiBold"/>
                <a:ea typeface="Barlow SemiBold"/>
                <a:cs typeface="Barlow SemiBold"/>
                <a:sym typeface="Barlow SemiBold"/>
              </a:defRPr>
            </a:lvl2pPr>
            <a:lvl3pPr lvl="2" algn="ctr" rtl="0">
              <a:buNone/>
              <a:defRPr sz="1100">
                <a:solidFill>
                  <a:schemeClr val="dk2"/>
                </a:solidFill>
                <a:latin typeface="Barlow SemiBold"/>
                <a:ea typeface="Barlow SemiBold"/>
                <a:cs typeface="Barlow SemiBold"/>
                <a:sym typeface="Barlow SemiBold"/>
              </a:defRPr>
            </a:lvl3pPr>
            <a:lvl4pPr lvl="3" algn="ctr" rtl="0">
              <a:buNone/>
              <a:defRPr sz="1100">
                <a:solidFill>
                  <a:schemeClr val="dk2"/>
                </a:solidFill>
                <a:latin typeface="Barlow SemiBold"/>
                <a:ea typeface="Barlow SemiBold"/>
                <a:cs typeface="Barlow SemiBold"/>
                <a:sym typeface="Barlow SemiBold"/>
              </a:defRPr>
            </a:lvl4pPr>
            <a:lvl5pPr lvl="4" algn="ctr" rtl="0">
              <a:buNone/>
              <a:defRPr sz="1100">
                <a:solidFill>
                  <a:schemeClr val="dk2"/>
                </a:solidFill>
                <a:latin typeface="Barlow SemiBold"/>
                <a:ea typeface="Barlow SemiBold"/>
                <a:cs typeface="Barlow SemiBold"/>
                <a:sym typeface="Barlow SemiBold"/>
              </a:defRPr>
            </a:lvl5pPr>
            <a:lvl6pPr lvl="5" algn="ctr" rtl="0">
              <a:buNone/>
              <a:defRPr sz="1100">
                <a:solidFill>
                  <a:schemeClr val="dk2"/>
                </a:solidFill>
                <a:latin typeface="Barlow SemiBold"/>
                <a:ea typeface="Barlow SemiBold"/>
                <a:cs typeface="Barlow SemiBold"/>
                <a:sym typeface="Barlow SemiBold"/>
              </a:defRPr>
            </a:lvl6pPr>
            <a:lvl7pPr lvl="6" algn="ctr" rtl="0">
              <a:buNone/>
              <a:defRPr sz="1100">
                <a:solidFill>
                  <a:schemeClr val="dk2"/>
                </a:solidFill>
                <a:latin typeface="Barlow SemiBold"/>
                <a:ea typeface="Barlow SemiBold"/>
                <a:cs typeface="Barlow SemiBold"/>
                <a:sym typeface="Barlow SemiBold"/>
              </a:defRPr>
            </a:lvl7pPr>
            <a:lvl8pPr lvl="7" algn="ctr" rtl="0">
              <a:buNone/>
              <a:defRPr sz="1100">
                <a:solidFill>
                  <a:schemeClr val="dk2"/>
                </a:solidFill>
                <a:latin typeface="Barlow SemiBold"/>
                <a:ea typeface="Barlow SemiBold"/>
                <a:cs typeface="Barlow SemiBold"/>
                <a:sym typeface="Barlow SemiBold"/>
              </a:defRPr>
            </a:lvl8pPr>
            <a:lvl9pPr lvl="8" algn="ctr" rtl="0">
              <a:buNone/>
              <a:defRPr sz="1100">
                <a:solidFill>
                  <a:schemeClr val="dk2"/>
                </a:solidFill>
                <a:latin typeface="Barlow SemiBold"/>
                <a:ea typeface="Barlow SemiBold"/>
                <a:cs typeface="Barlow SemiBold"/>
                <a:sym typeface="Barlow SemiBold"/>
              </a:defRPr>
            </a:lvl9pPr>
          </a:lstStyle>
          <a:p>
            <a:pPr marL="0" lvl="0" indent="0" algn="ctr" rtl="0">
              <a:spcBef>
                <a:spcPts val="0"/>
              </a:spcBef>
              <a:spcAft>
                <a:spcPts val="0"/>
              </a:spcAft>
              <a:buNone/>
            </a:pPr>
            <a:fld id="{00000000-1234-1234-1234-123412341234}" type="slidenum">
              <a:rPr lang="en"/>
              <a:t>‹#›</a:t>
            </a:fld>
            <a:endParaRPr/>
          </a:p>
        </p:txBody>
      </p:sp>
      <p:sp>
        <p:nvSpPr>
          <p:cNvPr id="7" name="Google Shape;7;p1"/>
          <p:cNvSpPr txBox="1">
            <a:spLocks noGrp="1"/>
          </p:cNvSpPr>
          <p:nvPr>
            <p:ph type="title"/>
          </p:nvPr>
        </p:nvSpPr>
        <p:spPr>
          <a:xfrm>
            <a:off x="614975" y="391350"/>
            <a:ext cx="6757800" cy="9195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3000"/>
              <a:buFont typeface="Barlow SemiBold"/>
              <a:buNone/>
              <a:defRPr sz="3000">
                <a:solidFill>
                  <a:schemeClr val="lt1"/>
                </a:solidFill>
                <a:latin typeface="Barlow SemiBold"/>
                <a:ea typeface="Barlow SemiBold"/>
                <a:cs typeface="Barlow SemiBold"/>
                <a:sym typeface="Barlow SemiBold"/>
              </a:defRPr>
            </a:lvl9pPr>
          </a:lstStyle>
          <a:p>
            <a:endParaRPr/>
          </a:p>
        </p:txBody>
      </p:sp>
      <p:sp>
        <p:nvSpPr>
          <p:cNvPr id="8" name="Google Shape;8;p1"/>
          <p:cNvSpPr txBox="1">
            <a:spLocks noGrp="1"/>
          </p:cNvSpPr>
          <p:nvPr>
            <p:ph type="body" idx="1"/>
          </p:nvPr>
        </p:nvSpPr>
        <p:spPr>
          <a:xfrm>
            <a:off x="614975" y="1705175"/>
            <a:ext cx="6757800" cy="2826600"/>
          </a:xfrm>
          <a:prstGeom prst="rect">
            <a:avLst/>
          </a:prstGeom>
          <a:noFill/>
          <a:ln>
            <a:noFill/>
          </a:ln>
        </p:spPr>
        <p:txBody>
          <a:bodyPr spcFirstLastPara="1" wrap="square" lIns="0" tIns="0" rIns="0" bIns="0" anchor="t" anchorCtr="0">
            <a:noAutofit/>
          </a:bodyPr>
          <a:lstStyle>
            <a:lvl1pPr marL="457200" lvl="0" indent="-381000" rtl="0">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8" name="Google Shape;158;p13"/>
          <p:cNvSpPr txBox="1">
            <a:spLocks noGrp="1"/>
          </p:cNvSpPr>
          <p:nvPr>
            <p:ph type="ctrTitle"/>
          </p:nvPr>
        </p:nvSpPr>
        <p:spPr>
          <a:xfrm>
            <a:off x="2411760" y="3219822"/>
            <a:ext cx="4608512" cy="1368152"/>
          </a:xfrm>
          <a:prstGeom prst="rect">
            <a:avLst/>
          </a:prstGeom>
        </p:spPr>
        <p:txBody>
          <a:bodyPr spcFirstLastPara="1" wrap="square" lIns="0" tIns="0" rIns="0" bIns="0" anchor="ctr" anchorCtr="0">
            <a:noAutofit/>
          </a:bodyPr>
          <a:lstStyle/>
          <a:p>
            <a:pPr lvl="0" algn="ctr"/>
            <a:br>
              <a:rPr lang="en" sz="2400" dirty="0">
                <a:solidFill>
                  <a:schemeClr val="accent1"/>
                </a:solidFill>
              </a:rPr>
            </a:br>
            <a:r>
              <a:rPr lang="lt-LT" sz="2800" dirty="0" err="1"/>
              <a:t>Basics</a:t>
            </a:r>
            <a:r>
              <a:rPr lang="lt-LT" sz="2800" dirty="0"/>
              <a:t> </a:t>
            </a:r>
            <a:r>
              <a:rPr lang="lt-LT" sz="2800" dirty="0" err="1"/>
              <a:t>of</a:t>
            </a:r>
            <a:r>
              <a:rPr lang="lt-LT" sz="2800" dirty="0"/>
              <a:t> </a:t>
            </a:r>
            <a:r>
              <a:rPr lang="en-GB" sz="2800" dirty="0"/>
              <a:t>Diabetes</a:t>
            </a:r>
            <a:br>
              <a:rPr lang="it-IT" sz="1800" dirty="0"/>
            </a:br>
            <a:r>
              <a:rPr lang="it-IT" sz="1800" dirty="0" err="1"/>
              <a:t>Authors</a:t>
            </a:r>
            <a:r>
              <a:rPr lang="it-IT" sz="1800" dirty="0"/>
              <a:t>: Aelita Skarbaliene, </a:t>
            </a:r>
            <a:r>
              <a:rPr lang="it-IT" sz="1800" dirty="0" err="1"/>
              <a:t>Akvile</a:t>
            </a:r>
            <a:r>
              <a:rPr lang="it-IT" sz="1800" dirty="0"/>
              <a:t> </a:t>
            </a:r>
            <a:r>
              <a:rPr lang="it-IT" sz="1800" dirty="0" err="1"/>
              <a:t>Sendriute</a:t>
            </a:r>
            <a:endParaRPr sz="1800" dirty="0"/>
          </a:p>
        </p:txBody>
      </p:sp>
      <p:sp>
        <p:nvSpPr>
          <p:cNvPr id="3" name="Rectangle 2"/>
          <p:cNvSpPr/>
          <p:nvPr/>
        </p:nvSpPr>
        <p:spPr>
          <a:xfrm>
            <a:off x="683569" y="908015"/>
            <a:ext cx="7644340" cy="1015663"/>
          </a:xfrm>
          <a:prstGeom prst="rect">
            <a:avLst/>
          </a:prstGeom>
        </p:spPr>
        <p:txBody>
          <a:bodyPr wrap="square">
            <a:spAutoFit/>
          </a:bodyPr>
          <a:lstStyle/>
          <a:p>
            <a:r>
              <a:rPr lang="en" sz="6000" b="1" dirty="0">
                <a:solidFill>
                  <a:schemeClr val="accent2"/>
                </a:solidFill>
              </a:rPr>
              <a:t>Connected 4 Health</a:t>
            </a:r>
            <a:endParaRPr lang="it-IT" sz="6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9A2C-2E49-D686-32EF-514107301FFA}"/>
              </a:ext>
            </a:extLst>
          </p:cNvPr>
          <p:cNvSpPr>
            <a:spLocks noGrp="1"/>
          </p:cNvSpPr>
          <p:nvPr>
            <p:ph type="title"/>
          </p:nvPr>
        </p:nvSpPr>
        <p:spPr/>
        <p:txBody>
          <a:bodyPr/>
          <a:lstStyle/>
          <a:p>
            <a:r>
              <a:rPr lang="en-GB" dirty="0"/>
              <a:t>Type 2 diabetes</a:t>
            </a:r>
          </a:p>
        </p:txBody>
      </p:sp>
      <p:sp>
        <p:nvSpPr>
          <p:cNvPr id="3" name="Text Placeholder 2">
            <a:extLst>
              <a:ext uri="{FF2B5EF4-FFF2-40B4-BE49-F238E27FC236}">
                <a16:creationId xmlns:a16="http://schemas.microsoft.com/office/drawing/2014/main" id="{CF3A6D4F-141F-FBBC-C34D-06DF76FD36B3}"/>
              </a:ext>
            </a:extLst>
          </p:cNvPr>
          <p:cNvSpPr>
            <a:spLocks noGrp="1"/>
          </p:cNvSpPr>
          <p:nvPr>
            <p:ph type="body" idx="1"/>
          </p:nvPr>
        </p:nvSpPr>
        <p:spPr/>
        <p:txBody>
          <a:bodyPr/>
          <a:lstStyle/>
          <a:p>
            <a:pPr marL="76200" indent="0" algn="just">
              <a:buNone/>
            </a:pPr>
            <a:r>
              <a:rPr lang="en-GB" sz="1600" dirty="0"/>
              <a:t>As type 2 diabetes is a chronic disease with the risk of serious complications and significant burden placed on health condition of those suffering from it both physically and mentally, it is believed that the quality of life of diabetes patients (general physical, mental, and social wellbeing) is affected negatively. It could be caused by the diagnosis of diabetes itself, psychological stress related to disease management or the burden of diabetes complications. Several research works</a:t>
            </a:r>
            <a:r>
              <a:rPr lang="lt-LT" sz="1600" dirty="0"/>
              <a:t> </a:t>
            </a:r>
            <a:r>
              <a:rPr lang="en-GB" sz="1600" dirty="0"/>
              <a:t>have reported on both deterioration and improvement of mental state of diabetes patients during the process of treatment. </a:t>
            </a:r>
            <a:endParaRPr lang="en-GB" dirty="0"/>
          </a:p>
        </p:txBody>
      </p:sp>
      <p:sp>
        <p:nvSpPr>
          <p:cNvPr id="4" name="Slide Number Placeholder 3">
            <a:extLst>
              <a:ext uri="{FF2B5EF4-FFF2-40B4-BE49-F238E27FC236}">
                <a16:creationId xmlns:a16="http://schemas.microsoft.com/office/drawing/2014/main" id="{3C3B5741-35F1-F662-48E4-2C5135B1D48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272737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4EF5D-92B4-90D5-F991-0AC5832128FD}"/>
              </a:ext>
            </a:extLst>
          </p:cNvPr>
          <p:cNvSpPr>
            <a:spLocks noGrp="1"/>
          </p:cNvSpPr>
          <p:nvPr>
            <p:ph type="title"/>
          </p:nvPr>
        </p:nvSpPr>
        <p:spPr/>
        <p:txBody>
          <a:bodyPr/>
          <a:lstStyle/>
          <a:p>
            <a:r>
              <a:rPr lang="en-GB" dirty="0"/>
              <a:t>Type 2 diabetes</a:t>
            </a:r>
          </a:p>
        </p:txBody>
      </p:sp>
      <p:sp>
        <p:nvSpPr>
          <p:cNvPr id="3" name="Text Placeholder 2">
            <a:extLst>
              <a:ext uri="{FF2B5EF4-FFF2-40B4-BE49-F238E27FC236}">
                <a16:creationId xmlns:a16="http://schemas.microsoft.com/office/drawing/2014/main" id="{D72D2EF8-9B22-4092-9961-CBF14464C4E1}"/>
              </a:ext>
            </a:extLst>
          </p:cNvPr>
          <p:cNvSpPr>
            <a:spLocks noGrp="1"/>
          </p:cNvSpPr>
          <p:nvPr>
            <p:ph type="body" idx="1"/>
          </p:nvPr>
        </p:nvSpPr>
        <p:spPr/>
        <p:txBody>
          <a:bodyPr/>
          <a:lstStyle/>
          <a:p>
            <a:pPr marL="76200" indent="0" algn="just">
              <a:buNone/>
            </a:pPr>
            <a:r>
              <a:rPr lang="en-GB" sz="1800" dirty="0"/>
              <a:t>Although objective and quantitatively assessable parameters such as weight, plasma glucose concentration, and lipid profile should be and, indeed, are always taken into consideration in the research works done on the topic of diabetes prevention, the significance of health-related quality of life (HRQOL) assessed subjectively by participants has often been ignored. </a:t>
            </a:r>
          </a:p>
        </p:txBody>
      </p:sp>
      <p:sp>
        <p:nvSpPr>
          <p:cNvPr id="4" name="Slide Number Placeholder 3">
            <a:extLst>
              <a:ext uri="{FF2B5EF4-FFF2-40B4-BE49-F238E27FC236}">
                <a16:creationId xmlns:a16="http://schemas.microsoft.com/office/drawing/2014/main" id="{9108CDA0-2D24-5FDA-71DB-2AF5B9F4149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1816328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8C56E-63B9-B62B-FAD8-C3688E02F50E}"/>
              </a:ext>
            </a:extLst>
          </p:cNvPr>
          <p:cNvSpPr>
            <a:spLocks noGrp="1"/>
          </p:cNvSpPr>
          <p:nvPr>
            <p:ph type="title"/>
          </p:nvPr>
        </p:nvSpPr>
        <p:spPr/>
        <p:txBody>
          <a:bodyPr/>
          <a:lstStyle/>
          <a:p>
            <a:r>
              <a:rPr lang="en-GB" dirty="0"/>
              <a:t>Health related quality of life</a:t>
            </a:r>
          </a:p>
        </p:txBody>
      </p:sp>
      <p:sp>
        <p:nvSpPr>
          <p:cNvPr id="3" name="Text Placeholder 2">
            <a:extLst>
              <a:ext uri="{FF2B5EF4-FFF2-40B4-BE49-F238E27FC236}">
                <a16:creationId xmlns:a16="http://schemas.microsoft.com/office/drawing/2014/main" id="{CF820720-6037-670D-1897-759A5B4F79EA}"/>
              </a:ext>
            </a:extLst>
          </p:cNvPr>
          <p:cNvSpPr>
            <a:spLocks noGrp="1"/>
          </p:cNvSpPr>
          <p:nvPr>
            <p:ph type="body" idx="1"/>
          </p:nvPr>
        </p:nvSpPr>
        <p:spPr/>
        <p:txBody>
          <a:bodyPr/>
          <a:lstStyle/>
          <a:p>
            <a:pPr marL="76200" indent="0" algn="just">
              <a:buNone/>
            </a:pPr>
            <a:r>
              <a:rPr lang="en-GB" sz="2000" dirty="0"/>
              <a:t>Clinical and biological variables taken separately do not reflect on patients’ perception of their own health comprehensively mainly due to the fact that HRQOL is influenced by lots of factors including comorbidities, social and family status, patient’s knowledge gained, treatment satisfaction as well as the perceived ability to control one’s own decease. HRQOL is closely related to how one feels and acts.</a:t>
            </a:r>
          </a:p>
        </p:txBody>
      </p:sp>
      <p:sp>
        <p:nvSpPr>
          <p:cNvPr id="4" name="Slide Number Placeholder 3">
            <a:extLst>
              <a:ext uri="{FF2B5EF4-FFF2-40B4-BE49-F238E27FC236}">
                <a16:creationId xmlns:a16="http://schemas.microsoft.com/office/drawing/2014/main" id="{57442C0F-7C48-CC16-916F-DD966D425C30}"/>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3900513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E65D4-48BC-50B8-E9C0-FCEB5C2668A5}"/>
              </a:ext>
            </a:extLst>
          </p:cNvPr>
          <p:cNvSpPr>
            <a:spLocks noGrp="1"/>
          </p:cNvSpPr>
          <p:nvPr>
            <p:ph type="title"/>
          </p:nvPr>
        </p:nvSpPr>
        <p:spPr/>
        <p:txBody>
          <a:bodyPr/>
          <a:lstStyle/>
          <a:p>
            <a:r>
              <a:rPr lang="en-GB"/>
              <a:t>Health related quality of life</a:t>
            </a:r>
          </a:p>
        </p:txBody>
      </p:sp>
      <p:sp>
        <p:nvSpPr>
          <p:cNvPr id="3" name="Text Placeholder 2">
            <a:extLst>
              <a:ext uri="{FF2B5EF4-FFF2-40B4-BE49-F238E27FC236}">
                <a16:creationId xmlns:a16="http://schemas.microsoft.com/office/drawing/2014/main" id="{2DB6CAA3-DADB-71D5-B69A-537A2AB259EA}"/>
              </a:ext>
            </a:extLst>
          </p:cNvPr>
          <p:cNvSpPr>
            <a:spLocks noGrp="1"/>
          </p:cNvSpPr>
          <p:nvPr>
            <p:ph type="body" idx="1"/>
          </p:nvPr>
        </p:nvSpPr>
        <p:spPr/>
        <p:txBody>
          <a:bodyPr/>
          <a:lstStyle/>
          <a:p>
            <a:pPr marL="76200" indent="0" algn="just">
              <a:buNone/>
            </a:pPr>
            <a:r>
              <a:rPr lang="en-GB" sz="1800" dirty="0"/>
              <a:t>Diabetes mellitus is a widely spread chronic disease and one of the most pressing public health issues. Physical and psychosomatic effect of diabetes mellitus predetermines permanently increasing burden of health care all over the world. In order to improve life quality related to health of persons ill with diabetes mellitus, it is important to understand the symptoms characteristic to diabetes. People of various age and any race, also any ethnic, social and economic background suffer from depression; however, depression in those being ill with diabetes mellitus is expressed two or three times more often. </a:t>
            </a:r>
          </a:p>
          <a:p>
            <a:endParaRPr lang="en-GB" dirty="0"/>
          </a:p>
        </p:txBody>
      </p:sp>
      <p:sp>
        <p:nvSpPr>
          <p:cNvPr id="4" name="Slide Number Placeholder 3">
            <a:extLst>
              <a:ext uri="{FF2B5EF4-FFF2-40B4-BE49-F238E27FC236}">
                <a16:creationId xmlns:a16="http://schemas.microsoft.com/office/drawing/2014/main" id="{EC9EDC04-6ECD-DABC-B0C8-C8860D3785D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131469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4"/>
          <p:cNvSpPr txBox="1">
            <a:spLocks noGrp="1"/>
          </p:cNvSpPr>
          <p:nvPr>
            <p:ph type="title"/>
          </p:nvPr>
        </p:nvSpPr>
        <p:spPr>
          <a:xfrm>
            <a:off x="614975" y="391350"/>
            <a:ext cx="6757800" cy="919500"/>
          </a:xfrm>
          <a:prstGeom prst="rect">
            <a:avLst/>
          </a:prstGeom>
        </p:spPr>
        <p:txBody>
          <a:bodyPr spcFirstLastPara="1" wrap="square" lIns="0" tIns="0" rIns="0" bIns="0" anchor="ctr" anchorCtr="0">
            <a:noAutofit/>
          </a:bodyPr>
          <a:lstStyle/>
          <a:p>
            <a:pPr marL="139700" indent="0"/>
            <a:r>
              <a:rPr lang="en-US" sz="2000" dirty="0">
                <a:solidFill>
                  <a:schemeClr val="bg1"/>
                </a:solidFill>
                <a:latin typeface="Barlow SemiBold" panose="020B0604020202020204" charset="0"/>
                <a:cs typeface="Calibri" panose="020F0502020204030204" pitchFamily="34" charset="0"/>
              </a:rPr>
              <a:t>Project Number: 2021-1-RO01- KA220-HED-38B739A3</a:t>
            </a:r>
          </a:p>
        </p:txBody>
      </p:sp>
      <p:sp>
        <p:nvSpPr>
          <p:cNvPr id="166" name="Google Shape;166;p14"/>
          <p:cNvSpPr txBox="1">
            <a:spLocks noGrp="1"/>
          </p:cNvSpPr>
          <p:nvPr>
            <p:ph type="body" idx="2"/>
          </p:nvPr>
        </p:nvSpPr>
        <p:spPr>
          <a:xfrm>
            <a:off x="362794" y="2787774"/>
            <a:ext cx="4968552" cy="1224136"/>
          </a:xfrm>
          <a:prstGeom prst="rect">
            <a:avLst/>
          </a:prstGeom>
        </p:spPr>
        <p:txBody>
          <a:bodyPr spcFirstLastPara="1" wrap="square" lIns="0" tIns="0" rIns="0" bIns="0" anchor="t" anchorCtr="0">
            <a:noAutofit/>
          </a:bodyPr>
          <a:lstStyle/>
          <a:p>
            <a:pPr marL="139700" indent="0" algn="ctr">
              <a:buNone/>
            </a:pPr>
            <a:r>
              <a:rPr lang="en-US" sz="1400" dirty="0">
                <a:solidFill>
                  <a:schemeClr val="tx1"/>
                </a:solidFill>
                <a:latin typeface="Barlow SemiBold" panose="020B0604020202020204" charset="0"/>
                <a:cs typeface="Calibri" panose="020F0502020204030204" pitchFamily="34" charset="0"/>
              </a:rPr>
              <a:t>The European Commission's support for the production of this presentation does not constitute an endorsement of the contents, which reflect the views only of the authors, and the Commission cannot be held responsible for any use which may be made of the information contained therein.</a:t>
            </a:r>
          </a:p>
          <a:p>
            <a:pPr marL="0" lvl="0" indent="0" algn="l" rtl="0">
              <a:spcBef>
                <a:spcPts val="0"/>
              </a:spcBef>
              <a:spcAft>
                <a:spcPts val="0"/>
              </a:spcAft>
              <a:buClr>
                <a:schemeClr val="dk1"/>
              </a:buClr>
              <a:buSzPts val="1100"/>
              <a:buFont typeface="Arial"/>
              <a:buNone/>
            </a:pPr>
            <a:endParaRPr sz="1400" dirty="0">
              <a:solidFill>
                <a:schemeClr val="accent2"/>
              </a:solidFill>
            </a:endParaRPr>
          </a:p>
          <a:p>
            <a:pPr marL="0" lvl="0" indent="0" algn="l" rtl="0">
              <a:spcBef>
                <a:spcPts val="0"/>
              </a:spcBef>
              <a:spcAft>
                <a:spcPts val="0"/>
              </a:spcAft>
              <a:buNone/>
            </a:pPr>
            <a:endParaRPr sz="1400" dirty="0">
              <a:solidFill>
                <a:schemeClr val="accent2"/>
              </a:solidFill>
            </a:endParaRPr>
          </a:p>
        </p:txBody>
      </p:sp>
      <p:sp>
        <p:nvSpPr>
          <p:cNvPr id="167" name="Google Shape;167;p14"/>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8" name="Google Shape;168;p14"/>
          <p:cNvGrpSpPr/>
          <p:nvPr/>
        </p:nvGrpSpPr>
        <p:grpSpPr>
          <a:xfrm>
            <a:off x="8391681" y="301593"/>
            <a:ext cx="450753" cy="450708"/>
            <a:chOff x="3277794" y="2969995"/>
            <a:chExt cx="457200" cy="457200"/>
          </a:xfrm>
        </p:grpSpPr>
        <p:sp>
          <p:nvSpPr>
            <p:cNvPr id="169" name="Google Shape;169;p14"/>
            <p:cNvSpPr/>
            <p:nvPr/>
          </p:nvSpPr>
          <p:spPr>
            <a:xfrm>
              <a:off x="3277794" y="2969995"/>
              <a:ext cx="457200" cy="171450"/>
            </a:xfrm>
            <a:custGeom>
              <a:avLst/>
              <a:gdLst/>
              <a:ahLst/>
              <a:cxnLst/>
              <a:rect l="l" t="t" r="r" b="b"/>
              <a:pathLst>
                <a:path w="457200" h="171450" extrusionOk="0">
                  <a:moveTo>
                    <a:pt x="19050" y="104775"/>
                  </a:moveTo>
                  <a:lnTo>
                    <a:pt x="40005" y="104775"/>
                  </a:lnTo>
                  <a:cubicBezTo>
                    <a:pt x="48578" y="142875"/>
                    <a:pt x="82868" y="171450"/>
                    <a:pt x="123825" y="171450"/>
                  </a:cubicBezTo>
                  <a:cubicBezTo>
                    <a:pt x="164783" y="171450"/>
                    <a:pt x="199073" y="142875"/>
                    <a:pt x="207645" y="104775"/>
                  </a:cubicBezTo>
                  <a:lnTo>
                    <a:pt x="250508" y="104775"/>
                  </a:lnTo>
                  <a:cubicBezTo>
                    <a:pt x="259080" y="142875"/>
                    <a:pt x="293370" y="171450"/>
                    <a:pt x="334328" y="171450"/>
                  </a:cubicBezTo>
                  <a:cubicBezTo>
                    <a:pt x="375285" y="171450"/>
                    <a:pt x="409575" y="142875"/>
                    <a:pt x="418148" y="104775"/>
                  </a:cubicBezTo>
                  <a:lnTo>
                    <a:pt x="438150" y="104775"/>
                  </a:lnTo>
                  <a:cubicBezTo>
                    <a:pt x="448628" y="104775"/>
                    <a:pt x="457200" y="96203"/>
                    <a:pt x="457200" y="85725"/>
                  </a:cubicBezTo>
                  <a:cubicBezTo>
                    <a:pt x="457200" y="75248"/>
                    <a:pt x="448628" y="66675"/>
                    <a:pt x="438150" y="66675"/>
                  </a:cubicBezTo>
                  <a:lnTo>
                    <a:pt x="417195" y="66675"/>
                  </a:lnTo>
                  <a:cubicBezTo>
                    <a:pt x="408623" y="28575"/>
                    <a:pt x="374333" y="0"/>
                    <a:pt x="333375" y="0"/>
                  </a:cubicBezTo>
                  <a:cubicBezTo>
                    <a:pt x="292418" y="0"/>
                    <a:pt x="258128" y="28575"/>
                    <a:pt x="249555" y="66675"/>
                  </a:cubicBezTo>
                  <a:lnTo>
                    <a:pt x="206693" y="66675"/>
                  </a:lnTo>
                  <a:cubicBezTo>
                    <a:pt x="198120" y="28575"/>
                    <a:pt x="163830" y="0"/>
                    <a:pt x="122873" y="0"/>
                  </a:cubicBezTo>
                  <a:cubicBezTo>
                    <a:pt x="81915" y="0"/>
                    <a:pt x="48578" y="28575"/>
                    <a:pt x="40005" y="66675"/>
                  </a:cubicBezTo>
                  <a:lnTo>
                    <a:pt x="19050" y="66675"/>
                  </a:lnTo>
                  <a:cubicBezTo>
                    <a:pt x="8573" y="66675"/>
                    <a:pt x="0" y="75248"/>
                    <a:pt x="0" y="85725"/>
                  </a:cubicBezTo>
                  <a:cubicBezTo>
                    <a:pt x="0" y="96203"/>
                    <a:pt x="8573" y="104775"/>
                    <a:pt x="19050" y="104775"/>
                  </a:cubicBezTo>
                  <a:close/>
                  <a:moveTo>
                    <a:pt x="289560" y="66675"/>
                  </a:moveTo>
                  <a:cubicBezTo>
                    <a:pt x="297180" y="49530"/>
                    <a:pt x="314325" y="38100"/>
                    <a:pt x="333375" y="38100"/>
                  </a:cubicBezTo>
                  <a:cubicBezTo>
                    <a:pt x="352425" y="38100"/>
                    <a:pt x="369570" y="49530"/>
                    <a:pt x="377190" y="66675"/>
                  </a:cubicBezTo>
                  <a:cubicBezTo>
                    <a:pt x="379095" y="72390"/>
                    <a:pt x="381000" y="79058"/>
                    <a:pt x="381000" y="85725"/>
                  </a:cubicBezTo>
                  <a:cubicBezTo>
                    <a:pt x="381000" y="92393"/>
                    <a:pt x="379095" y="99060"/>
                    <a:pt x="377190" y="104775"/>
                  </a:cubicBezTo>
                  <a:cubicBezTo>
                    <a:pt x="369570" y="121920"/>
                    <a:pt x="353378" y="133350"/>
                    <a:pt x="333375" y="133350"/>
                  </a:cubicBezTo>
                  <a:cubicBezTo>
                    <a:pt x="313373" y="133350"/>
                    <a:pt x="297180" y="121920"/>
                    <a:pt x="289560" y="104775"/>
                  </a:cubicBezTo>
                  <a:cubicBezTo>
                    <a:pt x="287655" y="99060"/>
                    <a:pt x="285750" y="92393"/>
                    <a:pt x="285750" y="85725"/>
                  </a:cubicBezTo>
                  <a:cubicBezTo>
                    <a:pt x="285750" y="79058"/>
                    <a:pt x="287655" y="72390"/>
                    <a:pt x="289560" y="66675"/>
                  </a:cubicBezTo>
                  <a:close/>
                  <a:moveTo>
                    <a:pt x="80010" y="66675"/>
                  </a:moveTo>
                  <a:cubicBezTo>
                    <a:pt x="87630" y="49530"/>
                    <a:pt x="104775" y="38100"/>
                    <a:pt x="123825" y="38100"/>
                  </a:cubicBezTo>
                  <a:cubicBezTo>
                    <a:pt x="142875" y="38100"/>
                    <a:pt x="160020" y="49530"/>
                    <a:pt x="167640" y="66675"/>
                  </a:cubicBezTo>
                  <a:cubicBezTo>
                    <a:pt x="169545" y="72390"/>
                    <a:pt x="171450" y="79058"/>
                    <a:pt x="171450" y="85725"/>
                  </a:cubicBezTo>
                  <a:cubicBezTo>
                    <a:pt x="171450" y="92393"/>
                    <a:pt x="169545" y="99060"/>
                    <a:pt x="167640" y="104775"/>
                  </a:cubicBezTo>
                  <a:cubicBezTo>
                    <a:pt x="160020" y="121920"/>
                    <a:pt x="143828" y="133350"/>
                    <a:pt x="123825" y="133350"/>
                  </a:cubicBezTo>
                  <a:cubicBezTo>
                    <a:pt x="103823" y="133350"/>
                    <a:pt x="87630" y="121920"/>
                    <a:pt x="80010" y="104775"/>
                  </a:cubicBezTo>
                  <a:cubicBezTo>
                    <a:pt x="78105" y="99060"/>
                    <a:pt x="76200" y="92393"/>
                    <a:pt x="76200" y="85725"/>
                  </a:cubicBezTo>
                  <a:cubicBezTo>
                    <a:pt x="76200" y="79058"/>
                    <a:pt x="78105" y="72390"/>
                    <a:pt x="80010" y="6667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4"/>
            <p:cNvSpPr/>
            <p:nvPr/>
          </p:nvSpPr>
          <p:spPr>
            <a:xfrm>
              <a:off x="3430194" y="3189070"/>
              <a:ext cx="304800" cy="238125"/>
            </a:xfrm>
            <a:custGeom>
              <a:avLst/>
              <a:gdLst/>
              <a:ahLst/>
              <a:cxnLst/>
              <a:rect l="l" t="t" r="r" b="b"/>
              <a:pathLst>
                <a:path w="304800" h="238125" extrusionOk="0">
                  <a:moveTo>
                    <a:pt x="295275" y="0"/>
                  </a:moveTo>
                  <a:lnTo>
                    <a:pt x="9525" y="0"/>
                  </a:lnTo>
                  <a:cubicBezTo>
                    <a:pt x="4763" y="0"/>
                    <a:pt x="0" y="4763"/>
                    <a:pt x="0" y="9525"/>
                  </a:cubicBezTo>
                  <a:lnTo>
                    <a:pt x="0" y="47625"/>
                  </a:lnTo>
                  <a:lnTo>
                    <a:pt x="142875" y="47625"/>
                  </a:lnTo>
                  <a:cubicBezTo>
                    <a:pt x="159068" y="47625"/>
                    <a:pt x="171450" y="60007"/>
                    <a:pt x="171450" y="76200"/>
                  </a:cubicBezTo>
                  <a:lnTo>
                    <a:pt x="171450" y="238125"/>
                  </a:lnTo>
                  <a:lnTo>
                    <a:pt x="304800" y="238125"/>
                  </a:lnTo>
                  <a:lnTo>
                    <a:pt x="304800" y="9525"/>
                  </a:lnTo>
                  <a:cubicBezTo>
                    <a:pt x="304800" y="4763"/>
                    <a:pt x="300038" y="0"/>
                    <a:pt x="295275" y="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4"/>
            <p:cNvSpPr/>
            <p:nvPr/>
          </p:nvSpPr>
          <p:spPr>
            <a:xfrm>
              <a:off x="3277794" y="3255745"/>
              <a:ext cx="304800" cy="171450"/>
            </a:xfrm>
            <a:custGeom>
              <a:avLst/>
              <a:gdLst/>
              <a:ahLst/>
              <a:cxnLst/>
              <a:rect l="l" t="t" r="r" b="b"/>
              <a:pathLst>
                <a:path w="304800" h="171450" extrusionOk="0">
                  <a:moveTo>
                    <a:pt x="285750" y="0"/>
                  </a:moveTo>
                  <a:lnTo>
                    <a:pt x="19050" y="0"/>
                  </a:lnTo>
                  <a:cubicBezTo>
                    <a:pt x="8573" y="0"/>
                    <a:pt x="0" y="8572"/>
                    <a:pt x="0" y="19050"/>
                  </a:cubicBezTo>
                  <a:lnTo>
                    <a:pt x="0" y="170498"/>
                  </a:lnTo>
                  <a:cubicBezTo>
                    <a:pt x="0" y="170498"/>
                    <a:pt x="0" y="170498"/>
                    <a:pt x="953" y="171450"/>
                  </a:cubicBezTo>
                  <a:lnTo>
                    <a:pt x="304800" y="171450"/>
                  </a:lnTo>
                  <a:lnTo>
                    <a:pt x="304800" y="171450"/>
                  </a:lnTo>
                  <a:lnTo>
                    <a:pt x="304800" y="19050"/>
                  </a:lnTo>
                  <a:cubicBezTo>
                    <a:pt x="304800" y="8572"/>
                    <a:pt x="296228" y="0"/>
                    <a:pt x="285750" y="0"/>
                  </a:cubicBezTo>
                  <a:close/>
                  <a:moveTo>
                    <a:pt x="242888" y="142875"/>
                  </a:moveTo>
                  <a:lnTo>
                    <a:pt x="61913" y="142875"/>
                  </a:lnTo>
                  <a:cubicBezTo>
                    <a:pt x="54293" y="142875"/>
                    <a:pt x="47625" y="136208"/>
                    <a:pt x="47625" y="128588"/>
                  </a:cubicBezTo>
                  <a:cubicBezTo>
                    <a:pt x="47625" y="120968"/>
                    <a:pt x="54293" y="114300"/>
                    <a:pt x="61913" y="114300"/>
                  </a:cubicBezTo>
                  <a:lnTo>
                    <a:pt x="242888" y="114300"/>
                  </a:lnTo>
                  <a:cubicBezTo>
                    <a:pt x="250508" y="114300"/>
                    <a:pt x="257175" y="120968"/>
                    <a:pt x="257175" y="128588"/>
                  </a:cubicBezTo>
                  <a:cubicBezTo>
                    <a:pt x="257175" y="136208"/>
                    <a:pt x="250508" y="142875"/>
                    <a:pt x="242888" y="142875"/>
                  </a:cubicBezTo>
                  <a:close/>
                  <a:moveTo>
                    <a:pt x="242888" y="85725"/>
                  </a:moveTo>
                  <a:lnTo>
                    <a:pt x="61913" y="85725"/>
                  </a:lnTo>
                  <a:cubicBezTo>
                    <a:pt x="54293" y="85725"/>
                    <a:pt x="47625" y="79057"/>
                    <a:pt x="47625" y="71438"/>
                  </a:cubicBezTo>
                  <a:cubicBezTo>
                    <a:pt x="47625" y="63818"/>
                    <a:pt x="54293" y="57150"/>
                    <a:pt x="61913" y="57150"/>
                  </a:cubicBezTo>
                  <a:lnTo>
                    <a:pt x="242888" y="57150"/>
                  </a:lnTo>
                  <a:cubicBezTo>
                    <a:pt x="250508" y="57150"/>
                    <a:pt x="257175" y="63818"/>
                    <a:pt x="257175" y="71438"/>
                  </a:cubicBezTo>
                  <a:cubicBezTo>
                    <a:pt x="257175" y="79057"/>
                    <a:pt x="250508" y="85725"/>
                    <a:pt x="242888" y="85725"/>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923678"/>
            <a:ext cx="3196632"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07654"/>
            <a:ext cx="4759052" cy="10026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18"/>
          <p:cNvSpPr txBox="1">
            <a:spLocks noGrp="1"/>
          </p:cNvSpPr>
          <p:nvPr>
            <p:ph type="body" idx="1"/>
          </p:nvPr>
        </p:nvSpPr>
        <p:spPr>
          <a:xfrm>
            <a:off x="395536" y="1419622"/>
            <a:ext cx="8568952" cy="3112153"/>
          </a:xfrm>
          <a:prstGeom prst="rect">
            <a:avLst/>
          </a:prstGeom>
        </p:spPr>
        <p:txBody>
          <a:bodyPr spcFirstLastPara="1" wrap="square" lIns="0" tIns="0" rIns="0" bIns="0" anchor="t" anchorCtr="0">
            <a:noAutofit/>
          </a:bodyPr>
          <a:lstStyle/>
          <a:p>
            <a:pPr algn="just">
              <a:spcBef>
                <a:spcPts val="1000"/>
              </a:spcBef>
            </a:pPr>
            <a:r>
              <a:rPr lang="en-GB" sz="1700" dirty="0"/>
              <a:t>Human body consists of small cells unseen by a human eye with their existence supported by energy received. The source of major supportive energy is glucose that is vital for cells in the same way as fuel is essential for a car. Hormone insulin produced by beta cells in the pancreas helps glucose to get inside cells. The pancreas is similar to a factory producing insulin with insulin acting as a key opening a cell with glucose, when getting inside, used as the source of energy. The body of a healthy human being produces insulin constantly, i.e., insulin in small concentration is always present in blood as it maintains normal level of glucose in blood. Every time after eating something the level of glucose in blood increases with the pancreas starting to produce more insulin. That is the way how the steady level of glucose in capillary blood is maintained, i.e., 3.3–5.5 mmol/L before eating and up to 7.8 mmol/L 1-2 hours after eating. </a:t>
            </a:r>
          </a:p>
          <a:p>
            <a:pPr marL="457200" lvl="0" indent="-381000" algn="l" rtl="0">
              <a:spcBef>
                <a:spcPts val="1000"/>
              </a:spcBef>
              <a:spcAft>
                <a:spcPts val="0"/>
              </a:spcAft>
              <a:buSzPts val="2400"/>
              <a:buChar char="▸"/>
            </a:pPr>
            <a:endParaRPr lang="en-GB" sz="1800" dirty="0"/>
          </a:p>
        </p:txBody>
      </p:sp>
      <p:sp>
        <p:nvSpPr>
          <p:cNvPr id="203" name="Google Shape;203;p18"/>
          <p:cNvSpPr txBox="1">
            <a:spLocks noGrp="1"/>
          </p:cNvSpPr>
          <p:nvPr>
            <p:ph type="sldNum" idx="12"/>
          </p:nvPr>
        </p:nvSpPr>
        <p:spPr>
          <a:xfrm>
            <a:off x="0" y="4762400"/>
            <a:ext cx="381000" cy="386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grpSp>
        <p:nvGrpSpPr>
          <p:cNvPr id="204" name="Google Shape;204;p18"/>
          <p:cNvGrpSpPr/>
          <p:nvPr/>
        </p:nvGrpSpPr>
        <p:grpSpPr>
          <a:xfrm>
            <a:off x="8436324" y="288377"/>
            <a:ext cx="361474" cy="477145"/>
            <a:chOff x="4276825" y="487236"/>
            <a:chExt cx="317500" cy="419100"/>
          </a:xfrm>
        </p:grpSpPr>
        <p:sp>
          <p:nvSpPr>
            <p:cNvPr id="205" name="Google Shape;205;p18"/>
            <p:cNvSpPr/>
            <p:nvPr/>
          </p:nvSpPr>
          <p:spPr>
            <a:xfrm>
              <a:off x="4276825" y="706311"/>
              <a:ext cx="317500" cy="200025"/>
            </a:xfrm>
            <a:custGeom>
              <a:avLst/>
              <a:gdLst/>
              <a:ahLst/>
              <a:cxnLst/>
              <a:rect l="l" t="t" r="r" b="b"/>
              <a:pathLst>
                <a:path w="317500" h="200025" extrusionOk="0">
                  <a:moveTo>
                    <a:pt x="233456" y="11968"/>
                  </a:moveTo>
                  <a:lnTo>
                    <a:pt x="233456" y="77950"/>
                  </a:lnTo>
                  <a:cubicBezTo>
                    <a:pt x="248043" y="83210"/>
                    <a:pt x="255687" y="99537"/>
                    <a:pt x="250530" y="114415"/>
                  </a:cubicBezTo>
                  <a:cubicBezTo>
                    <a:pt x="245372" y="129294"/>
                    <a:pt x="229367" y="137092"/>
                    <a:pt x="214779" y="131832"/>
                  </a:cubicBezTo>
                  <a:cubicBezTo>
                    <a:pt x="200192" y="126571"/>
                    <a:pt x="192548" y="110244"/>
                    <a:pt x="197705" y="95365"/>
                  </a:cubicBezTo>
                  <a:cubicBezTo>
                    <a:pt x="200526" y="87228"/>
                    <a:pt x="206802" y="80827"/>
                    <a:pt x="214779" y="77950"/>
                  </a:cubicBezTo>
                  <a:lnTo>
                    <a:pt x="214779" y="5296"/>
                  </a:lnTo>
                  <a:cubicBezTo>
                    <a:pt x="202620" y="1818"/>
                    <a:pt x="190055" y="37"/>
                    <a:pt x="177426" y="0"/>
                  </a:cubicBezTo>
                  <a:lnTo>
                    <a:pt x="140074" y="0"/>
                  </a:lnTo>
                  <a:cubicBezTo>
                    <a:pt x="127445" y="37"/>
                    <a:pt x="114880" y="1818"/>
                    <a:pt x="102721" y="5296"/>
                  </a:cubicBezTo>
                  <a:lnTo>
                    <a:pt x="102721" y="76200"/>
                  </a:lnTo>
                  <a:lnTo>
                    <a:pt x="112075" y="76200"/>
                  </a:lnTo>
                  <a:cubicBezTo>
                    <a:pt x="132695" y="76200"/>
                    <a:pt x="149412" y="93251"/>
                    <a:pt x="149412" y="114283"/>
                  </a:cubicBezTo>
                  <a:cubicBezTo>
                    <a:pt x="149412" y="114284"/>
                    <a:pt x="149412" y="114284"/>
                    <a:pt x="149412" y="114284"/>
                  </a:cubicBezTo>
                  <a:lnTo>
                    <a:pt x="149412" y="171450"/>
                  </a:lnTo>
                  <a:cubicBezTo>
                    <a:pt x="149412" y="176711"/>
                    <a:pt x="145231" y="180975"/>
                    <a:pt x="140074" y="180975"/>
                  </a:cubicBezTo>
                  <a:lnTo>
                    <a:pt x="121397" y="180975"/>
                  </a:lnTo>
                  <a:cubicBezTo>
                    <a:pt x="116240" y="180975"/>
                    <a:pt x="112059" y="176711"/>
                    <a:pt x="112059" y="171450"/>
                  </a:cubicBezTo>
                  <a:cubicBezTo>
                    <a:pt x="112059" y="166189"/>
                    <a:pt x="116240" y="161925"/>
                    <a:pt x="121397" y="161925"/>
                  </a:cubicBezTo>
                  <a:lnTo>
                    <a:pt x="130797" y="161925"/>
                  </a:lnTo>
                  <a:lnTo>
                    <a:pt x="130797" y="114300"/>
                  </a:lnTo>
                  <a:cubicBezTo>
                    <a:pt x="130798" y="103780"/>
                    <a:pt x="122437" y="95251"/>
                    <a:pt x="112123" y="95250"/>
                  </a:cubicBezTo>
                  <a:cubicBezTo>
                    <a:pt x="112122" y="95250"/>
                    <a:pt x="112121" y="95250"/>
                    <a:pt x="112120" y="95250"/>
                  </a:cubicBezTo>
                  <a:lnTo>
                    <a:pt x="74690" y="95250"/>
                  </a:lnTo>
                  <a:cubicBezTo>
                    <a:pt x="64362" y="95280"/>
                    <a:pt x="55997" y="103813"/>
                    <a:pt x="55968" y="114348"/>
                  </a:cubicBezTo>
                  <a:lnTo>
                    <a:pt x="55968" y="161925"/>
                  </a:lnTo>
                  <a:lnTo>
                    <a:pt x="65368" y="161925"/>
                  </a:lnTo>
                  <a:cubicBezTo>
                    <a:pt x="70525" y="161925"/>
                    <a:pt x="74706" y="166189"/>
                    <a:pt x="74706" y="171450"/>
                  </a:cubicBezTo>
                  <a:cubicBezTo>
                    <a:pt x="74706" y="176711"/>
                    <a:pt x="70525" y="180975"/>
                    <a:pt x="65368" y="180975"/>
                  </a:cubicBezTo>
                  <a:lnTo>
                    <a:pt x="46691" y="180975"/>
                  </a:lnTo>
                  <a:cubicBezTo>
                    <a:pt x="41534" y="180975"/>
                    <a:pt x="37353" y="176711"/>
                    <a:pt x="37353" y="171450"/>
                  </a:cubicBezTo>
                  <a:lnTo>
                    <a:pt x="37353" y="114300"/>
                  </a:lnTo>
                  <a:cubicBezTo>
                    <a:pt x="37353" y="93258"/>
                    <a:pt x="54075" y="76200"/>
                    <a:pt x="74704" y="76200"/>
                  </a:cubicBezTo>
                  <a:cubicBezTo>
                    <a:pt x="74705" y="76200"/>
                    <a:pt x="74705" y="76200"/>
                    <a:pt x="74706" y="76200"/>
                  </a:cubicBezTo>
                  <a:lnTo>
                    <a:pt x="84044" y="76200"/>
                  </a:lnTo>
                  <a:lnTo>
                    <a:pt x="84044" y="11968"/>
                  </a:lnTo>
                  <a:cubicBezTo>
                    <a:pt x="33006" y="34681"/>
                    <a:pt x="9" y="86077"/>
                    <a:pt x="0" y="142875"/>
                  </a:cubicBezTo>
                  <a:lnTo>
                    <a:pt x="0" y="200025"/>
                  </a:lnTo>
                  <a:lnTo>
                    <a:pt x="317500" y="200025"/>
                  </a:lnTo>
                  <a:lnTo>
                    <a:pt x="317500" y="142875"/>
                  </a:lnTo>
                  <a:cubicBezTo>
                    <a:pt x="317491" y="86077"/>
                    <a:pt x="284493" y="34681"/>
                    <a:pt x="233456" y="11968"/>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18"/>
            <p:cNvSpPr/>
            <p:nvPr/>
          </p:nvSpPr>
          <p:spPr>
            <a:xfrm>
              <a:off x="4342192" y="487236"/>
              <a:ext cx="186764" cy="190500"/>
            </a:xfrm>
            <a:custGeom>
              <a:avLst/>
              <a:gdLst/>
              <a:ahLst/>
              <a:cxnLst/>
              <a:rect l="l" t="t" r="r" b="b"/>
              <a:pathLst>
                <a:path w="186764" h="190500" extrusionOk="0">
                  <a:moveTo>
                    <a:pt x="186765" y="95250"/>
                  </a:moveTo>
                  <a:cubicBezTo>
                    <a:pt x="186765" y="147855"/>
                    <a:pt x="144956" y="190500"/>
                    <a:pt x="93382" y="190500"/>
                  </a:cubicBezTo>
                  <a:cubicBezTo>
                    <a:pt x="41809" y="190500"/>
                    <a:pt x="0" y="147855"/>
                    <a:pt x="0" y="95250"/>
                  </a:cubicBezTo>
                  <a:cubicBezTo>
                    <a:pt x="0" y="42645"/>
                    <a:pt x="41809" y="0"/>
                    <a:pt x="93382" y="0"/>
                  </a:cubicBezTo>
                  <a:cubicBezTo>
                    <a:pt x="144956" y="0"/>
                    <a:pt x="186765" y="42645"/>
                    <a:pt x="186765" y="95250"/>
                  </a:cubicBezTo>
                  <a:close/>
                </a:path>
              </a:pathLst>
            </a:custGeom>
            <a:solidFill>
              <a:schemeClr val="lt1"/>
            </a:solidFill>
            <a:ln>
              <a:noFill/>
            </a:ln>
            <a:effectLst>
              <a:outerShdw dist="19050" dir="5400000" algn="bl" rotWithShape="0">
                <a:schemeClr val="dk1">
                  <a:alpha val="1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2" name="Title 1"/>
          <p:cNvSpPr>
            <a:spLocks noGrp="1"/>
          </p:cNvSpPr>
          <p:nvPr>
            <p:ph type="title"/>
          </p:nvPr>
        </p:nvSpPr>
        <p:spPr/>
        <p:txBody>
          <a:bodyPr/>
          <a:lstStyle/>
          <a:p>
            <a:endParaRPr lang="it-I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9BC4-C5FF-A13D-F4CB-168F366CE66B}"/>
              </a:ext>
            </a:extLst>
          </p:cNvPr>
          <p:cNvSpPr>
            <a:spLocks noGrp="1"/>
          </p:cNvSpPr>
          <p:nvPr>
            <p:ph type="title"/>
          </p:nvPr>
        </p:nvSpPr>
        <p:spPr/>
        <p:txBody>
          <a:bodyPr/>
          <a:lstStyle/>
          <a:p>
            <a:r>
              <a:rPr lang="en-GB" dirty="0"/>
              <a:t>Insulin is responsible for</a:t>
            </a:r>
          </a:p>
        </p:txBody>
      </p:sp>
      <p:sp>
        <p:nvSpPr>
          <p:cNvPr id="3" name="Text Placeholder 2">
            <a:extLst>
              <a:ext uri="{FF2B5EF4-FFF2-40B4-BE49-F238E27FC236}">
                <a16:creationId xmlns:a16="http://schemas.microsoft.com/office/drawing/2014/main" id="{669E8EEB-9B8A-9B61-01D9-1CB4F92CB131}"/>
              </a:ext>
            </a:extLst>
          </p:cNvPr>
          <p:cNvSpPr>
            <a:spLocks noGrp="1"/>
          </p:cNvSpPr>
          <p:nvPr>
            <p:ph type="body" idx="1"/>
          </p:nvPr>
        </p:nvSpPr>
        <p:spPr/>
        <p:txBody>
          <a:bodyPr/>
          <a:lstStyle/>
          <a:p>
            <a:r>
              <a:rPr lang="en-GB" sz="2000" dirty="0"/>
              <a:t>Regulating the metabolism of carbohydrates, proteins, and fats</a:t>
            </a:r>
          </a:p>
          <a:p>
            <a:r>
              <a:rPr lang="en-GB" sz="2000" dirty="0"/>
              <a:t>Reducing the glucose level in blood and helping glucose in getting inside a cell </a:t>
            </a:r>
          </a:p>
          <a:p>
            <a:pPr algn="just"/>
            <a:r>
              <a:rPr lang="en-GB" sz="2000" dirty="0"/>
              <a:t>Preventing the production of ketone bodies</a:t>
            </a:r>
          </a:p>
          <a:p>
            <a:r>
              <a:rPr lang="en-GB" sz="2000" dirty="0"/>
              <a:t>Increasing the storage of glucose in the form of glycogen </a:t>
            </a:r>
          </a:p>
          <a:p>
            <a:pPr marL="76200" indent="0">
              <a:buNone/>
            </a:pPr>
            <a:endParaRPr lang="en-GB" sz="2000" dirty="0"/>
          </a:p>
        </p:txBody>
      </p:sp>
      <p:sp>
        <p:nvSpPr>
          <p:cNvPr id="4" name="Slide Number Placeholder 3">
            <a:extLst>
              <a:ext uri="{FF2B5EF4-FFF2-40B4-BE49-F238E27FC236}">
                <a16:creationId xmlns:a16="http://schemas.microsoft.com/office/drawing/2014/main" id="{8DFF844F-B7C3-48BE-DE0B-B5DB11DD73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54594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A6433-9B8D-9D5A-2985-A343CBAD9867}"/>
              </a:ext>
            </a:extLst>
          </p:cNvPr>
          <p:cNvSpPr>
            <a:spLocks noGrp="1"/>
          </p:cNvSpPr>
          <p:nvPr>
            <p:ph type="title"/>
          </p:nvPr>
        </p:nvSpPr>
        <p:spPr/>
        <p:txBody>
          <a:bodyPr/>
          <a:lstStyle/>
          <a:p>
            <a:r>
              <a:rPr lang="en-GB" dirty="0"/>
              <a:t>A</a:t>
            </a:r>
            <a:r>
              <a:rPr lang="lt-LT" dirty="0"/>
              <a:t>n </a:t>
            </a:r>
            <a:r>
              <a:rPr lang="en-GB" dirty="0"/>
              <a:t>opportunity to manage the disease</a:t>
            </a:r>
          </a:p>
        </p:txBody>
      </p:sp>
      <p:sp>
        <p:nvSpPr>
          <p:cNvPr id="3" name="Text Placeholder 2">
            <a:extLst>
              <a:ext uri="{FF2B5EF4-FFF2-40B4-BE49-F238E27FC236}">
                <a16:creationId xmlns:a16="http://schemas.microsoft.com/office/drawing/2014/main" id="{4AEDAF4D-95BA-BC4D-02B4-D9CFA2DC2CE6}"/>
              </a:ext>
            </a:extLst>
          </p:cNvPr>
          <p:cNvSpPr>
            <a:spLocks noGrp="1"/>
          </p:cNvSpPr>
          <p:nvPr>
            <p:ph type="body" idx="1"/>
          </p:nvPr>
        </p:nvSpPr>
        <p:spPr/>
        <p:txBody>
          <a:bodyPr/>
          <a:lstStyle/>
          <a:p>
            <a:pPr marL="76200" indent="0" algn="just">
              <a:buNone/>
            </a:pPr>
            <a:r>
              <a:rPr lang="en-GB" dirty="0"/>
              <a:t>Unfortunately, both production and work of insulin is sometimes disturbed with diabetes mellitus developing as a consequence of it. Even though diabetes mellitus is still considered as an incurable disease it could be successfully managed today. It provides </a:t>
            </a:r>
            <a:r>
              <a:rPr lang="en-GB" b="1" dirty="0"/>
              <a:t>diabetic</a:t>
            </a:r>
            <a:r>
              <a:rPr lang="en-GB" dirty="0"/>
              <a:t> patients with a chance to feel recovering and </a:t>
            </a:r>
            <a:r>
              <a:rPr lang="cs-CZ" b="1" dirty="0"/>
              <a:t>to </a:t>
            </a:r>
            <a:r>
              <a:rPr lang="en-GB" dirty="0"/>
              <a:t>lead an active life. </a:t>
            </a:r>
          </a:p>
          <a:p>
            <a:endParaRPr lang="en-GB" dirty="0"/>
          </a:p>
        </p:txBody>
      </p:sp>
      <p:sp>
        <p:nvSpPr>
          <p:cNvPr id="4" name="Slide Number Placeholder 3">
            <a:extLst>
              <a:ext uri="{FF2B5EF4-FFF2-40B4-BE49-F238E27FC236}">
                <a16:creationId xmlns:a16="http://schemas.microsoft.com/office/drawing/2014/main" id="{03B63304-7769-22F5-8F1C-79F53C11158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423053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9E34-D497-A9B9-AC25-2399A2D227EF}"/>
              </a:ext>
            </a:extLst>
          </p:cNvPr>
          <p:cNvSpPr>
            <a:spLocks noGrp="1"/>
          </p:cNvSpPr>
          <p:nvPr>
            <p:ph type="title"/>
          </p:nvPr>
        </p:nvSpPr>
        <p:spPr/>
        <p:txBody>
          <a:bodyPr/>
          <a:lstStyle/>
          <a:p>
            <a:r>
              <a:rPr lang="en-GB" dirty="0"/>
              <a:t>Type 2 diabetes</a:t>
            </a:r>
          </a:p>
        </p:txBody>
      </p:sp>
      <p:sp>
        <p:nvSpPr>
          <p:cNvPr id="3" name="Text Placeholder 2">
            <a:extLst>
              <a:ext uri="{FF2B5EF4-FFF2-40B4-BE49-F238E27FC236}">
                <a16:creationId xmlns:a16="http://schemas.microsoft.com/office/drawing/2014/main" id="{A599E3FA-C709-9ACC-EF0E-6F5FD42F0D43}"/>
              </a:ext>
            </a:extLst>
          </p:cNvPr>
          <p:cNvSpPr>
            <a:spLocks noGrp="1"/>
          </p:cNvSpPr>
          <p:nvPr>
            <p:ph type="body" idx="1"/>
          </p:nvPr>
        </p:nvSpPr>
        <p:spPr/>
        <p:txBody>
          <a:bodyPr/>
          <a:lstStyle/>
          <a:p>
            <a:pPr marL="76200" indent="0" algn="just">
              <a:buNone/>
            </a:pPr>
            <a:r>
              <a:rPr lang="en-GB" sz="2000" b="1" dirty="0"/>
              <a:t>Type 2 diabetes </a:t>
            </a:r>
            <a:r>
              <a:rPr lang="en-GB" sz="2000" dirty="0"/>
              <a:t>is the most widely-spread form of diabetes with those with it equalling to 80-90</a:t>
            </a:r>
            <a:r>
              <a:rPr lang="cs-CZ" sz="2000" dirty="0"/>
              <a:t> </a:t>
            </a:r>
            <a:r>
              <a:rPr lang="en-GB" sz="2000" dirty="0"/>
              <a:t>% of all </a:t>
            </a:r>
            <a:r>
              <a:rPr lang="en-GB" sz="2000" b="1" dirty="0"/>
              <a:t>suffer</a:t>
            </a:r>
            <a:r>
              <a:rPr lang="cs-CZ" sz="2000" b="1" dirty="0" err="1"/>
              <a:t>ers</a:t>
            </a:r>
            <a:r>
              <a:rPr lang="cs-CZ" sz="2000" b="1" dirty="0"/>
              <a:t> </a:t>
            </a:r>
            <a:r>
              <a:rPr lang="en-GB" sz="2000" dirty="0"/>
              <a:t>from diabetes. Although there are more adults among those suffering from this disease children could also be diagnosed with it. 60 to 90% of those with type 2 diabetes are overweight. As the gradual beginning of the disease is characteristic to it, diabetes mellitus remains undiagnosed for a longer period of time until being detected incidentally through a glucose test or glucose tolerance test. </a:t>
            </a:r>
          </a:p>
          <a:p>
            <a:endParaRPr lang="en-GB" dirty="0"/>
          </a:p>
        </p:txBody>
      </p:sp>
      <p:sp>
        <p:nvSpPr>
          <p:cNvPr id="4" name="Slide Number Placeholder 3">
            <a:extLst>
              <a:ext uri="{FF2B5EF4-FFF2-40B4-BE49-F238E27FC236}">
                <a16:creationId xmlns:a16="http://schemas.microsoft.com/office/drawing/2014/main" id="{C8B2BA73-F626-D5F6-99FF-A0DE54701A0D}"/>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08765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E3E8-9950-A333-7A5B-9B2E5B60A0B6}"/>
              </a:ext>
            </a:extLst>
          </p:cNvPr>
          <p:cNvSpPr>
            <a:spLocks noGrp="1"/>
          </p:cNvSpPr>
          <p:nvPr>
            <p:ph type="title"/>
          </p:nvPr>
        </p:nvSpPr>
        <p:spPr/>
        <p:txBody>
          <a:bodyPr/>
          <a:lstStyle/>
          <a:p>
            <a:r>
              <a:rPr lang="en-GB" dirty="0"/>
              <a:t>Type 2 diabetes</a:t>
            </a:r>
          </a:p>
        </p:txBody>
      </p:sp>
      <p:sp>
        <p:nvSpPr>
          <p:cNvPr id="3" name="Text Placeholder 2">
            <a:extLst>
              <a:ext uri="{FF2B5EF4-FFF2-40B4-BE49-F238E27FC236}">
                <a16:creationId xmlns:a16="http://schemas.microsoft.com/office/drawing/2014/main" id="{672BBBCC-623E-4703-9884-928466D22A7C}"/>
              </a:ext>
            </a:extLst>
          </p:cNvPr>
          <p:cNvSpPr>
            <a:spLocks noGrp="1"/>
          </p:cNvSpPr>
          <p:nvPr>
            <p:ph type="body" idx="1"/>
          </p:nvPr>
        </p:nvSpPr>
        <p:spPr/>
        <p:txBody>
          <a:bodyPr/>
          <a:lstStyle/>
          <a:p>
            <a:pPr marL="76200" indent="0" algn="just">
              <a:buNone/>
            </a:pPr>
            <a:r>
              <a:rPr lang="en-GB" sz="1800" dirty="0"/>
              <a:t>The </a:t>
            </a:r>
            <a:r>
              <a:rPr lang="en-GB" sz="1800" dirty="0">
                <a:latin typeface="Barlow Light" panose="00000400000000000000" pitchFamily="2" charset="-70"/>
              </a:rPr>
              <a:t>majority</a:t>
            </a:r>
            <a:r>
              <a:rPr lang="cs-CZ" sz="1800" dirty="0">
                <a:latin typeface="Barlow Light" panose="00000400000000000000" pitchFamily="2" charset="-70"/>
              </a:rPr>
              <a:t> </a:t>
            </a:r>
            <a:r>
              <a:rPr lang="en-GB" sz="1800" dirty="0">
                <a:latin typeface="Barlow Light" panose="00000400000000000000" pitchFamily="2" charset="-70"/>
              </a:rPr>
              <a:t>of those with type 2 diabetes are obese (central obesity). In the beginning of type 2 diabetes</a:t>
            </a:r>
            <a:r>
              <a:rPr lang="cs-CZ" sz="1800" b="1" dirty="0">
                <a:latin typeface="Barlow Light" panose="00000400000000000000" pitchFamily="2" charset="-70"/>
              </a:rPr>
              <a:t>,</a:t>
            </a:r>
            <a:r>
              <a:rPr lang="en-GB" sz="1800" dirty="0">
                <a:latin typeface="Barlow Light" panose="00000400000000000000" pitchFamily="2" charset="-70"/>
              </a:rPr>
              <a:t> the pancreas still produces insulin</a:t>
            </a:r>
            <a:r>
              <a:rPr lang="en-GB" sz="1800" dirty="0"/>
              <a:t>; however, cells do not use it effectively (due to tissue insulin resistance, i.e., decreased cell sensitivity to insulin. Consequently, the demand of insulin increases. Most frequently, the pancreas produces the amount of insulin that would be sufficient to maintain normoglycemia if body weight was normal. Eventually, beta cells in the pancreas become exhausted with the capability to produce insulin lost (insulin insufficiency developed). </a:t>
            </a:r>
          </a:p>
          <a:p>
            <a:endParaRPr lang="en-GB" dirty="0"/>
          </a:p>
        </p:txBody>
      </p:sp>
      <p:sp>
        <p:nvSpPr>
          <p:cNvPr id="4" name="Slide Number Placeholder 3">
            <a:extLst>
              <a:ext uri="{FF2B5EF4-FFF2-40B4-BE49-F238E27FC236}">
                <a16:creationId xmlns:a16="http://schemas.microsoft.com/office/drawing/2014/main" id="{77CEA899-24A7-E3AA-CDA7-8B2DCA21121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65029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C264-C597-9756-E961-3A702509B64A}"/>
              </a:ext>
            </a:extLst>
          </p:cNvPr>
          <p:cNvSpPr>
            <a:spLocks noGrp="1"/>
          </p:cNvSpPr>
          <p:nvPr>
            <p:ph type="title"/>
          </p:nvPr>
        </p:nvSpPr>
        <p:spPr/>
        <p:txBody>
          <a:bodyPr/>
          <a:lstStyle/>
          <a:p>
            <a:r>
              <a:rPr lang="en-GB" dirty="0"/>
              <a:t>Type 2 diabetes</a:t>
            </a:r>
          </a:p>
        </p:txBody>
      </p:sp>
      <p:sp>
        <p:nvSpPr>
          <p:cNvPr id="3" name="Text Placeholder 2">
            <a:extLst>
              <a:ext uri="{FF2B5EF4-FFF2-40B4-BE49-F238E27FC236}">
                <a16:creationId xmlns:a16="http://schemas.microsoft.com/office/drawing/2014/main" id="{2D8A5FC9-BF20-1146-58C1-85914E37E119}"/>
              </a:ext>
            </a:extLst>
          </p:cNvPr>
          <p:cNvSpPr>
            <a:spLocks noGrp="1"/>
          </p:cNvSpPr>
          <p:nvPr>
            <p:ph type="body" idx="1"/>
          </p:nvPr>
        </p:nvSpPr>
        <p:spPr/>
        <p:txBody>
          <a:bodyPr/>
          <a:lstStyle/>
          <a:p>
            <a:pPr marL="76200" indent="0" algn="just">
              <a:buNone/>
            </a:pPr>
            <a:r>
              <a:rPr lang="en-GB" sz="2000" dirty="0"/>
              <a:t>Although the definite causes for these disturbances still remain unknown, obesity, inheritance, previous gestational diabetes, impaired glucose metabolism, lack of physical activity, high blood pressure and high level of lipids in blood are considered as most frequent factors. Type 2 diabetes is a progressive disease. It means that the condition deteriorates overtime. If diabetes is not treated properly it leads to complications in long-term. </a:t>
            </a:r>
          </a:p>
          <a:p>
            <a:endParaRPr lang="en-GB" dirty="0"/>
          </a:p>
        </p:txBody>
      </p:sp>
      <p:sp>
        <p:nvSpPr>
          <p:cNvPr id="4" name="Slide Number Placeholder 3">
            <a:extLst>
              <a:ext uri="{FF2B5EF4-FFF2-40B4-BE49-F238E27FC236}">
                <a16:creationId xmlns:a16="http://schemas.microsoft.com/office/drawing/2014/main" id="{1EEC9599-2F36-4A74-15FA-D9C797805FA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1626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6A4-A9F3-DCBA-4F01-AE7818339AB5}"/>
              </a:ext>
            </a:extLst>
          </p:cNvPr>
          <p:cNvSpPr>
            <a:spLocks noGrp="1"/>
          </p:cNvSpPr>
          <p:nvPr>
            <p:ph type="title"/>
          </p:nvPr>
        </p:nvSpPr>
        <p:spPr/>
        <p:txBody>
          <a:bodyPr/>
          <a:lstStyle/>
          <a:p>
            <a:r>
              <a:rPr lang="en-GB" dirty="0"/>
              <a:t>Type 2 diabetes</a:t>
            </a:r>
          </a:p>
        </p:txBody>
      </p:sp>
      <p:sp>
        <p:nvSpPr>
          <p:cNvPr id="3" name="Text Placeholder 2">
            <a:extLst>
              <a:ext uri="{FF2B5EF4-FFF2-40B4-BE49-F238E27FC236}">
                <a16:creationId xmlns:a16="http://schemas.microsoft.com/office/drawing/2014/main" id="{74A493D8-43AD-DD0A-41C5-DBB0AF231F58}"/>
              </a:ext>
            </a:extLst>
          </p:cNvPr>
          <p:cNvSpPr>
            <a:spLocks noGrp="1"/>
          </p:cNvSpPr>
          <p:nvPr>
            <p:ph type="body" idx="1"/>
          </p:nvPr>
        </p:nvSpPr>
        <p:spPr/>
        <p:txBody>
          <a:bodyPr/>
          <a:lstStyle/>
          <a:p>
            <a:pPr marL="76200" indent="0" algn="just">
              <a:buNone/>
            </a:pPr>
            <a:r>
              <a:rPr lang="en-GB" sz="1800" dirty="0"/>
              <a:t>Appropriate diet and sufficient physical activity are of high significance in all stages of this disease. Medical treatment for those with type 2 diabetes has to be intensified (altered) within the particular periods of time. In the beginning diabetes patients are prescribed with the medicine that decreases the amount of glucose produced. However, some patients need to be prescribed with insulin from the very beginning. When the disease starts to progress, medicine doses are increased and the combinations of them introduced; later, when the pancreas no longer produces sufficient amount of insulin, it needs to be prescribed.  </a:t>
            </a:r>
          </a:p>
        </p:txBody>
      </p:sp>
      <p:sp>
        <p:nvSpPr>
          <p:cNvPr id="4" name="Slide Number Placeholder 3">
            <a:extLst>
              <a:ext uri="{FF2B5EF4-FFF2-40B4-BE49-F238E27FC236}">
                <a16:creationId xmlns:a16="http://schemas.microsoft.com/office/drawing/2014/main" id="{A23FD5B9-004B-79AA-5384-987E9C6A811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945955514"/>
      </p:ext>
    </p:extLst>
  </p:cSld>
  <p:clrMapOvr>
    <a:masterClrMapping/>
  </p:clrMapOvr>
</p:sld>
</file>

<file path=ppt/theme/theme1.xml><?xml version="1.0" encoding="utf-8"?>
<a:theme xmlns:a="http://schemas.openxmlformats.org/drawingml/2006/main" name="Caius template">
  <a:themeElements>
    <a:clrScheme name="Custom 347">
      <a:dk1>
        <a:srgbClr val="001F46"/>
      </a:dk1>
      <a:lt1>
        <a:srgbClr val="FFFFFF"/>
      </a:lt1>
      <a:dk2>
        <a:srgbClr val="748394"/>
      </a:dk2>
      <a:lt2>
        <a:srgbClr val="F0F3F7"/>
      </a:lt2>
      <a:accent1>
        <a:srgbClr val="4397EE"/>
      </a:accent1>
      <a:accent2>
        <a:srgbClr val="2170CC"/>
      </a:accent2>
      <a:accent3>
        <a:srgbClr val="154C8A"/>
      </a:accent3>
      <a:accent4>
        <a:srgbClr val="A9D039"/>
      </a:accent4>
      <a:accent5>
        <a:srgbClr val="14B9CA"/>
      </a:accent5>
      <a:accent6>
        <a:srgbClr val="DDE3EB"/>
      </a:accent6>
      <a:hlink>
        <a:srgbClr val="2170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3391</TotalTime>
  <Words>1112</Words>
  <Application>Microsoft Office PowerPoint</Application>
  <PresentationFormat>On-screen Show (16:9)</PresentationFormat>
  <Paragraphs>40</Paragraphs>
  <Slides>13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Barlow Light</vt:lpstr>
      <vt:lpstr>Calibri</vt:lpstr>
      <vt:lpstr>Barlow SemiBold</vt:lpstr>
      <vt:lpstr>Caius template</vt:lpstr>
      <vt:lpstr> Basics of Diabetes Authors: Aelita Skarbaliene, Akvile Sendriute</vt:lpstr>
      <vt:lpstr>Project Number: 2021-1-RO01- KA220-HED-38B739A3</vt:lpstr>
      <vt:lpstr>PowerPoint Presentation</vt:lpstr>
      <vt:lpstr>Insulin is responsible for</vt:lpstr>
      <vt:lpstr>An opportunity to manage the disease</vt:lpstr>
      <vt:lpstr>Type 2 diabetes</vt:lpstr>
      <vt:lpstr>Type 2 diabetes</vt:lpstr>
      <vt:lpstr>Type 2 diabetes</vt:lpstr>
      <vt:lpstr>Type 2 diabetes</vt:lpstr>
      <vt:lpstr>Type 2 diabetes</vt:lpstr>
      <vt:lpstr>Type 2 diabetes</vt:lpstr>
      <vt:lpstr>Health related quality of life</vt:lpstr>
      <vt:lpstr>Health related quality of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Connected 4 Health A Medical and Humanities-based Approach to Navigating Obesity and Eating Disorders (EDs) in Young People</dc:title>
  <dc:creator>Carlo Rais</dc:creator>
  <cp:lastModifiedBy>Jevgenija Jerochina</cp:lastModifiedBy>
  <cp:revision>91</cp:revision>
  <dcterms:modified xsi:type="dcterms:W3CDTF">2023-05-17T11:29:02Z</dcterms:modified>
</cp:coreProperties>
</file>