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5"/>
  </p:notesMasterIdLst>
  <p:sldIdLst>
    <p:sldId id="256" r:id="rId2"/>
    <p:sldId id="257" r:id="rId3"/>
    <p:sldId id="261" r:id="rId4"/>
    <p:sldId id="279" r:id="rId5"/>
    <p:sldId id="280" r:id="rId6"/>
    <p:sldId id="281" r:id="rId7"/>
    <p:sldId id="282" r:id="rId8"/>
    <p:sldId id="283" r:id="rId9"/>
    <p:sldId id="284" r:id="rId10"/>
    <p:sldId id="285" r:id="rId11"/>
    <p:sldId id="286" r:id="rId12"/>
    <p:sldId id="287" r:id="rId13"/>
    <p:sldId id="288" r:id="rId14"/>
  </p:sldIdLst>
  <p:sldSz cx="9144000" cy="5143500" type="screen16x9"/>
  <p:notesSz cx="6858000" cy="9144000"/>
  <p:embeddedFontLst>
    <p:embeddedFont>
      <p:font typeface="Barlow Light" panose="020B0604020202020204" charset="-18"/>
      <p:regular r:id="rId16"/>
      <p:bold r:id="rId17"/>
      <p:italic r:id="rId18"/>
      <p:boldItalic r:id="rId19"/>
    </p:embeddedFont>
    <p:embeddedFont>
      <p:font typeface="Barlow SemiBold" panose="020B0604020202020204" charset="-18"/>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8" autoAdjust="0"/>
    <p:restoredTop sz="94660"/>
  </p:normalViewPr>
  <p:slideViewPr>
    <p:cSldViewPr>
      <p:cViewPr varScale="1">
        <p:scale>
          <a:sx n="143" d="100"/>
          <a:sy n="143" d="100"/>
        </p:scale>
        <p:origin x="116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201483" y="3281918"/>
            <a:ext cx="4608512" cy="1368152"/>
          </a:xfrm>
          <a:prstGeom prst="rect">
            <a:avLst/>
          </a:prstGeom>
        </p:spPr>
        <p:txBody>
          <a:bodyPr spcFirstLastPara="1" wrap="square" lIns="0" tIns="0" rIns="0" bIns="0" anchor="ctr" anchorCtr="0">
            <a:noAutofit/>
          </a:bodyPr>
          <a:lstStyle/>
          <a:p>
            <a:pPr lvl="0" algn="ctr"/>
            <a:br>
              <a:rPr lang="en" sz="2400" dirty="0">
                <a:solidFill>
                  <a:schemeClr val="accent1"/>
                </a:solidFill>
                <a:latin typeface="+mn-lt"/>
              </a:rPr>
            </a:br>
            <a:r>
              <a:rPr lang="cs-CZ" sz="2800" dirty="0">
                <a:latin typeface="+mn-lt"/>
              </a:rPr>
              <a:t>Základní informace o diabetu </a:t>
            </a:r>
            <a:br>
              <a:rPr lang="it-IT" sz="1800" dirty="0">
                <a:latin typeface="+mn-lt"/>
              </a:rPr>
            </a:br>
            <a:r>
              <a:rPr lang="cs-CZ" sz="1800" dirty="0">
                <a:latin typeface="+mn-lt"/>
              </a:rPr>
              <a:t>Autorky</a:t>
            </a:r>
            <a:r>
              <a:rPr lang="it-IT" sz="1800" dirty="0">
                <a:latin typeface="+mn-lt"/>
              </a:rPr>
              <a:t>: Aelita Skarbaliene, Akvile Sendriute</a:t>
            </a:r>
            <a:endParaRPr sz="1800" dirty="0">
              <a:latin typeface="+mn-lt"/>
            </a:endParaRP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A2C-2E49-D686-32EF-514107301FFA}"/>
              </a:ext>
            </a:extLst>
          </p:cNvPr>
          <p:cNvSpPr>
            <a:spLocks noGrp="1"/>
          </p:cNvSpPr>
          <p:nvPr>
            <p:ph type="title"/>
          </p:nvPr>
        </p:nvSpPr>
        <p:spPr/>
        <p:txBody>
          <a:bodyPr/>
          <a:lstStyle/>
          <a:p>
            <a:r>
              <a:rPr lang="cs-CZ" dirty="0"/>
              <a:t>Diabetes 2. typu </a:t>
            </a:r>
            <a:endParaRPr lang="en-GB" dirty="0"/>
          </a:p>
        </p:txBody>
      </p:sp>
      <p:sp>
        <p:nvSpPr>
          <p:cNvPr id="3" name="Text Placeholder 2">
            <a:extLst>
              <a:ext uri="{FF2B5EF4-FFF2-40B4-BE49-F238E27FC236}">
                <a16:creationId xmlns:a16="http://schemas.microsoft.com/office/drawing/2014/main" id="{CF3A6D4F-141F-FBBC-C34D-06DF76FD36B3}"/>
              </a:ext>
            </a:extLst>
          </p:cNvPr>
          <p:cNvSpPr>
            <a:spLocks noGrp="1"/>
          </p:cNvSpPr>
          <p:nvPr>
            <p:ph type="body" idx="1"/>
          </p:nvPr>
        </p:nvSpPr>
        <p:spPr>
          <a:xfrm>
            <a:off x="614975" y="1705174"/>
            <a:ext cx="7176425" cy="3057225"/>
          </a:xfrm>
        </p:spPr>
        <p:txBody>
          <a:bodyPr/>
          <a:lstStyle/>
          <a:p>
            <a:pPr marL="76200" indent="0" algn="just">
              <a:buNone/>
            </a:pPr>
            <a:r>
              <a:rPr lang="cs-CZ" sz="1800" dirty="0"/>
              <a:t>Vzhledem k tomu, že diabetes 2. typu je chronické onemocnění s rizikem závažných komplikací a značnou zátěží pro zdravotní stav osob, které jím trpí, a to jak po fyzické, tak po psychické stránce, předpokládá se, že kvalita života pacientů s diabetem (celková fyzická, psychická a sociální pohoda) je negativně ovlivněna. Může to být způsobeno samotným stanovením diagnózy, psychickým stresem souvisejícím s léčbou nemoci nebo zátěží způsobenou komplikacemi diabetu. Několik výzkumných prací uvádí údaje o zhoršení i zlepšení psychického stavu pacientů s diabetem v průběhu léčby.</a:t>
            </a:r>
            <a:endParaRPr lang="cs-CZ" sz="2800" dirty="0"/>
          </a:p>
        </p:txBody>
      </p:sp>
      <p:sp>
        <p:nvSpPr>
          <p:cNvPr id="4" name="Slide Number Placeholder 3">
            <a:extLst>
              <a:ext uri="{FF2B5EF4-FFF2-40B4-BE49-F238E27FC236}">
                <a16:creationId xmlns:a16="http://schemas.microsoft.com/office/drawing/2014/main" id="{3C3B5741-35F1-F662-48E4-2C5135B1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2737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EF5D-92B4-90D5-F991-0AC5832128FD}"/>
              </a:ext>
            </a:extLst>
          </p:cNvPr>
          <p:cNvSpPr>
            <a:spLocks noGrp="1"/>
          </p:cNvSpPr>
          <p:nvPr>
            <p:ph type="title"/>
          </p:nvPr>
        </p:nvSpPr>
        <p:spPr/>
        <p:txBody>
          <a:bodyPr/>
          <a:lstStyle/>
          <a:p>
            <a:r>
              <a:rPr lang="cs-CZ" dirty="0"/>
              <a:t>Diabetes 2. typu</a:t>
            </a:r>
            <a:endParaRPr lang="en-GB" dirty="0"/>
          </a:p>
        </p:txBody>
      </p:sp>
      <p:sp>
        <p:nvSpPr>
          <p:cNvPr id="3" name="Text Placeholder 2">
            <a:extLst>
              <a:ext uri="{FF2B5EF4-FFF2-40B4-BE49-F238E27FC236}">
                <a16:creationId xmlns:a16="http://schemas.microsoft.com/office/drawing/2014/main" id="{D72D2EF8-9B22-4092-9961-CBF14464C4E1}"/>
              </a:ext>
            </a:extLst>
          </p:cNvPr>
          <p:cNvSpPr>
            <a:spLocks noGrp="1"/>
          </p:cNvSpPr>
          <p:nvPr>
            <p:ph type="body" idx="1"/>
          </p:nvPr>
        </p:nvSpPr>
        <p:spPr/>
        <p:txBody>
          <a:bodyPr/>
          <a:lstStyle/>
          <a:p>
            <a:pPr marL="76200" indent="0" algn="just">
              <a:buNone/>
            </a:pPr>
            <a:r>
              <a:rPr lang="cs-CZ" sz="1800" dirty="0"/>
              <a:t>Ačkoli objektivní a kvantitativně hodnotitelné parametry, jako je hmotnost, koncentrace glukózy v plazmě a lipidový profil, by měly být, a také jsou, ve výzkumných pracích na téma prevence diabetu vždy zohledňovány, význam kvality života související se zdravím (HRQOL), kterou účastníci hodnotí subjektivně, je často opomíjen.</a:t>
            </a:r>
          </a:p>
        </p:txBody>
      </p:sp>
      <p:sp>
        <p:nvSpPr>
          <p:cNvPr id="4" name="Slide Number Placeholder 3">
            <a:extLst>
              <a:ext uri="{FF2B5EF4-FFF2-40B4-BE49-F238E27FC236}">
                <a16:creationId xmlns:a16="http://schemas.microsoft.com/office/drawing/2014/main" id="{9108CDA0-2D24-5FDA-71DB-2AF5B9F414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8163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56E-63B9-B62B-FAD8-C3688E02F50E}"/>
              </a:ext>
            </a:extLst>
          </p:cNvPr>
          <p:cNvSpPr>
            <a:spLocks noGrp="1"/>
          </p:cNvSpPr>
          <p:nvPr>
            <p:ph type="title"/>
          </p:nvPr>
        </p:nvSpPr>
        <p:spPr/>
        <p:txBody>
          <a:bodyPr/>
          <a:lstStyle/>
          <a:p>
            <a:r>
              <a:rPr lang="cs-CZ" b="1" dirty="0">
                <a:latin typeface="+mn-lt"/>
              </a:rPr>
              <a:t>Kvalita života spojená se zdravím </a:t>
            </a:r>
            <a:endParaRPr lang="en-GB" b="1" dirty="0">
              <a:latin typeface="+mn-lt"/>
            </a:endParaRPr>
          </a:p>
        </p:txBody>
      </p:sp>
      <p:sp>
        <p:nvSpPr>
          <p:cNvPr id="3" name="Text Placeholder 2">
            <a:extLst>
              <a:ext uri="{FF2B5EF4-FFF2-40B4-BE49-F238E27FC236}">
                <a16:creationId xmlns:a16="http://schemas.microsoft.com/office/drawing/2014/main" id="{CF820720-6037-670D-1897-759A5B4F79EA}"/>
              </a:ext>
            </a:extLst>
          </p:cNvPr>
          <p:cNvSpPr>
            <a:spLocks noGrp="1"/>
          </p:cNvSpPr>
          <p:nvPr>
            <p:ph type="body" idx="1"/>
          </p:nvPr>
        </p:nvSpPr>
        <p:spPr/>
        <p:txBody>
          <a:bodyPr/>
          <a:lstStyle/>
          <a:p>
            <a:pPr marL="76200" indent="0" algn="just">
              <a:buNone/>
            </a:pPr>
            <a:r>
              <a:rPr lang="cs-CZ" sz="2000" dirty="0"/>
              <a:t>Klinické a biologické proměnné posuzované odděleně neodrážejí, jak pacienti celkově vnímají vlastní zdravotní stav. Je to dáno především tím, že HRQOL je ovlivněno mnoha faktory, včetně komorbidit, sociálního a rodinného stavu, získaných znalostí pacienta, spokojenosti s léčbou a také vnímané schopnosti ovlivnit vlastní onemocnění. HRQOL úzce souvisí s tím, jak se člověk cítí a chová.</a:t>
            </a:r>
          </a:p>
        </p:txBody>
      </p:sp>
      <p:sp>
        <p:nvSpPr>
          <p:cNvPr id="4" name="Slide Number Placeholder 3">
            <a:extLst>
              <a:ext uri="{FF2B5EF4-FFF2-40B4-BE49-F238E27FC236}">
                <a16:creationId xmlns:a16="http://schemas.microsoft.com/office/drawing/2014/main" id="{57442C0F-7C48-CC16-916F-DD966D425C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90051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5D4-48BC-50B8-E9C0-FCEB5C2668A5}"/>
              </a:ext>
            </a:extLst>
          </p:cNvPr>
          <p:cNvSpPr>
            <a:spLocks noGrp="1"/>
          </p:cNvSpPr>
          <p:nvPr>
            <p:ph type="title"/>
          </p:nvPr>
        </p:nvSpPr>
        <p:spPr/>
        <p:txBody>
          <a:bodyPr/>
          <a:lstStyle/>
          <a:p>
            <a:r>
              <a:rPr lang="cs-CZ" b="1" dirty="0">
                <a:latin typeface="Arial" panose="020B0604020202020204" pitchFamily="34" charset="0"/>
                <a:cs typeface="Arial" panose="020B0604020202020204" pitchFamily="34" charset="0"/>
              </a:rPr>
              <a:t>Kvalita života spojená se zdravím </a:t>
            </a:r>
            <a:endParaRPr lang="en-GB"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DB6CAA3-DADB-71D5-B69A-537A2AB259EA}"/>
              </a:ext>
            </a:extLst>
          </p:cNvPr>
          <p:cNvSpPr>
            <a:spLocks noGrp="1"/>
          </p:cNvSpPr>
          <p:nvPr>
            <p:ph type="body" idx="1"/>
          </p:nvPr>
        </p:nvSpPr>
        <p:spPr/>
        <p:txBody>
          <a:bodyPr/>
          <a:lstStyle/>
          <a:p>
            <a:pPr marL="76200" indent="0" algn="just">
              <a:buNone/>
            </a:pPr>
            <a:r>
              <a:rPr lang="en-GB" sz="1800" dirty="0"/>
              <a:t>Diabetes mellitus </a:t>
            </a:r>
            <a:r>
              <a:rPr lang="cs-CZ" sz="1800" dirty="0"/>
              <a:t>je široce rozšířené chronické onemocnění a také jedním z nejnaléhavějších problémů veřejného zdraví. Fyzické a psychosomatické důsledky diabetu předurčují trvale rostoucí zátěž zdravotní péče po celém světě. Pro zlepšení kvality života související se zdravím osob trpících diabetem je důležité porozumět příznakům charakteristickým pro diabetes. Lidé různého věku, rasy, etnického, sociálního a ekonomického původu trpí depresemi, u nemocných s diabetem se však deprese projevuje dvakrát až třikrát častěji.</a:t>
            </a:r>
            <a:endParaRPr lang="en-GB" dirty="0"/>
          </a:p>
        </p:txBody>
      </p:sp>
      <p:sp>
        <p:nvSpPr>
          <p:cNvPr id="4" name="Slide Number Placeholder 3">
            <a:extLst>
              <a:ext uri="{FF2B5EF4-FFF2-40B4-BE49-F238E27FC236}">
                <a16:creationId xmlns:a16="http://schemas.microsoft.com/office/drawing/2014/main" id="{EC9EDC04-6ECD-DABC-B0C8-C8860D3785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31469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cs-CZ" sz="2000" b="1" dirty="0">
                <a:solidFill>
                  <a:schemeClr val="bg1"/>
                </a:solidFill>
                <a:latin typeface="+mj-lt"/>
                <a:cs typeface="Calibri" panose="020F0502020204030204" pitchFamily="34" charset="0"/>
              </a:rPr>
              <a:t>Číslo projektu</a:t>
            </a:r>
            <a:r>
              <a:rPr lang="en-US" sz="2000" b="1" dirty="0">
                <a:solidFill>
                  <a:schemeClr val="bg1"/>
                </a:solidFill>
                <a:latin typeface="+mj-lt"/>
                <a:cs typeface="Calibri" panose="020F0502020204030204" pitchFamily="34" charset="0"/>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cs-CZ" sz="1400" dirty="0">
                <a:solidFill>
                  <a:schemeClr val="tx1"/>
                </a:solidFill>
                <a:latin typeface="+mn-lt"/>
                <a:cs typeface="Calibri" panose="020F0502020204030204" pitchFamily="34" charset="0"/>
              </a:rPr>
              <a:t>Podpora Evropské komise při přípravě této prezentace nezahrnuje obsah prezentace, který odráží pouze názory autorů, a Komise nenese odpovědnost za jakékoliv použití informací v ní obsažených.</a:t>
            </a:r>
            <a:endParaRPr lang="cs-CZ" sz="1400" dirty="0">
              <a:solidFill>
                <a:schemeClr val="accent2"/>
              </a:solidFill>
              <a:latin typeface="+mn-lt"/>
            </a:endParaRPr>
          </a:p>
          <a:p>
            <a:pPr marL="0" lvl="0" indent="0" algn="l" rtl="0">
              <a:spcBef>
                <a:spcPts val="0"/>
              </a:spcBef>
              <a:spcAft>
                <a:spcPts val="0"/>
              </a:spcAft>
              <a:buNone/>
            </a:pPr>
            <a:endParaRPr lang="cs-CZ"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descr="Obsah obrázku Písmo, snímek obrazovky, Elektricky modrá, Grafika&#10;&#10;Popis byl vytvořen automaticky">
            <a:extLst>
              <a:ext uri="{FF2B5EF4-FFF2-40B4-BE49-F238E27FC236}">
                <a16:creationId xmlns:a16="http://schemas.microsoft.com/office/drawing/2014/main" id="{EEF9053B-D2B2-1CB5-8444-D4E756F1D0BA}"/>
              </a:ext>
            </a:extLst>
          </p:cNvPr>
          <p:cNvPicPr>
            <a:picLocks noChangeAspect="1"/>
          </p:cNvPicPr>
          <p:nvPr/>
        </p:nvPicPr>
        <p:blipFill>
          <a:blip r:embed="rId4"/>
          <a:stretch>
            <a:fillRect/>
          </a:stretch>
        </p:blipFill>
        <p:spPr>
          <a:xfrm>
            <a:off x="552356" y="1707654"/>
            <a:ext cx="4778990"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cs-CZ" sz="1700" dirty="0"/>
              <a:t>Lidské tělo se skládá z malých buněk, které jsou našemu oku neviditelné. Aby buňky mohly existovat, potřebují přísun energie. Hlavním zdrojem této energie je glukóza, která je pro buňky životně důležitá, podobným způsobem jako je palivo důležité pro fungování auta. Aby se glukóza dostala dovnitř buněk, využívá naše tělo hormon inzulin produkovaný ve slinivce. Slinivka je něco jako továrna na inzulin. Tento hormon odemyká přístup do buňky a umožňuje glukóze vstoupit, čímž buňka dostává energii. Tělo zdravého člověka vytváří inzulin neustále, takže je v malých koncentracích vždy přítomný v krevním řečišti a tím pomáhá udržet normální hladinu cukru v krvi. Pokaždé, když něco sníme, zvedne se v našem těle hladina glukózy a slinivka začne produkovat více inzulinu. Tímto způsobem je zajištěn stálý přísun glukózy v kapilárách</a:t>
            </a:r>
            <a:r>
              <a:rPr lang="en-GB" sz="1700" dirty="0"/>
              <a:t>, </a:t>
            </a:r>
            <a:r>
              <a:rPr lang="cs-CZ" sz="1700" dirty="0"/>
              <a:t>tedy </a:t>
            </a:r>
            <a:r>
              <a:rPr lang="en-GB" sz="1700" dirty="0"/>
              <a:t>3.3–5.5 mmol/L </a:t>
            </a:r>
            <a:r>
              <a:rPr lang="cs-CZ" sz="1700" dirty="0"/>
              <a:t>před jídlem a až </a:t>
            </a:r>
            <a:r>
              <a:rPr lang="en-GB" sz="1700" dirty="0"/>
              <a:t>7.8 mmol/L 1-2 </a:t>
            </a:r>
            <a:r>
              <a:rPr lang="cs-CZ" sz="1700" dirty="0"/>
              <a:t>hodiny po jídle</a:t>
            </a:r>
            <a:r>
              <a:rPr lang="en-GB" sz="1700" dirty="0"/>
              <a:t>. </a:t>
            </a: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b="1" dirty="0">
                <a:latin typeface="Barlow Light" panose="020B0604020202020204" charset="-18"/>
              </a:rPr>
              <a:t>Úvod</a:t>
            </a:r>
            <a:endParaRPr lang="it-IT" b="1" dirty="0">
              <a:latin typeface="Barlow Light" panose="020B0604020202020204" charset="-1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a:t>Inzulin</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cs-CZ" sz="2000" dirty="0"/>
              <a:t>Reguluje metabolismus sacharidů, proteinů a tuků </a:t>
            </a:r>
            <a:endParaRPr lang="en-GB" sz="2000" dirty="0"/>
          </a:p>
          <a:p>
            <a:r>
              <a:rPr lang="cs-CZ" sz="2000" dirty="0"/>
              <a:t>Snižuje hladinu cukrů v krvi a pomáhá glukóze dostat se dovnitř buněk </a:t>
            </a:r>
            <a:endParaRPr lang="en-GB" sz="2000" dirty="0"/>
          </a:p>
          <a:p>
            <a:pPr algn="just"/>
            <a:r>
              <a:rPr lang="cs-CZ" sz="2000" dirty="0"/>
              <a:t>Zabraňuje produkci ketolátek </a:t>
            </a:r>
            <a:endParaRPr lang="en-GB" sz="2000" dirty="0"/>
          </a:p>
          <a:p>
            <a:r>
              <a:rPr lang="cs-CZ" sz="2000" dirty="0"/>
              <a:t>Zvyšuje ukládání glukózy ve formě glykogenu </a:t>
            </a:r>
            <a:endParaRPr lang="en-GB" sz="2000" dirty="0"/>
          </a:p>
          <a:p>
            <a:pPr marL="76200" indent="0">
              <a:buNone/>
            </a:pP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cs-CZ" b="1" dirty="0">
                <a:latin typeface="+mn-lt"/>
              </a:rPr>
              <a:t>Příležitost zvládnout nemoc </a:t>
            </a:r>
            <a:endParaRPr lang="en-GB" b="1" dirty="0">
              <a:latin typeface="+mn-lt"/>
            </a:endParaRPr>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a:xfrm>
            <a:off x="614974" y="1705175"/>
            <a:ext cx="7485417" cy="2826600"/>
          </a:xfrm>
        </p:spPr>
        <p:txBody>
          <a:bodyPr/>
          <a:lstStyle/>
          <a:p>
            <a:pPr marL="76200" indent="0" algn="just">
              <a:buNone/>
            </a:pPr>
            <a:r>
              <a:rPr lang="cs-CZ" dirty="0"/>
              <a:t>Bohužel může dojít k poruše tvorby inzulinu či jeho působení, což vede ke vzniku  onemocnění diabetes </a:t>
            </a:r>
            <a:r>
              <a:rPr lang="cs-CZ" dirty="0" err="1"/>
              <a:t>mellitus</a:t>
            </a:r>
            <a:r>
              <a:rPr lang="cs-CZ" dirty="0"/>
              <a:t>. Přestože je diabetes </a:t>
            </a:r>
            <a:r>
              <a:rPr lang="cs-CZ" dirty="0" err="1"/>
              <a:t>mellitus</a:t>
            </a:r>
            <a:r>
              <a:rPr lang="cs-CZ" dirty="0"/>
              <a:t> stále považován za nevyléčitelné onemocnění, lze jej dnes úspěšně zvládnout. To poskytuje pacientům s diabetem šanci cítit se zdravěji a vést aktivní život.</a:t>
            </a:r>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42305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cs-CZ" dirty="0"/>
              <a:t>Diabetes 2. typu </a:t>
            </a:r>
            <a:endParaRPr lang="en-GB" dirty="0"/>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p:txBody>
          <a:bodyPr/>
          <a:lstStyle/>
          <a:p>
            <a:pPr marL="76200" indent="0" algn="just">
              <a:buNone/>
            </a:pPr>
            <a:r>
              <a:rPr lang="cs-CZ" sz="2000" b="1" dirty="0"/>
              <a:t>Diabetes 2. typu </a:t>
            </a:r>
            <a:r>
              <a:rPr lang="cs-CZ" sz="2000" dirty="0"/>
              <a:t>je nejrozšířenější formou diabetu a trpí jím 80–90 % všech diabetiků. Ačkoliv je nemoc více rozšířená mezi dospělými, je možné diagnostikovat diabetes i u dětí. 60–90 % osob s diabetem 2. typu trpí nadváhou. Pro diabetes </a:t>
            </a:r>
            <a:r>
              <a:rPr lang="cs-CZ" sz="2000" dirty="0" err="1"/>
              <a:t>mellitus</a:t>
            </a:r>
            <a:r>
              <a:rPr lang="cs-CZ" sz="2000" dirty="0"/>
              <a:t> je charakteristický postupný začátek onemocnění, proto zůstává delší dobu nediagnostikován, dokud není náhodně zjištěn glukózovým testem nebo glukózovým tolerančním testem.</a:t>
            </a:r>
            <a:endParaRPr lang="cs-CZ"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0876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cs-CZ" dirty="0"/>
              <a:t>Diabetes 2. typu</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p:txBody>
          <a:bodyPr/>
          <a:lstStyle/>
          <a:p>
            <a:pPr marL="76200" indent="0" algn="just">
              <a:buNone/>
            </a:pPr>
            <a:r>
              <a:rPr lang="cs-CZ" sz="1800" dirty="0"/>
              <a:t>Většina osob trpících diabetem 2. typu je obézní (centrální obezita). </a:t>
            </a:r>
            <a:r>
              <a:rPr lang="cs-CZ" sz="1800" dirty="0">
                <a:latin typeface="Barlow Light" panose="00000400000000000000" pitchFamily="2" charset="-70"/>
              </a:rPr>
              <a:t>Na počátku diabetu 2. typu slinivka břišní stále produkuje inzulin, ale buňky jej nevyužívají efektivně (v důsledku tkáňové inzulínové rezistence, tj. snížené citlivosti buněk na inzulín). </a:t>
            </a:r>
            <a:r>
              <a:rPr lang="cs-CZ" sz="1800" dirty="0"/>
              <a:t>Jako důsledek se zvyšuje potřeba inzulinu. Slinivka břišní nejčastěji produkuje množství inzulinu, které by při normální tělesné hmotnosti stačilo k udržení </a:t>
            </a:r>
            <a:r>
              <a:rPr lang="cs-CZ" sz="1800" dirty="0" err="1"/>
              <a:t>normoglykémie</a:t>
            </a:r>
            <a:r>
              <a:rPr lang="cs-CZ" sz="1800" dirty="0"/>
              <a:t>. Nakonec se beta buňky ve slinivce vyčerpají a schopnost produkovat inzulin se ztratí (vznikne inzulinová insuficience).</a:t>
            </a:r>
            <a:endParaRPr lang="cs-CZ"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6502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cs-CZ" dirty="0"/>
              <a:t>Diabetes 2. typu </a:t>
            </a:r>
            <a:endParaRPr lang="en-GB" dirty="0"/>
          </a:p>
        </p:txBody>
      </p:sp>
      <p:sp>
        <p:nvSpPr>
          <p:cNvPr id="3" name="Text Placeholder 2">
            <a:extLst>
              <a:ext uri="{FF2B5EF4-FFF2-40B4-BE49-F238E27FC236}">
                <a16:creationId xmlns:a16="http://schemas.microsoft.com/office/drawing/2014/main" id="{2D8A5FC9-BF20-1146-58C1-85914E37E119}"/>
              </a:ext>
            </a:extLst>
          </p:cNvPr>
          <p:cNvSpPr>
            <a:spLocks noGrp="1"/>
          </p:cNvSpPr>
          <p:nvPr>
            <p:ph type="body" idx="1"/>
          </p:nvPr>
        </p:nvSpPr>
        <p:spPr/>
        <p:txBody>
          <a:bodyPr/>
          <a:lstStyle/>
          <a:p>
            <a:pPr marL="76200" indent="0" algn="just">
              <a:buNone/>
            </a:pPr>
            <a:r>
              <a:rPr lang="cs-CZ" sz="2000" dirty="0"/>
              <a:t>Přestože jednoznačné příčiny těchto poruch stále nejsou známy, za nejčastější faktory se považují obezita, dědičnost, předchozí těhotenský diabetes, porucha metabolismu glukózy, nedostatek fyzické aktivity, vysoký krevní tlak a vysoká hladina lipidů v krvi. Diabetes 2. typu je progresivní onemocnění. Znamená to, že se stav v průběhu času zhoršuje. Pokud se diabetes řádně neléčí, vede v dlouhodobém horizontu ke komplikacím.</a:t>
            </a:r>
            <a:endParaRPr lang="cs-CZ"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1626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cs-CZ" dirty="0"/>
              <a:t>Diabetes 2. typu </a:t>
            </a:r>
            <a:endParaRPr lang="en-GB" dirty="0"/>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p:txBody>
          <a:bodyPr/>
          <a:lstStyle/>
          <a:p>
            <a:pPr marL="76200" indent="0" algn="just">
              <a:buNone/>
            </a:pPr>
            <a:r>
              <a:rPr lang="cs-CZ" sz="1800" dirty="0"/>
              <a:t>Vhodná strava a dostatečná fyzická aktivita jsou velmi důležité ve všech stadiích tohoto onemocnění. Léčba osob s diabetem 2. typu musí být v určitých obdobích zintenzivněna (změněna). Na začátku se pacientům s cukrovkou předepisují léky, které snižují množství produkované glukózy. Některým pacientům je však třeba předepisovat inzulin již od samého počátku. Když nemoc začne postupovat, zvyšují se dávky léků a zavádějí se jejich kombinace; později, když slinivka břišní již neprodukuje dostatečné množství inzulinu, je třeba jej předepsat.</a:t>
            </a:r>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94595551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954</Words>
  <Application>Microsoft Office PowerPoint</Application>
  <PresentationFormat>Předvádění na obrazovce (16:9)</PresentationFormat>
  <Paragraphs>41</Paragraphs>
  <Slides>13</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Barlow SemiBold</vt:lpstr>
      <vt:lpstr>Arial</vt:lpstr>
      <vt:lpstr>Calibri</vt:lpstr>
      <vt:lpstr>Barlow Light</vt:lpstr>
      <vt:lpstr>Caius template</vt:lpstr>
      <vt:lpstr> Základní informace o diabetu  Autorky: Aelita Skarbaliene, Akvile Sendriute</vt:lpstr>
      <vt:lpstr>Číslo projektu: 2021-1-RO01- KA220-HED-38B739A3</vt:lpstr>
      <vt:lpstr>Úvod</vt:lpstr>
      <vt:lpstr>Inzulin</vt:lpstr>
      <vt:lpstr>Příležitost zvládnout nemoc </vt:lpstr>
      <vt:lpstr>Diabetes 2. typu </vt:lpstr>
      <vt:lpstr>Diabetes 2. typu</vt:lpstr>
      <vt:lpstr>Diabetes 2. typu </vt:lpstr>
      <vt:lpstr>Diabetes 2. typu </vt:lpstr>
      <vt:lpstr>Diabetes 2. typu </vt:lpstr>
      <vt:lpstr>Diabetes 2. typu</vt:lpstr>
      <vt:lpstr>Kvalita života spojená se zdravím </vt:lpstr>
      <vt:lpstr>Kvalita života spojená se zdravím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Lukáš MERZ</cp:lastModifiedBy>
  <cp:revision>106</cp:revision>
  <dcterms:modified xsi:type="dcterms:W3CDTF">2023-06-07T14:12:49Z</dcterms:modified>
</cp:coreProperties>
</file>