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Barlow Light" panose="00000400000000000000" pitchFamily="2" charset="0"/>
      <p:regular r:id="rId12"/>
      <p:bold r:id="rId13"/>
      <p:italic r:id="rId14"/>
      <p:boldItalic r:id="rId15"/>
    </p:embeddedFont>
    <p:embeddedFont>
      <p:font typeface="Barlow SemiBold" panose="000007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46274"/>
                </a:srgbClr>
              </a:gs>
              <a:gs pos="50000">
                <a:srgbClr val="FFFFFF">
                  <a:alpha val="46274"/>
                </a:srgbClr>
              </a:gs>
              <a:gs pos="100000">
                <a:srgbClr val="FFFFFF">
                  <a:alpha val="46274"/>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rot="10800000" flipH="1">
            <a:off x="341403" y="3124854"/>
            <a:ext cx="8801750" cy="2018724"/>
            <a:chOff x="-4395163" y="751996"/>
            <a:chExt cx="13539072" cy="3105253"/>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0980"/>
              </a:srgbClr>
            </a:solidFill>
            <a:ln>
              <a:noFill/>
            </a:ln>
          </p:spPr>
        </p:sp>
        <p:sp>
          <p:nvSpPr>
            <p:cNvPr id="16" name="Google Shape;16;p2"/>
            <p:cNvSpPr/>
            <p:nvPr/>
          </p:nvSpPr>
          <p:spPr>
            <a:xfrm>
              <a:off x="6572284" y="752119"/>
              <a:ext cx="2571600" cy="2115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4395163" y="1285742"/>
              <a:ext cx="10228800" cy="2118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2"/>
          <p:cNvSpPr txBox="1">
            <a:spLocks noGrp="1"/>
          </p:cNvSpPr>
          <p:nvPr>
            <p:ph type="ctrTitle"/>
          </p:nvPr>
        </p:nvSpPr>
        <p:spPr>
          <a:xfrm>
            <a:off x="614975" y="3124850"/>
            <a:ext cx="6058800" cy="1532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pic>
        <p:nvPicPr>
          <p:cNvPr id="19" name="Google Shape;19;p2"/>
          <p:cNvPicPr preferRelativeResize="0"/>
          <p:nvPr/>
        </p:nvPicPr>
        <p:blipFill rotWithShape="1">
          <a:blip r:embed="rId3">
            <a:alphaModFix/>
          </a:blip>
          <a:srcRect/>
          <a:stretch/>
        </p:blipFill>
        <p:spPr>
          <a:xfrm>
            <a:off x="7740352" y="3932866"/>
            <a:ext cx="1164637" cy="6551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
        <p:cNvGrpSpPr/>
        <p:nvPr/>
      </p:nvGrpSpPr>
      <p:grpSpPr>
        <a:xfrm>
          <a:off x="0" y="0"/>
          <a:ext cx="0" cy="0"/>
          <a:chOff x="0" y="0"/>
          <a:chExt cx="0" cy="0"/>
        </a:xfrm>
      </p:grpSpPr>
      <p:grpSp>
        <p:nvGrpSpPr>
          <p:cNvPr id="21" name="Google Shape;21;p3"/>
          <p:cNvGrpSpPr/>
          <p:nvPr/>
        </p:nvGrpSpPr>
        <p:grpSpPr>
          <a:xfrm>
            <a:off x="0" y="4762400"/>
            <a:ext cx="603997" cy="381100"/>
            <a:chOff x="0" y="4762400"/>
            <a:chExt cx="603997" cy="381100"/>
          </a:xfrm>
        </p:grpSpPr>
        <p:sp>
          <p:nvSpPr>
            <p:cNvPr id="22" name="Google Shape;22;p3"/>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3"/>
          <p:cNvGrpSpPr/>
          <p:nvPr/>
        </p:nvGrpSpPr>
        <p:grpSpPr>
          <a:xfrm>
            <a:off x="381000" y="0"/>
            <a:ext cx="8763111" cy="1310918"/>
            <a:chOff x="381000" y="0"/>
            <a:chExt cx="8763111" cy="1310918"/>
          </a:xfrm>
        </p:grpSpPr>
        <p:grpSp>
          <p:nvGrpSpPr>
            <p:cNvPr id="25" name="Google Shape;25;p3"/>
            <p:cNvGrpSpPr/>
            <p:nvPr/>
          </p:nvGrpSpPr>
          <p:grpSpPr>
            <a:xfrm>
              <a:off x="381000" y="0"/>
              <a:ext cx="8763111" cy="1310300"/>
              <a:chOff x="381000" y="0"/>
              <a:chExt cx="8763111" cy="1310300"/>
            </a:xfrm>
          </p:grpSpPr>
          <p:sp>
            <p:nvSpPr>
              <p:cNvPr id="26" name="Google Shape;26;p3"/>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27" name="Google Shape;27;p3"/>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3"/>
            <p:cNvGrpSpPr/>
            <p:nvPr/>
          </p:nvGrpSpPr>
          <p:grpSpPr>
            <a:xfrm>
              <a:off x="381000" y="967217"/>
              <a:ext cx="8763100" cy="343701"/>
              <a:chOff x="381000" y="862358"/>
              <a:chExt cx="8763100" cy="576872"/>
            </a:xfrm>
          </p:grpSpPr>
          <p:sp>
            <p:nvSpPr>
              <p:cNvPr id="30" name="Google Shape;30;p3"/>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31" name="Google Shape;31;p3"/>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3" name="Google Shape;33;p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4" name="Google Shape;34;p3"/>
          <p:cNvSpPr txBox="1">
            <a:spLocks noGrp="1"/>
          </p:cNvSpPr>
          <p:nvPr>
            <p:ph type="body" idx="1"/>
          </p:nvPr>
        </p:nvSpPr>
        <p:spPr>
          <a:xfrm>
            <a:off x="604000"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5" name="Google Shape;35;p3"/>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6" name="Google Shape;36;p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GB"/>
              <a:t>‹#›</a:t>
            </a:fld>
            <a:endParaRPr/>
          </a:p>
        </p:txBody>
      </p:sp>
      <p:pic>
        <p:nvPicPr>
          <p:cNvPr id="37" name="Google Shape;37;p3"/>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0" y="4762400"/>
            <a:ext cx="603997" cy="381100"/>
            <a:chOff x="0" y="4762400"/>
            <a:chExt cx="603997" cy="381100"/>
          </a:xfrm>
        </p:grpSpPr>
        <p:sp>
          <p:nvSpPr>
            <p:cNvPr id="40" name="Google Shape;40;p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4"/>
          <p:cNvGrpSpPr/>
          <p:nvPr/>
        </p:nvGrpSpPr>
        <p:grpSpPr>
          <a:xfrm>
            <a:off x="381000" y="0"/>
            <a:ext cx="8763111" cy="1310918"/>
            <a:chOff x="381000" y="0"/>
            <a:chExt cx="8763111" cy="1310918"/>
          </a:xfrm>
        </p:grpSpPr>
        <p:grpSp>
          <p:nvGrpSpPr>
            <p:cNvPr id="43" name="Google Shape;43;p4"/>
            <p:cNvGrpSpPr/>
            <p:nvPr/>
          </p:nvGrpSpPr>
          <p:grpSpPr>
            <a:xfrm>
              <a:off x="381000" y="0"/>
              <a:ext cx="8763111" cy="1310300"/>
              <a:chOff x="381000" y="0"/>
              <a:chExt cx="8763111" cy="1310300"/>
            </a:xfrm>
          </p:grpSpPr>
          <p:sp>
            <p:nvSpPr>
              <p:cNvPr id="44" name="Google Shape;44;p4"/>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45" name="Google Shape;45;p4"/>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47;p4"/>
            <p:cNvGrpSpPr/>
            <p:nvPr/>
          </p:nvGrpSpPr>
          <p:grpSpPr>
            <a:xfrm>
              <a:off x="381000" y="967217"/>
              <a:ext cx="8763100" cy="343701"/>
              <a:chOff x="381000" y="862358"/>
              <a:chExt cx="8763100" cy="576872"/>
            </a:xfrm>
          </p:grpSpPr>
          <p:sp>
            <p:nvSpPr>
              <p:cNvPr id="48" name="Google Shape;48;p4"/>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49" name="Google Shape;49;p4"/>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1" name="Google Shape;51;p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52" name="Google Shape;52;p4"/>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53" name="Google Shape;53;p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GB"/>
              <a:t>‹#›</a:t>
            </a:fld>
            <a:endParaRPr/>
          </a:p>
        </p:txBody>
      </p:sp>
      <p:pic>
        <p:nvPicPr>
          <p:cNvPr id="54" name="Google Shape;54;p4"/>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5"/>
        <p:cNvGrpSpPr/>
        <p:nvPr/>
      </p:nvGrpSpPr>
      <p:grpSpPr>
        <a:xfrm>
          <a:off x="0" y="0"/>
          <a:ext cx="0" cy="0"/>
          <a:chOff x="0" y="0"/>
          <a:chExt cx="0" cy="0"/>
        </a:xfrm>
      </p:grpSpPr>
      <p:grpSp>
        <p:nvGrpSpPr>
          <p:cNvPr id="56" name="Google Shape;56;p5"/>
          <p:cNvGrpSpPr/>
          <p:nvPr/>
        </p:nvGrpSpPr>
        <p:grpSpPr>
          <a:xfrm>
            <a:off x="0" y="4762400"/>
            <a:ext cx="603997" cy="381100"/>
            <a:chOff x="0" y="4762400"/>
            <a:chExt cx="603997" cy="381100"/>
          </a:xfrm>
        </p:grpSpPr>
        <p:sp>
          <p:nvSpPr>
            <p:cNvPr id="57" name="Google Shape;57;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5"/>
          <p:cNvSpPr txBox="1">
            <a:spLocks noGrp="1"/>
          </p:cNvSpPr>
          <p:nvPr>
            <p:ph type="title"/>
          </p:nvPr>
        </p:nvSpPr>
        <p:spPr>
          <a:xfrm>
            <a:off x="614975" y="391350"/>
            <a:ext cx="3613200" cy="9195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None/>
              <a:defRPr>
                <a:solidFill>
                  <a:schemeClr val="accent1"/>
                </a:solidFill>
              </a:defRPr>
            </a:lvl1pPr>
            <a:lvl2pPr lvl="1" algn="l">
              <a:lnSpc>
                <a:spcPct val="90000"/>
              </a:lnSpc>
              <a:spcBef>
                <a:spcPts val="0"/>
              </a:spcBef>
              <a:spcAft>
                <a:spcPts val="0"/>
              </a:spcAft>
              <a:buClr>
                <a:schemeClr val="accent1"/>
              </a:buClr>
              <a:buSzPts val="3000"/>
              <a:buNone/>
              <a:defRPr>
                <a:solidFill>
                  <a:schemeClr val="accent1"/>
                </a:solidFill>
              </a:defRPr>
            </a:lvl2pPr>
            <a:lvl3pPr lvl="2" algn="l">
              <a:lnSpc>
                <a:spcPct val="90000"/>
              </a:lnSpc>
              <a:spcBef>
                <a:spcPts val="0"/>
              </a:spcBef>
              <a:spcAft>
                <a:spcPts val="0"/>
              </a:spcAft>
              <a:buClr>
                <a:schemeClr val="accent1"/>
              </a:buClr>
              <a:buSzPts val="3000"/>
              <a:buNone/>
              <a:defRPr>
                <a:solidFill>
                  <a:schemeClr val="accent1"/>
                </a:solidFill>
              </a:defRPr>
            </a:lvl3pPr>
            <a:lvl4pPr lvl="3" algn="l">
              <a:lnSpc>
                <a:spcPct val="90000"/>
              </a:lnSpc>
              <a:spcBef>
                <a:spcPts val="0"/>
              </a:spcBef>
              <a:spcAft>
                <a:spcPts val="0"/>
              </a:spcAft>
              <a:buClr>
                <a:schemeClr val="accent1"/>
              </a:buClr>
              <a:buSzPts val="3000"/>
              <a:buNone/>
              <a:defRPr>
                <a:solidFill>
                  <a:schemeClr val="accent1"/>
                </a:solidFill>
              </a:defRPr>
            </a:lvl4pPr>
            <a:lvl5pPr lvl="4" algn="l">
              <a:lnSpc>
                <a:spcPct val="90000"/>
              </a:lnSpc>
              <a:spcBef>
                <a:spcPts val="0"/>
              </a:spcBef>
              <a:spcAft>
                <a:spcPts val="0"/>
              </a:spcAft>
              <a:buClr>
                <a:schemeClr val="accent1"/>
              </a:buClr>
              <a:buSzPts val="3000"/>
              <a:buNone/>
              <a:defRPr>
                <a:solidFill>
                  <a:schemeClr val="accent1"/>
                </a:solidFill>
              </a:defRPr>
            </a:lvl5pPr>
            <a:lvl6pPr lvl="5" algn="l">
              <a:lnSpc>
                <a:spcPct val="90000"/>
              </a:lnSpc>
              <a:spcBef>
                <a:spcPts val="0"/>
              </a:spcBef>
              <a:spcAft>
                <a:spcPts val="0"/>
              </a:spcAft>
              <a:buClr>
                <a:schemeClr val="accent1"/>
              </a:buClr>
              <a:buSzPts val="3000"/>
              <a:buNone/>
              <a:defRPr>
                <a:solidFill>
                  <a:schemeClr val="accent1"/>
                </a:solidFill>
              </a:defRPr>
            </a:lvl6pPr>
            <a:lvl7pPr lvl="6" algn="l">
              <a:lnSpc>
                <a:spcPct val="90000"/>
              </a:lnSpc>
              <a:spcBef>
                <a:spcPts val="0"/>
              </a:spcBef>
              <a:spcAft>
                <a:spcPts val="0"/>
              </a:spcAft>
              <a:buClr>
                <a:schemeClr val="accent1"/>
              </a:buClr>
              <a:buSzPts val="3000"/>
              <a:buNone/>
              <a:defRPr>
                <a:solidFill>
                  <a:schemeClr val="accent1"/>
                </a:solidFill>
              </a:defRPr>
            </a:lvl7pPr>
            <a:lvl8pPr lvl="7" algn="l">
              <a:lnSpc>
                <a:spcPct val="90000"/>
              </a:lnSpc>
              <a:spcBef>
                <a:spcPts val="0"/>
              </a:spcBef>
              <a:spcAft>
                <a:spcPts val="0"/>
              </a:spcAft>
              <a:buClr>
                <a:schemeClr val="accent1"/>
              </a:buClr>
              <a:buSzPts val="3000"/>
              <a:buNone/>
              <a:defRPr>
                <a:solidFill>
                  <a:schemeClr val="accent1"/>
                </a:solidFill>
              </a:defRPr>
            </a:lvl8pPr>
            <a:lvl9pPr lvl="8" algn="l">
              <a:lnSpc>
                <a:spcPct val="90000"/>
              </a:lnSpc>
              <a:spcBef>
                <a:spcPts val="0"/>
              </a:spcBef>
              <a:spcAft>
                <a:spcPts val="0"/>
              </a:spcAft>
              <a:buClr>
                <a:schemeClr val="accent1"/>
              </a:buClr>
              <a:buSzPts val="3000"/>
              <a:buNone/>
              <a:defRPr>
                <a:solidFill>
                  <a:schemeClr val="accent1"/>
                </a:solidFill>
              </a:defRPr>
            </a:lvl9pPr>
          </a:lstStyle>
          <a:p>
            <a:endParaRPr/>
          </a:p>
        </p:txBody>
      </p:sp>
      <p:sp>
        <p:nvSpPr>
          <p:cNvPr id="60" name="Google Shape;60;p5"/>
          <p:cNvSpPr txBox="1">
            <a:spLocks noGrp="1"/>
          </p:cNvSpPr>
          <p:nvPr>
            <p:ph type="body" idx="1"/>
          </p:nvPr>
        </p:nvSpPr>
        <p:spPr>
          <a:xfrm>
            <a:off x="614975" y="1476575"/>
            <a:ext cx="3613200" cy="28266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61" name="Google Shape;61;p5"/>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GB"/>
              <a:t>‹#›</a:t>
            </a:fld>
            <a:endParaRPr/>
          </a:p>
        </p:txBody>
      </p:sp>
      <p:grpSp>
        <p:nvGrpSpPr>
          <p:cNvPr id="62" name="Google Shape;62;p5"/>
          <p:cNvGrpSpPr/>
          <p:nvPr/>
        </p:nvGrpSpPr>
        <p:grpSpPr>
          <a:xfrm rot="10800000">
            <a:off x="4572000" y="-47"/>
            <a:ext cx="4572000" cy="5157522"/>
            <a:chOff x="8" y="-13862"/>
            <a:chExt cx="4572000" cy="5157522"/>
          </a:xfrm>
        </p:grpSpPr>
        <p:sp>
          <p:nvSpPr>
            <p:cNvPr id="63" name="Google Shape;63;p5"/>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5"/>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5" name="Google Shape;65;p5"/>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6" name="Google Shape;66;p5"/>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GB"/>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6"/>
          <p:cNvSpPr txBox="1">
            <a:spLocks noGrp="1"/>
          </p:cNvSpPr>
          <p:nvPr>
            <p:ph type="ctrTitle"/>
          </p:nvPr>
        </p:nvSpPr>
        <p:spPr>
          <a:xfrm>
            <a:off x="323528" y="3239876"/>
            <a:ext cx="6768752" cy="1224136"/>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br>
              <a:rPr lang="en-GB" sz="2400">
                <a:solidFill>
                  <a:schemeClr val="accent1"/>
                </a:solidFill>
              </a:rPr>
            </a:br>
            <a:r>
              <a:rPr lang="en-GB" sz="2800"/>
              <a:t>Psihoterapija – Studija slučaja 2</a:t>
            </a:r>
            <a:endParaRPr sz="1800"/>
          </a:p>
        </p:txBody>
      </p:sp>
      <p:sp>
        <p:nvSpPr>
          <p:cNvPr id="72" name="Google Shape;72;p6"/>
          <p:cNvSpPr/>
          <p:nvPr/>
        </p:nvSpPr>
        <p:spPr>
          <a:xfrm>
            <a:off x="683569" y="908015"/>
            <a:ext cx="7644340"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6000" b="1" i="0" u="none" strike="noStrike" cap="none">
                <a:solidFill>
                  <a:schemeClr val="accent2"/>
                </a:solidFill>
                <a:latin typeface="Arial"/>
                <a:ea typeface="Arial"/>
                <a:cs typeface="Arial"/>
                <a:sym typeface="Arial"/>
              </a:rPr>
              <a:t>Connected 4 Health</a:t>
            </a:r>
            <a:endParaRPr sz="60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139700" lvl="0" indent="0" algn="l" rtl="0">
              <a:lnSpc>
                <a:spcPct val="90000"/>
              </a:lnSpc>
              <a:spcBef>
                <a:spcPts val="0"/>
              </a:spcBef>
              <a:spcAft>
                <a:spcPts val="0"/>
              </a:spcAft>
              <a:buSzPts val="3000"/>
              <a:buNone/>
            </a:pPr>
            <a:r>
              <a:rPr lang="en-GB" sz="2000"/>
              <a:t>Projekat broj</a:t>
            </a:r>
            <a:r>
              <a:rPr lang="en-GB" sz="2000">
                <a:solidFill>
                  <a:schemeClr val="lt1"/>
                </a:solidFill>
                <a:latin typeface="Barlow SemiBold"/>
                <a:ea typeface="Barlow SemiBold"/>
                <a:cs typeface="Barlow SemiBold"/>
                <a:sym typeface="Barlow SemiBold"/>
              </a:rPr>
              <a:t>: 2021-1-RO01- KA220-HED-38B739A3</a:t>
            </a:r>
            <a:endParaRPr/>
          </a:p>
        </p:txBody>
      </p:sp>
      <p:sp>
        <p:nvSpPr>
          <p:cNvPr id="78" name="Google Shape;78;p7"/>
          <p:cNvSpPr txBox="1">
            <a:spLocks noGrp="1"/>
          </p:cNvSpPr>
          <p:nvPr>
            <p:ph type="body" idx="2"/>
          </p:nvPr>
        </p:nvSpPr>
        <p:spPr>
          <a:xfrm>
            <a:off x="362794" y="2787774"/>
            <a:ext cx="4968552" cy="1224136"/>
          </a:xfrm>
          <a:prstGeom prst="rect">
            <a:avLst/>
          </a:prstGeom>
          <a:noFill/>
          <a:ln>
            <a:noFill/>
          </a:ln>
        </p:spPr>
        <p:txBody>
          <a:bodyPr spcFirstLastPara="1" wrap="square" lIns="0" tIns="0" rIns="0" bIns="0" anchor="t" anchorCtr="0">
            <a:noAutofit/>
          </a:bodyPr>
          <a:lstStyle/>
          <a:p>
            <a:pPr marL="139700" lvl="0" indent="0" algn="ctr" rtl="0">
              <a:spcBef>
                <a:spcPts val="600"/>
              </a:spcBef>
              <a:spcAft>
                <a:spcPts val="0"/>
              </a:spcAft>
              <a:buSzPts val="2200"/>
              <a:buNone/>
            </a:pPr>
            <a:r>
              <a:rPr lang="en-GB" sz="1400">
                <a:latin typeface="Barlow SemiBold"/>
                <a:ea typeface="Barlow SemiBold"/>
                <a:cs typeface="Barlow SemiBold"/>
                <a:sym typeface="Barlow SemiBold"/>
              </a:rPr>
              <a:t>Podrška koju je Evropska komisija pružila pri izradi ove prezentacije ne predstavlja čin odobravanja sadržaja, koji odražava isključivo stavove autora, te se Komisija ne može smatrati odgovornom za bilo koje moguće korišćenje informacija koje su ovde sadržane.</a:t>
            </a:r>
            <a:endParaRPr sz="1400">
              <a:latin typeface="Barlow SemiBold"/>
              <a:ea typeface="Barlow SemiBold"/>
              <a:cs typeface="Barlow SemiBold"/>
              <a:sym typeface="Barlow SemiBold"/>
            </a:endParaRPr>
          </a:p>
          <a:p>
            <a:pPr marL="0" lvl="0" indent="0" algn="l" rtl="0">
              <a:lnSpc>
                <a:spcPct val="100000"/>
              </a:lnSpc>
              <a:spcBef>
                <a:spcPts val="0"/>
              </a:spcBef>
              <a:spcAft>
                <a:spcPts val="0"/>
              </a:spcAft>
              <a:buClr>
                <a:schemeClr val="dk1"/>
              </a:buClr>
              <a:buSzPts val="1100"/>
              <a:buFont typeface="Arial"/>
              <a:buNone/>
            </a:pPr>
            <a:endParaRPr sz="1400">
              <a:solidFill>
                <a:schemeClr val="accent2"/>
              </a:solidFill>
            </a:endParaRPr>
          </a:p>
          <a:p>
            <a:pPr marL="0" lvl="0" indent="0" algn="l" rtl="0">
              <a:lnSpc>
                <a:spcPct val="100000"/>
              </a:lnSpc>
              <a:spcBef>
                <a:spcPts val="0"/>
              </a:spcBef>
              <a:spcAft>
                <a:spcPts val="0"/>
              </a:spcAft>
              <a:buSzPts val="2200"/>
              <a:buNone/>
            </a:pPr>
            <a:endParaRPr sz="1400">
              <a:solidFill>
                <a:schemeClr val="accent2"/>
              </a:solidFill>
            </a:endParaRPr>
          </a:p>
        </p:txBody>
      </p:sp>
      <p:sp>
        <p:nvSpPr>
          <p:cNvPr id="79" name="Google Shape;79;p7"/>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GB"/>
              <a:t>2</a:t>
            </a:fld>
            <a:endParaRPr/>
          </a:p>
        </p:txBody>
      </p:sp>
      <p:grpSp>
        <p:nvGrpSpPr>
          <p:cNvPr id="80" name="Google Shape;80;p7"/>
          <p:cNvGrpSpPr/>
          <p:nvPr/>
        </p:nvGrpSpPr>
        <p:grpSpPr>
          <a:xfrm>
            <a:off x="8391681" y="301593"/>
            <a:ext cx="450753" cy="450708"/>
            <a:chOff x="3277794" y="2969995"/>
            <a:chExt cx="457200" cy="457200"/>
          </a:xfrm>
        </p:grpSpPr>
        <p:sp>
          <p:nvSpPr>
            <p:cNvPr id="81" name="Google Shape;81;p7"/>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7"/>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7"/>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84" name="Google Shape;84;p7"/>
          <p:cNvPicPr preferRelativeResize="0"/>
          <p:nvPr/>
        </p:nvPicPr>
        <p:blipFill rotWithShape="1">
          <a:blip r:embed="rId3">
            <a:alphaModFix/>
          </a:blip>
          <a:srcRect/>
          <a:stretch/>
        </p:blipFill>
        <p:spPr>
          <a:xfrm>
            <a:off x="5724128" y="1923678"/>
            <a:ext cx="3196632" cy="2016224"/>
          </a:xfrm>
          <a:prstGeom prst="rect">
            <a:avLst/>
          </a:prstGeom>
          <a:noFill/>
          <a:ln>
            <a:noFill/>
          </a:ln>
        </p:spPr>
      </p:pic>
      <p:pic>
        <p:nvPicPr>
          <p:cNvPr id="85" name="Google Shape;85;p7"/>
          <p:cNvPicPr preferRelativeResize="0"/>
          <p:nvPr/>
        </p:nvPicPr>
        <p:blipFill rotWithShape="1">
          <a:blip r:embed="rId4">
            <a:alphaModFix/>
          </a:blip>
          <a:srcRect/>
          <a:stretch/>
        </p:blipFill>
        <p:spPr>
          <a:xfrm>
            <a:off x="467544" y="1707654"/>
            <a:ext cx="4759052" cy="1002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8"/>
          <p:cNvSpPr txBox="1">
            <a:spLocks noGrp="1"/>
          </p:cNvSpPr>
          <p:nvPr>
            <p:ph type="body" idx="1"/>
          </p:nvPr>
        </p:nvSpPr>
        <p:spPr>
          <a:xfrm>
            <a:off x="381000" y="1779662"/>
            <a:ext cx="7920880" cy="2826600"/>
          </a:xfrm>
          <a:prstGeom prst="rect">
            <a:avLst/>
          </a:prstGeom>
          <a:noFill/>
          <a:ln>
            <a:noFill/>
          </a:ln>
        </p:spPr>
        <p:txBody>
          <a:bodyPr spcFirstLastPara="1" wrap="square" lIns="0" tIns="0" rIns="0" bIns="0" anchor="t" anchorCtr="0">
            <a:noAutofit/>
          </a:bodyPr>
          <a:lstStyle/>
          <a:p>
            <a:pPr marL="76200" lvl="0" indent="0" algn="just" rtl="0">
              <a:spcBef>
                <a:spcPts val="1000"/>
              </a:spcBef>
              <a:spcAft>
                <a:spcPts val="0"/>
              </a:spcAft>
              <a:buSzPts val="2400"/>
              <a:buNone/>
            </a:pPr>
            <a:r>
              <a:rPr lang="en-GB" sz="2000"/>
              <a:t>Predstavljamo narativ </a:t>
            </a:r>
            <a:r>
              <a:rPr lang="en-GB" sz="2000">
                <a:solidFill>
                  <a:srgbClr val="FF0000"/>
                </a:solidFill>
              </a:rPr>
              <a:t>priče </a:t>
            </a:r>
            <a:r>
              <a:rPr lang="en-GB" sz="2000"/>
              <a:t>o Petru, koji je nedavno bio podvrgnut lečenju poremećaja u ishrani. Pročitajte tekst sadržan na sledećem slajdu, a zatim odgovorite na pitanja na slajdu u nastavku.</a:t>
            </a:r>
            <a:endParaRPr sz="2000"/>
          </a:p>
          <a:p>
            <a:pPr marL="76200" lvl="0" indent="0" algn="l" rtl="0">
              <a:lnSpc>
                <a:spcPct val="100000"/>
              </a:lnSpc>
              <a:spcBef>
                <a:spcPts val="1000"/>
              </a:spcBef>
              <a:spcAft>
                <a:spcPts val="0"/>
              </a:spcAft>
              <a:buSzPts val="2400"/>
              <a:buNone/>
            </a:pPr>
            <a:endParaRPr sz="2000"/>
          </a:p>
        </p:txBody>
      </p:sp>
      <p:sp>
        <p:nvSpPr>
          <p:cNvPr id="91" name="Google Shape;91;p8"/>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GB"/>
              <a:t>3</a:t>
            </a:fld>
            <a:endParaRPr/>
          </a:p>
        </p:txBody>
      </p:sp>
      <p:grpSp>
        <p:nvGrpSpPr>
          <p:cNvPr id="92" name="Google Shape;92;p8"/>
          <p:cNvGrpSpPr/>
          <p:nvPr/>
        </p:nvGrpSpPr>
        <p:grpSpPr>
          <a:xfrm>
            <a:off x="8436324" y="288377"/>
            <a:ext cx="361474" cy="477145"/>
            <a:chOff x="4276825" y="487236"/>
            <a:chExt cx="317500" cy="419100"/>
          </a:xfrm>
        </p:grpSpPr>
        <p:sp>
          <p:nvSpPr>
            <p:cNvPr id="93" name="Google Shape;93;p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5" name="Google Shape;95;p8"/>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en-GB"/>
              <a:t>Psihoterapija – Studija slučaja 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a:spLocks noGrp="1"/>
          </p:cNvSpPr>
          <p:nvPr>
            <p:ph type="body" idx="1"/>
          </p:nvPr>
        </p:nvSpPr>
        <p:spPr>
          <a:xfrm>
            <a:off x="323528" y="1491630"/>
            <a:ext cx="7920880" cy="2826600"/>
          </a:xfrm>
          <a:prstGeom prst="rect">
            <a:avLst/>
          </a:prstGeom>
          <a:noFill/>
          <a:ln>
            <a:noFill/>
          </a:ln>
        </p:spPr>
        <p:txBody>
          <a:bodyPr spcFirstLastPara="1" wrap="square" lIns="0" tIns="0" rIns="0" bIns="0" anchor="t" anchorCtr="0">
            <a:noAutofit/>
          </a:bodyPr>
          <a:lstStyle/>
          <a:p>
            <a:pPr marL="76200" lvl="0" indent="0" algn="just" rtl="0">
              <a:lnSpc>
                <a:spcPct val="100000"/>
              </a:lnSpc>
              <a:spcBef>
                <a:spcPts val="1000"/>
              </a:spcBef>
              <a:spcAft>
                <a:spcPts val="0"/>
              </a:spcAft>
              <a:buSzPts val="2400"/>
              <a:buNone/>
            </a:pPr>
            <a:r>
              <a:rPr lang="en-GB" sz="1800"/>
              <a:t>Petar ima 15 godina. Živi sa majkom i bakom, i jedino je dete u porodici. Njegova majka puno radi, a ponekad i dva posla istovremeno. On uglavnom ostaje kod kuće sa bakom. Tokom protekle četiri godine selili su se četiri puta. Petar ima malo prijatelja, ne bavi se sportom, a većinu vremena provodi za računarom, uglavnom izbegava društvene kontakte, u poslednje vreme je tužan i ćutljiv, a njegov uspeh u školi postepeno slabi. Petar je oduvek imao malo viška kilograma, ali kada je sa 15 godina otišao na redovne kontrole kod svog lekara, doktor je primetio naglo povećanje telesne težine od njegove 13. godine. Petar je na granici gojaznosti, ima visok krvni pritisak, njegov metabolizam pokazuje znake slabljenja i postoji rizik od razvoja dijabetesa. Lekar je dao Petru uput za terapeuta koji je potvrdio dijagnozu poremećaja u ishrani.</a:t>
            </a:r>
            <a:endParaRPr sz="2000"/>
          </a:p>
          <a:p>
            <a:pPr marL="76200" lvl="0" indent="0" algn="l" rtl="0">
              <a:lnSpc>
                <a:spcPct val="100000"/>
              </a:lnSpc>
              <a:spcBef>
                <a:spcPts val="1000"/>
              </a:spcBef>
              <a:spcAft>
                <a:spcPts val="0"/>
              </a:spcAft>
              <a:buSzPts val="2400"/>
              <a:buNone/>
            </a:pPr>
            <a:endParaRPr sz="2000"/>
          </a:p>
        </p:txBody>
      </p:sp>
      <p:sp>
        <p:nvSpPr>
          <p:cNvPr id="101" name="Google Shape;101;p9"/>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GB"/>
              <a:t>4</a:t>
            </a:fld>
            <a:endParaRPr/>
          </a:p>
        </p:txBody>
      </p:sp>
      <p:grpSp>
        <p:nvGrpSpPr>
          <p:cNvPr id="102" name="Google Shape;102;p9"/>
          <p:cNvGrpSpPr/>
          <p:nvPr/>
        </p:nvGrpSpPr>
        <p:grpSpPr>
          <a:xfrm>
            <a:off x="8436324" y="288377"/>
            <a:ext cx="361474" cy="477145"/>
            <a:chOff x="4276825" y="487236"/>
            <a:chExt cx="317500" cy="419100"/>
          </a:xfrm>
        </p:grpSpPr>
        <p:sp>
          <p:nvSpPr>
            <p:cNvPr id="103" name="Google Shape;103;p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5" name="Google Shape;105;p9"/>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GB"/>
              <a:t>Psihoterapija – Studija slučaja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0"/>
          <p:cNvSpPr txBox="1">
            <a:spLocks noGrp="1"/>
          </p:cNvSpPr>
          <p:nvPr>
            <p:ph type="body" idx="1"/>
          </p:nvPr>
        </p:nvSpPr>
        <p:spPr>
          <a:xfrm>
            <a:off x="381000" y="1779662"/>
            <a:ext cx="7920880" cy="2826600"/>
          </a:xfrm>
          <a:prstGeom prst="rect">
            <a:avLst/>
          </a:prstGeom>
          <a:noFill/>
          <a:ln>
            <a:noFill/>
          </a:ln>
        </p:spPr>
        <p:txBody>
          <a:bodyPr spcFirstLastPara="1" wrap="square" lIns="0" tIns="0" rIns="0" bIns="0" anchor="t" anchorCtr="0">
            <a:noAutofit/>
          </a:bodyPr>
          <a:lstStyle/>
          <a:p>
            <a:pPr marL="457200" lvl="0" indent="-381000" algn="just" rtl="0">
              <a:lnSpc>
                <a:spcPct val="100000"/>
              </a:lnSpc>
              <a:spcBef>
                <a:spcPts val="1000"/>
              </a:spcBef>
              <a:spcAft>
                <a:spcPts val="0"/>
              </a:spcAft>
              <a:buSzPts val="2400"/>
              <a:buChar char="▸"/>
            </a:pPr>
            <a:r>
              <a:rPr lang="en-GB" sz="2000">
                <a:solidFill>
                  <a:srgbClr val="003072"/>
                </a:solidFill>
              </a:rPr>
              <a:t>Po vašem mišljenju, koju vrstu poremećaja u ishrani ima Petar?</a:t>
            </a:r>
            <a:endParaRPr/>
          </a:p>
          <a:p>
            <a:pPr marL="457200" lvl="0" indent="-381000" algn="just" rtl="0">
              <a:lnSpc>
                <a:spcPct val="100000"/>
              </a:lnSpc>
              <a:spcBef>
                <a:spcPts val="1000"/>
              </a:spcBef>
              <a:spcAft>
                <a:spcPts val="0"/>
              </a:spcAft>
              <a:buSzPts val="2400"/>
              <a:buChar char="▸"/>
            </a:pPr>
            <a:r>
              <a:rPr lang="en-GB" sz="2000">
                <a:solidFill>
                  <a:srgbClr val="003072"/>
                </a:solidFill>
              </a:rPr>
              <a:t>Koliko su ovakvo ponašanje i ovakav stav uobičajeni ovih dana?</a:t>
            </a:r>
            <a:endParaRPr/>
          </a:p>
          <a:p>
            <a:pPr marL="457200" lvl="0" indent="-381000" algn="just" rtl="0">
              <a:lnSpc>
                <a:spcPct val="100000"/>
              </a:lnSpc>
              <a:spcBef>
                <a:spcPts val="1000"/>
              </a:spcBef>
              <a:spcAft>
                <a:spcPts val="0"/>
              </a:spcAft>
              <a:buSzPts val="2400"/>
              <a:buChar char="▸"/>
            </a:pPr>
            <a:r>
              <a:rPr lang="en-GB" sz="2000">
                <a:solidFill>
                  <a:srgbClr val="003072"/>
                </a:solidFill>
              </a:rPr>
              <a:t>Šta mislite da se dešavalo u Petrovoj glavi u protekle dve godine?</a:t>
            </a:r>
            <a:endParaRPr/>
          </a:p>
          <a:p>
            <a:pPr marL="457200" lvl="0" indent="-228600" algn="just" rtl="0">
              <a:lnSpc>
                <a:spcPct val="100000"/>
              </a:lnSpc>
              <a:spcBef>
                <a:spcPts val="1000"/>
              </a:spcBef>
              <a:spcAft>
                <a:spcPts val="0"/>
              </a:spcAft>
              <a:buSzPts val="2400"/>
              <a:buNone/>
            </a:pPr>
            <a:endParaRPr sz="2000"/>
          </a:p>
          <a:p>
            <a:pPr marL="76200" lvl="0" indent="0" algn="just" rtl="0">
              <a:lnSpc>
                <a:spcPct val="100000"/>
              </a:lnSpc>
              <a:spcBef>
                <a:spcPts val="1000"/>
              </a:spcBef>
              <a:spcAft>
                <a:spcPts val="0"/>
              </a:spcAft>
              <a:buSzPts val="2400"/>
              <a:buNone/>
            </a:pPr>
            <a:r>
              <a:rPr lang="en-GB" sz="2000"/>
              <a:t>Hajde sada da pročitamo šta je Petar rekao terapeutu.</a:t>
            </a:r>
            <a:endParaRPr/>
          </a:p>
          <a:p>
            <a:pPr marL="457200" lvl="0" indent="-228600" algn="just" rtl="0">
              <a:lnSpc>
                <a:spcPct val="100000"/>
              </a:lnSpc>
              <a:spcBef>
                <a:spcPts val="1000"/>
              </a:spcBef>
              <a:spcAft>
                <a:spcPts val="0"/>
              </a:spcAft>
              <a:buSzPts val="2400"/>
              <a:buNone/>
            </a:pPr>
            <a:endParaRPr sz="2000"/>
          </a:p>
          <a:p>
            <a:pPr marL="76200" lvl="0" indent="0" algn="l" rtl="0">
              <a:lnSpc>
                <a:spcPct val="100000"/>
              </a:lnSpc>
              <a:spcBef>
                <a:spcPts val="1000"/>
              </a:spcBef>
              <a:spcAft>
                <a:spcPts val="0"/>
              </a:spcAft>
              <a:buSzPts val="2400"/>
              <a:buNone/>
            </a:pPr>
            <a:endParaRPr sz="2000"/>
          </a:p>
        </p:txBody>
      </p:sp>
      <p:sp>
        <p:nvSpPr>
          <p:cNvPr id="111" name="Google Shape;111;p10"/>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GB"/>
              <a:t>5</a:t>
            </a:fld>
            <a:endParaRPr/>
          </a:p>
        </p:txBody>
      </p:sp>
      <p:grpSp>
        <p:nvGrpSpPr>
          <p:cNvPr id="112" name="Google Shape;112;p10"/>
          <p:cNvGrpSpPr/>
          <p:nvPr/>
        </p:nvGrpSpPr>
        <p:grpSpPr>
          <a:xfrm>
            <a:off x="8436324" y="288377"/>
            <a:ext cx="361474" cy="477145"/>
            <a:chOff x="4276825" y="487236"/>
            <a:chExt cx="317500" cy="419100"/>
          </a:xfrm>
        </p:grpSpPr>
        <p:sp>
          <p:nvSpPr>
            <p:cNvPr id="113" name="Google Shape;113;p10"/>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10"/>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5" name="Google Shape;115;p10"/>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GB"/>
              <a:t>Psihoterapija – Studija slučaja 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1"/>
          <p:cNvSpPr txBox="1">
            <a:spLocks noGrp="1"/>
          </p:cNvSpPr>
          <p:nvPr>
            <p:ph type="body" idx="1"/>
          </p:nvPr>
        </p:nvSpPr>
        <p:spPr>
          <a:xfrm>
            <a:off x="323528" y="1491630"/>
            <a:ext cx="8474270" cy="2826600"/>
          </a:xfrm>
          <a:prstGeom prst="rect">
            <a:avLst/>
          </a:prstGeom>
          <a:noFill/>
          <a:ln>
            <a:noFill/>
          </a:ln>
        </p:spPr>
        <p:txBody>
          <a:bodyPr spcFirstLastPara="1" wrap="square" lIns="0" tIns="0" rIns="0" bIns="0" anchor="t" anchorCtr="0">
            <a:noAutofit/>
          </a:bodyPr>
          <a:lstStyle/>
          <a:p>
            <a:pPr marL="76200" lvl="0" indent="0" algn="just" rtl="0">
              <a:lnSpc>
                <a:spcPct val="100000"/>
              </a:lnSpc>
              <a:spcBef>
                <a:spcPts val="1000"/>
              </a:spcBef>
              <a:spcAft>
                <a:spcPts val="0"/>
              </a:spcAft>
              <a:buSzPts val="2400"/>
              <a:buNone/>
            </a:pPr>
            <a:r>
              <a:rPr lang="en-GB" sz="1800"/>
              <a:t>Petrovi problemi sa težinom počeli su još u ranom detinjstvu. U školi su ga maltretirali zbog prekomerne težine. Osećao je stid i ljutnju, nije bio mnogo popularan među vršnjacima, devojke ga izbegavaju, ne oseća se voljenim, ima nizak nivo samopoštovanja. Njegova majka i baka to nisu doživljavale kao problem pošto su obe imale višak kilograma i kod kuće je uvek bilo hrane u izobilju. Njegova baka se raduje što Petar ima dobar apetit. Obe su ga podsticale da mnogo jede. Zbog čestih selidbi i porodične situacije oseća se nesigurno i postiđeno. Otkrio je da mu hrana donosi bar kratke trenutke olakšanja od njegovih problema. Jede velike količine hrane u kratkom vremenskom periodu, a ponekad čak i noću. Njegov nagon za jelom dešava se tri do pet puta nedeljno. On sam kupuje hranu na putu iz škole i jede je krišom u svojoj sobi, uprkos tome što nije gladan.</a:t>
            </a:r>
            <a:endParaRPr/>
          </a:p>
          <a:p>
            <a:pPr marL="457200" lvl="0" indent="-228600" algn="just" rtl="0">
              <a:lnSpc>
                <a:spcPct val="100000"/>
              </a:lnSpc>
              <a:spcBef>
                <a:spcPts val="1000"/>
              </a:spcBef>
              <a:spcAft>
                <a:spcPts val="0"/>
              </a:spcAft>
              <a:buSzPts val="2400"/>
              <a:buNone/>
            </a:pPr>
            <a:endParaRPr sz="2000"/>
          </a:p>
          <a:p>
            <a:pPr marL="76200" lvl="0" indent="0" algn="l" rtl="0">
              <a:lnSpc>
                <a:spcPct val="100000"/>
              </a:lnSpc>
              <a:spcBef>
                <a:spcPts val="1000"/>
              </a:spcBef>
              <a:spcAft>
                <a:spcPts val="0"/>
              </a:spcAft>
              <a:buSzPts val="2400"/>
              <a:buNone/>
            </a:pPr>
            <a:endParaRPr sz="2000"/>
          </a:p>
        </p:txBody>
      </p:sp>
      <p:sp>
        <p:nvSpPr>
          <p:cNvPr id="121" name="Google Shape;121;p1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GB"/>
              <a:t>6</a:t>
            </a:fld>
            <a:endParaRPr/>
          </a:p>
        </p:txBody>
      </p:sp>
      <p:grpSp>
        <p:nvGrpSpPr>
          <p:cNvPr id="122" name="Google Shape;122;p11"/>
          <p:cNvGrpSpPr/>
          <p:nvPr/>
        </p:nvGrpSpPr>
        <p:grpSpPr>
          <a:xfrm>
            <a:off x="8436324" y="288377"/>
            <a:ext cx="361474" cy="477145"/>
            <a:chOff x="4276825" y="487236"/>
            <a:chExt cx="317500" cy="419100"/>
          </a:xfrm>
        </p:grpSpPr>
        <p:sp>
          <p:nvSpPr>
            <p:cNvPr id="123" name="Google Shape;123;p11"/>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11"/>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5" name="Google Shape;125;p1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GB"/>
              <a:t>Psihoterapija – Studija slučaja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2"/>
          <p:cNvSpPr txBox="1">
            <a:spLocks noGrp="1"/>
          </p:cNvSpPr>
          <p:nvPr>
            <p:ph type="body" idx="1"/>
          </p:nvPr>
        </p:nvSpPr>
        <p:spPr>
          <a:xfrm>
            <a:off x="334865" y="1388657"/>
            <a:ext cx="8474270" cy="3363493"/>
          </a:xfrm>
          <a:prstGeom prst="rect">
            <a:avLst/>
          </a:prstGeom>
          <a:noFill/>
          <a:ln>
            <a:noFill/>
          </a:ln>
        </p:spPr>
        <p:txBody>
          <a:bodyPr spcFirstLastPara="1" wrap="square" lIns="0" tIns="0" rIns="0" bIns="0" anchor="t" anchorCtr="0">
            <a:noAutofit/>
          </a:bodyPr>
          <a:lstStyle/>
          <a:p>
            <a:pPr marL="76200" lvl="0" indent="0" algn="just" rtl="0">
              <a:lnSpc>
                <a:spcPct val="100000"/>
              </a:lnSpc>
              <a:spcBef>
                <a:spcPts val="1000"/>
              </a:spcBef>
              <a:spcAft>
                <a:spcPts val="0"/>
              </a:spcAft>
              <a:buSzPts val="2400"/>
              <a:buNone/>
            </a:pPr>
            <a:r>
              <a:rPr lang="en-GB" sz="1800"/>
              <a:t>Petar bi ponekad preskakao obroke kako bi nadomestio to što previše jede, ali kada bi odbijao hranu baka je bila zabrinuta za njegovo zdravlje i podsticala bi ga da jede. Posle kratkih perioda posta, koji su ga činili nervoznim i razdražljivim, ubrzo bi se vratio ogromnim količinama nezdrave hrane. Uvek je osećao krivicu i bes, ali jednostavno nije mogao da prestane. Osećao je da mu je život izmakao kontroli. Rekao je da mu je muka od samog sebe, uporno je mislio o hrani, i danju i noću. Jednom kada počne da jede ne može da prestane. Oseća da samo hrana (naročito slatkiši i čips) može da popuni prazninu koju oseća u sebi bar na trenutak. Shvata da začarani krug mora da se prekine.</a:t>
            </a:r>
            <a:endParaRPr sz="2000"/>
          </a:p>
        </p:txBody>
      </p:sp>
      <p:sp>
        <p:nvSpPr>
          <p:cNvPr id="131" name="Google Shape;131;p12"/>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GB"/>
              <a:t>7</a:t>
            </a:fld>
            <a:endParaRPr/>
          </a:p>
        </p:txBody>
      </p:sp>
      <p:grpSp>
        <p:nvGrpSpPr>
          <p:cNvPr id="132" name="Google Shape;132;p12"/>
          <p:cNvGrpSpPr/>
          <p:nvPr/>
        </p:nvGrpSpPr>
        <p:grpSpPr>
          <a:xfrm>
            <a:off x="8436324" y="288377"/>
            <a:ext cx="361474" cy="477145"/>
            <a:chOff x="4276825" y="487236"/>
            <a:chExt cx="317500" cy="419100"/>
          </a:xfrm>
        </p:grpSpPr>
        <p:sp>
          <p:nvSpPr>
            <p:cNvPr id="133" name="Google Shape;133;p12"/>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12"/>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5" name="Google Shape;135;p12"/>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GB"/>
              <a:t>Psihoterapija – Studija slučaja 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body" idx="1"/>
          </p:nvPr>
        </p:nvSpPr>
        <p:spPr>
          <a:xfrm>
            <a:off x="381000" y="1491630"/>
            <a:ext cx="7920880" cy="2826600"/>
          </a:xfrm>
          <a:prstGeom prst="rect">
            <a:avLst/>
          </a:prstGeom>
          <a:noFill/>
          <a:ln>
            <a:noFill/>
          </a:ln>
        </p:spPr>
        <p:txBody>
          <a:bodyPr spcFirstLastPara="1" wrap="square" lIns="0" tIns="0" rIns="0" bIns="0" anchor="t" anchorCtr="0">
            <a:noAutofit/>
          </a:bodyPr>
          <a:lstStyle/>
          <a:p>
            <a:pPr marL="457200" lvl="0" indent="-381000" algn="just" rtl="0">
              <a:spcBef>
                <a:spcPts val="1000"/>
              </a:spcBef>
              <a:spcAft>
                <a:spcPts val="0"/>
              </a:spcAft>
              <a:buSzPts val="2400"/>
              <a:buChar char="▸"/>
            </a:pPr>
            <a:r>
              <a:rPr lang="en-GB" sz="2000"/>
              <a:t>Koju vrstu poremećaja u ishrani ima Petar?</a:t>
            </a:r>
            <a:endParaRPr sz="2000"/>
          </a:p>
          <a:p>
            <a:pPr marL="457200" lvl="0" indent="-381000" algn="just" rtl="0">
              <a:spcBef>
                <a:spcPts val="1000"/>
              </a:spcBef>
              <a:spcAft>
                <a:spcPts val="0"/>
              </a:spcAft>
              <a:buSzPts val="2400"/>
              <a:buChar char="▸"/>
            </a:pPr>
            <a:r>
              <a:rPr lang="en-GB" sz="2000"/>
              <a:t>Da li su bili prisutni znaci upozorenja?</a:t>
            </a:r>
            <a:endParaRPr/>
          </a:p>
          <a:p>
            <a:pPr marL="457200" lvl="0" indent="-381000" algn="just" rtl="0">
              <a:lnSpc>
                <a:spcPct val="100000"/>
              </a:lnSpc>
              <a:spcBef>
                <a:spcPts val="1000"/>
              </a:spcBef>
              <a:spcAft>
                <a:spcPts val="0"/>
              </a:spcAft>
              <a:buSzPts val="2400"/>
              <a:buChar char="▸"/>
            </a:pPr>
            <a:r>
              <a:rPr lang="en-GB" sz="2000"/>
              <a:t>Kakvu ulogu igraju njegove društvene okolnosti u nastanku poremećaja u ishrani?</a:t>
            </a:r>
            <a:endParaRPr/>
          </a:p>
          <a:p>
            <a:pPr marL="457200" lvl="0" indent="-381000" algn="just" rtl="0">
              <a:lnSpc>
                <a:spcPct val="100000"/>
              </a:lnSpc>
              <a:spcBef>
                <a:spcPts val="1000"/>
              </a:spcBef>
              <a:spcAft>
                <a:spcPts val="0"/>
              </a:spcAft>
              <a:buSzPts val="2400"/>
              <a:buChar char="▸"/>
            </a:pPr>
            <a:r>
              <a:rPr lang="en-GB" sz="2000"/>
              <a:t>Po vašem mišljenju, koju vrstu terapije treba primeniti? Na šta terapija treba da bude usmerena?</a:t>
            </a:r>
            <a:endParaRPr/>
          </a:p>
          <a:p>
            <a:pPr marL="457200" lvl="0" indent="-228600" algn="just" rtl="0">
              <a:lnSpc>
                <a:spcPct val="100000"/>
              </a:lnSpc>
              <a:spcBef>
                <a:spcPts val="1000"/>
              </a:spcBef>
              <a:spcAft>
                <a:spcPts val="0"/>
              </a:spcAft>
              <a:buSzPts val="2400"/>
              <a:buNone/>
            </a:pPr>
            <a:endParaRPr sz="2000"/>
          </a:p>
          <a:p>
            <a:pPr marL="76200" lvl="0" indent="0" algn="l" rtl="0">
              <a:lnSpc>
                <a:spcPct val="100000"/>
              </a:lnSpc>
              <a:spcBef>
                <a:spcPts val="1000"/>
              </a:spcBef>
              <a:spcAft>
                <a:spcPts val="0"/>
              </a:spcAft>
              <a:buSzPts val="2400"/>
              <a:buNone/>
            </a:pPr>
            <a:endParaRPr sz="2000"/>
          </a:p>
        </p:txBody>
      </p:sp>
      <p:sp>
        <p:nvSpPr>
          <p:cNvPr id="141" name="Google Shape;141;p1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GB"/>
              <a:t>8</a:t>
            </a:fld>
            <a:endParaRPr/>
          </a:p>
        </p:txBody>
      </p:sp>
      <p:grpSp>
        <p:nvGrpSpPr>
          <p:cNvPr id="142" name="Google Shape;142;p13"/>
          <p:cNvGrpSpPr/>
          <p:nvPr/>
        </p:nvGrpSpPr>
        <p:grpSpPr>
          <a:xfrm>
            <a:off x="8436324" y="288377"/>
            <a:ext cx="361474" cy="477145"/>
            <a:chOff x="4276825" y="487236"/>
            <a:chExt cx="317500" cy="419100"/>
          </a:xfrm>
        </p:grpSpPr>
        <p:sp>
          <p:nvSpPr>
            <p:cNvPr id="143" name="Google Shape;143;p13"/>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13"/>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5" name="Google Shape;145;p1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en-GB"/>
              <a:t>Psihoterapija – Studija slučaja 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1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en-GB"/>
              <a:t>9</a:t>
            </a:fld>
            <a:endParaRPr/>
          </a:p>
        </p:txBody>
      </p:sp>
      <p:pic>
        <p:nvPicPr>
          <p:cNvPr id="151" name="Google Shape;151;p14"/>
          <p:cNvPicPr preferRelativeResize="0"/>
          <p:nvPr/>
        </p:nvPicPr>
        <p:blipFill rotWithShape="1">
          <a:blip r:embed="rId3">
            <a:alphaModFix/>
          </a:blip>
          <a:srcRect/>
          <a:stretch/>
        </p:blipFill>
        <p:spPr>
          <a:xfrm>
            <a:off x="4788024" y="1635646"/>
            <a:ext cx="3552394" cy="1998222"/>
          </a:xfrm>
          <a:prstGeom prst="rect">
            <a:avLst/>
          </a:prstGeom>
          <a:noFill/>
          <a:ln>
            <a:noFill/>
          </a:ln>
        </p:spPr>
      </p:pic>
      <p:sp>
        <p:nvSpPr>
          <p:cNvPr id="152" name="Google Shape;152;p14"/>
          <p:cNvSpPr txBox="1">
            <a:spLocks noGrp="1"/>
          </p:cNvSpPr>
          <p:nvPr>
            <p:ph type="body" idx="1"/>
          </p:nvPr>
        </p:nvSpPr>
        <p:spPr>
          <a:xfrm>
            <a:off x="614975" y="1476575"/>
            <a:ext cx="3613200" cy="28266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680</Words>
  <Application>Microsoft Office PowerPoint</Application>
  <PresentationFormat>On-screen Show (16:9)</PresentationFormat>
  <Paragraphs>31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Barlow SemiBold</vt:lpstr>
      <vt:lpstr>Barlow Light</vt:lpstr>
      <vt:lpstr>Arial</vt:lpstr>
      <vt:lpstr>Calibri</vt:lpstr>
      <vt:lpstr>Caius template</vt:lpstr>
      <vt:lpstr> Psihoterapija – Studija slučaja 2</vt:lpstr>
      <vt:lpstr>Projekat broj: 2021-1-RO01- KA220-HED-38B739A3</vt:lpstr>
      <vt:lpstr>Psihoterapija – Studija slučaja 2</vt:lpstr>
      <vt:lpstr>Psihoterapija – Studija slučaja 2</vt:lpstr>
      <vt:lpstr>Psihoterapija – Studija slučaja 2</vt:lpstr>
      <vt:lpstr>Psihoterapija – Studija slučaja 2</vt:lpstr>
      <vt:lpstr>Psihoterapija – Studija slučaja 2</vt:lpstr>
      <vt:lpstr>Psihoterapija – Studija slučaja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Psihoterapija – Studija slučaja 2</dc:title>
  <dc:creator>Danka Sinadinović</dc:creator>
  <cp:lastModifiedBy>Danka Sinadinović</cp:lastModifiedBy>
  <cp:revision>1</cp:revision>
  <dcterms:modified xsi:type="dcterms:W3CDTF">2023-06-25T20:12:28Z</dcterms:modified>
</cp:coreProperties>
</file>