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1"/>
  </p:notesMasterIdLst>
  <p:sldIdLst>
    <p:sldId id="256" r:id="rId2"/>
    <p:sldId id="257" r:id="rId3"/>
    <p:sldId id="261" r:id="rId4"/>
    <p:sldId id="304" r:id="rId5"/>
    <p:sldId id="306" r:id="rId6"/>
    <p:sldId id="305" r:id="rId7"/>
    <p:sldId id="308" r:id="rId8"/>
    <p:sldId id="307" r:id="rId9"/>
    <p:sldId id="278" r:id="rId10"/>
  </p:sldIdLst>
  <p:sldSz cx="9144000" cy="5143500" type="screen16x9"/>
  <p:notesSz cx="6858000" cy="9144000"/>
  <p:embeddedFontLst>
    <p:embeddedFont>
      <p:font typeface="Barlow Light" charset="0"/>
      <p:regular r:id="rId12"/>
      <p:bold r:id="rId13"/>
      <p:italic r:id="rId14"/>
      <p:boldItalic r:id="rId15"/>
    </p:embeddedFont>
    <p:embeddedFont>
      <p:font typeface="Barlow SemiBold" charset="0"/>
      <p:regular r:id="rId16"/>
      <p:bold r:id="rId17"/>
      <p:italic r:id="rId18"/>
      <p:boldItalic r:id="rId19"/>
    </p:embeddedFont>
    <p:embeddedFont>
      <p:font typeface="Calibri"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8"/>
    <p:restoredTop sz="94659"/>
  </p:normalViewPr>
  <p:slideViewPr>
    <p:cSldViewPr>
      <p:cViewPr>
        <p:scale>
          <a:sx n="115" d="100"/>
          <a:sy n="115" d="100"/>
        </p:scale>
        <p:origin x="-461" y="2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3994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464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190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5477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202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323528" y="3239876"/>
            <a:ext cx="6768752" cy="1224136"/>
          </a:xfrm>
          <a:prstGeom prst="rect">
            <a:avLst/>
          </a:prstGeom>
        </p:spPr>
        <p:txBody>
          <a:bodyPr spcFirstLastPara="1" wrap="square" lIns="0" tIns="0" rIns="0" bIns="0" anchor="ctr" anchorCtr="0">
            <a:noAutofit/>
          </a:bodyPr>
          <a:lstStyle/>
          <a:p>
            <a:pPr lvl="0" algn="ctr"/>
            <a:r>
              <a:rPr lang="en" sz="2400" dirty="0">
                <a:solidFill>
                  <a:schemeClr val="accent1"/>
                </a:solidFill>
              </a:rPr>
              <a:t/>
            </a:r>
            <a:br>
              <a:rPr lang="en" sz="2400" dirty="0">
                <a:solidFill>
                  <a:schemeClr val="accent1"/>
                </a:solidFill>
              </a:rPr>
            </a:br>
            <a:r>
              <a:rPr lang="cs-CZ" sz="2800" dirty="0" smtClean="0"/>
              <a:t>Psihoterapie </a:t>
            </a:r>
            <a:r>
              <a:rPr lang="cs-CZ" sz="2800" dirty="0"/>
              <a:t>– </a:t>
            </a:r>
            <a:r>
              <a:rPr lang="cs-CZ" sz="2800" dirty="0" smtClean="0"/>
              <a:t>Studiu de caz </a:t>
            </a:r>
            <a:r>
              <a:rPr lang="cs-CZ" sz="2800" dirty="0"/>
              <a:t>2</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779662"/>
            <a:ext cx="7920880" cy="2826600"/>
          </a:xfrm>
          <a:prstGeom prst="rect">
            <a:avLst/>
          </a:prstGeom>
        </p:spPr>
        <p:txBody>
          <a:bodyPr spcFirstLastPara="1" wrap="square" lIns="0" tIns="0" rIns="0" bIns="0" anchor="t" anchorCtr="0">
            <a:noAutofit/>
          </a:bodyPr>
          <a:lstStyle/>
          <a:p>
            <a:pPr marL="76200" lvl="0" indent="0" algn="just" rtl="0">
              <a:spcBef>
                <a:spcPts val="1000"/>
              </a:spcBef>
              <a:spcAft>
                <a:spcPts val="0"/>
              </a:spcAft>
              <a:buSzPts val="2400"/>
              <a:buNone/>
            </a:pPr>
            <a:r>
              <a:rPr lang="ro-RO" sz="2000" dirty="0" smtClean="0">
                <a:latin typeface="+mn-lt"/>
              </a:rPr>
              <a:t>Prezentăm în cele ce urmează narațiunea lui Peter, care recent a urmat tratament pentru tulburare de comportament alimentar. Citiți textul și răspundeți la întrebări.</a:t>
            </a:r>
            <a:endParaRPr lang="en-GB" sz="2000" dirty="0">
              <a:latin typeface="+mn-lt"/>
            </a:endParaRPr>
          </a:p>
          <a:p>
            <a:pPr marL="457200" lvl="0" indent="-381000" algn="just" rtl="0">
              <a:spcBef>
                <a:spcPts val="1000"/>
              </a:spcBef>
              <a:spcAft>
                <a:spcPts val="0"/>
              </a:spcAft>
              <a:buSzPts val="2400"/>
              <a:buChar char="▸"/>
            </a:pP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smtClean="0"/>
              <a:t>Psihoterapie </a:t>
            </a:r>
            <a:r>
              <a:rPr lang="cs-CZ" dirty="0"/>
              <a:t>– </a:t>
            </a:r>
            <a:r>
              <a:rPr lang="cs-CZ" dirty="0" smtClean="0"/>
              <a:t>Studiu de caz 2</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23528" y="1491630"/>
            <a:ext cx="7920880" cy="2826600"/>
          </a:xfrm>
          <a:prstGeom prst="rect">
            <a:avLst/>
          </a:prstGeom>
        </p:spPr>
        <p:txBody>
          <a:bodyPr spcFirstLastPara="1" wrap="square" lIns="0" tIns="0" rIns="0" bIns="0" anchor="t" anchorCtr="0">
            <a:noAutofit/>
          </a:bodyPr>
          <a:lstStyle/>
          <a:p>
            <a:pPr marL="76200" lvl="0" indent="0" algn="just">
              <a:spcBef>
                <a:spcPts val="1000"/>
              </a:spcBef>
              <a:buNone/>
            </a:pPr>
            <a:r>
              <a:rPr lang="vi-VN" sz="1800" dirty="0">
                <a:latin typeface="+mn-lt"/>
              </a:rPr>
              <a:t>Peter are 15 ani. Locuiește cu mama și bunica, este singurul copil. Mama </a:t>
            </a:r>
            <a:r>
              <a:rPr lang="vi-VN" sz="1800" dirty="0" smtClean="0">
                <a:latin typeface="+mn-lt"/>
              </a:rPr>
              <a:t> </a:t>
            </a:r>
            <a:r>
              <a:rPr lang="vi-VN" sz="1800" dirty="0">
                <a:latin typeface="+mn-lt"/>
              </a:rPr>
              <a:t>lucrează </a:t>
            </a:r>
            <a:r>
              <a:rPr lang="vi-VN" sz="1800" dirty="0" smtClean="0">
                <a:latin typeface="+mn-lt"/>
              </a:rPr>
              <a:t>mult</a:t>
            </a:r>
            <a:r>
              <a:rPr lang="ro-RO" sz="1800" dirty="0" smtClean="0">
                <a:latin typeface="+mn-lt"/>
              </a:rPr>
              <a:t>, </a:t>
            </a:r>
            <a:r>
              <a:rPr lang="vi-VN" sz="1800" dirty="0" smtClean="0">
                <a:latin typeface="+mn-lt"/>
              </a:rPr>
              <a:t>uneori </a:t>
            </a:r>
            <a:r>
              <a:rPr lang="ro-RO" sz="1800" dirty="0" smtClean="0">
                <a:latin typeface="+mn-lt"/>
              </a:rPr>
              <a:t>chiar și în </a:t>
            </a:r>
            <a:r>
              <a:rPr lang="vi-VN" sz="1800" dirty="0" smtClean="0">
                <a:latin typeface="+mn-lt"/>
              </a:rPr>
              <a:t>două </a:t>
            </a:r>
            <a:r>
              <a:rPr lang="vi-VN" sz="1800" dirty="0">
                <a:latin typeface="+mn-lt"/>
              </a:rPr>
              <a:t>locuri de muncă deodată. </a:t>
            </a:r>
            <a:r>
              <a:rPr lang="ro-RO" sz="1800" dirty="0" smtClean="0">
                <a:latin typeface="+mn-lt"/>
              </a:rPr>
              <a:t>În majoritatea timpului, el </a:t>
            </a:r>
            <a:r>
              <a:rPr lang="vi-VN" sz="1800" dirty="0" smtClean="0">
                <a:latin typeface="+mn-lt"/>
              </a:rPr>
              <a:t>stă </a:t>
            </a:r>
            <a:r>
              <a:rPr lang="vi-VN" sz="1800" dirty="0">
                <a:latin typeface="+mn-lt"/>
              </a:rPr>
              <a:t>acasă cu bunica. În ultimii patru ani, s-au mutat de patru ori. Peter are puțini prieteni, nu face sport, își petrece cea mai mare parte a timpului </a:t>
            </a:r>
            <a:r>
              <a:rPr lang="ro-RO" sz="1800" dirty="0" smtClean="0">
                <a:latin typeface="+mn-lt"/>
              </a:rPr>
              <a:t>pe calculator</a:t>
            </a:r>
            <a:r>
              <a:rPr lang="vi-VN" sz="1800" dirty="0" smtClean="0">
                <a:latin typeface="+mn-lt"/>
              </a:rPr>
              <a:t>, </a:t>
            </a:r>
            <a:r>
              <a:rPr lang="vi-VN" sz="1800" dirty="0">
                <a:latin typeface="+mn-lt"/>
              </a:rPr>
              <a:t>evită, în general, contactele sociale, </a:t>
            </a:r>
            <a:r>
              <a:rPr lang="ro-RO" sz="1800" dirty="0" smtClean="0">
                <a:latin typeface="+mn-lt"/>
              </a:rPr>
              <a:t>de o vreme este</a:t>
            </a:r>
            <a:r>
              <a:rPr lang="vi-VN" sz="1800" dirty="0" smtClean="0">
                <a:latin typeface="+mn-lt"/>
              </a:rPr>
              <a:t> </a:t>
            </a:r>
            <a:r>
              <a:rPr lang="vi-VN" sz="1800" dirty="0">
                <a:latin typeface="+mn-lt"/>
              </a:rPr>
              <a:t>trist și </a:t>
            </a:r>
            <a:r>
              <a:rPr lang="vi-VN" sz="1800" dirty="0" smtClean="0">
                <a:latin typeface="+mn-lt"/>
              </a:rPr>
              <a:t>tăcut, </a:t>
            </a:r>
            <a:r>
              <a:rPr lang="vi-VN" sz="1800" dirty="0">
                <a:latin typeface="+mn-lt"/>
              </a:rPr>
              <a:t>iar randamentul </a:t>
            </a:r>
            <a:r>
              <a:rPr lang="ro-RO" sz="1800" dirty="0" smtClean="0">
                <a:latin typeface="+mn-lt"/>
              </a:rPr>
              <a:t>său </a:t>
            </a:r>
            <a:r>
              <a:rPr lang="vi-VN" sz="1800" dirty="0" smtClean="0">
                <a:latin typeface="+mn-lt"/>
              </a:rPr>
              <a:t>școlar </a:t>
            </a:r>
            <a:r>
              <a:rPr lang="vi-VN" sz="1800" dirty="0">
                <a:latin typeface="+mn-lt"/>
              </a:rPr>
              <a:t>a scăzut treptat.</a:t>
            </a:r>
            <a:endParaRPr lang="cs-CZ" sz="1800" dirty="0" smtClean="0">
              <a:latin typeface="+mn-lt"/>
            </a:endParaRPr>
          </a:p>
          <a:p>
            <a:pPr marL="76200" lvl="0" indent="0" algn="just">
              <a:spcBef>
                <a:spcPts val="1000"/>
              </a:spcBef>
              <a:buNone/>
            </a:pPr>
            <a:r>
              <a:rPr lang="vi-VN" sz="1800" dirty="0">
                <a:latin typeface="+mn-lt"/>
              </a:rPr>
              <a:t>Peter a fost întotdeauna </a:t>
            </a:r>
            <a:r>
              <a:rPr lang="vi-VN" sz="1800" dirty="0" smtClean="0">
                <a:latin typeface="+mn-lt"/>
              </a:rPr>
              <a:t>puțin </a:t>
            </a:r>
            <a:r>
              <a:rPr lang="vi-VN" sz="1800" dirty="0">
                <a:latin typeface="+mn-lt"/>
              </a:rPr>
              <a:t>supraponderal, dar când </a:t>
            </a:r>
            <a:r>
              <a:rPr lang="ro-RO" sz="1800" dirty="0" smtClean="0">
                <a:latin typeface="+mn-lt"/>
              </a:rPr>
              <a:t>la un consult de </a:t>
            </a:r>
            <a:r>
              <a:rPr lang="ro-RO" sz="1800" dirty="0" smtClean="0">
                <a:latin typeface="+mn-lt"/>
              </a:rPr>
              <a:t>rutină </a:t>
            </a:r>
            <a:r>
              <a:rPr lang="ro-RO" sz="1800" dirty="0" smtClean="0">
                <a:latin typeface="+mn-lt"/>
              </a:rPr>
              <a:t>al</a:t>
            </a:r>
            <a:r>
              <a:rPr lang="vi-VN" sz="1800" dirty="0" smtClean="0">
                <a:latin typeface="+mn-lt"/>
              </a:rPr>
              <a:t> medicul</a:t>
            </a:r>
            <a:r>
              <a:rPr lang="ro-RO" sz="1800" dirty="0" smtClean="0">
                <a:latin typeface="+mn-lt"/>
              </a:rPr>
              <a:t>ui</a:t>
            </a:r>
            <a:r>
              <a:rPr lang="vi-VN" sz="1800" dirty="0" smtClean="0">
                <a:latin typeface="+mn-lt"/>
              </a:rPr>
              <a:t> </a:t>
            </a:r>
            <a:r>
              <a:rPr lang="vi-VN" sz="1800" dirty="0">
                <a:latin typeface="+mn-lt"/>
              </a:rPr>
              <a:t>de familie </a:t>
            </a:r>
            <a:r>
              <a:rPr lang="vi-VN" sz="1800" dirty="0" smtClean="0">
                <a:latin typeface="+mn-lt"/>
              </a:rPr>
              <a:t>la </a:t>
            </a:r>
            <a:r>
              <a:rPr lang="vi-VN" sz="1800" dirty="0">
                <a:latin typeface="+mn-lt"/>
              </a:rPr>
              <a:t>vârsta de 15 ani, </a:t>
            </a:r>
            <a:r>
              <a:rPr lang="ro-RO" sz="1800" dirty="0" smtClean="0">
                <a:latin typeface="+mn-lt"/>
              </a:rPr>
              <a:t>acesta</a:t>
            </a:r>
            <a:r>
              <a:rPr lang="vi-VN" sz="1800" dirty="0" smtClean="0">
                <a:latin typeface="+mn-lt"/>
              </a:rPr>
              <a:t> </a:t>
            </a:r>
            <a:r>
              <a:rPr lang="vi-VN" sz="1800" dirty="0" smtClean="0">
                <a:latin typeface="+mn-lt"/>
              </a:rPr>
              <a:t>obser</a:t>
            </a:r>
            <a:r>
              <a:rPr lang="ro-RO" sz="1800" dirty="0" smtClean="0">
                <a:latin typeface="+mn-lt"/>
              </a:rPr>
              <a:t>vă</a:t>
            </a:r>
            <a:r>
              <a:rPr lang="vi-VN" sz="1800" dirty="0" smtClean="0">
                <a:latin typeface="+mn-lt"/>
              </a:rPr>
              <a:t> </a:t>
            </a:r>
            <a:r>
              <a:rPr lang="vi-VN" sz="1800" dirty="0">
                <a:latin typeface="+mn-lt"/>
              </a:rPr>
              <a:t>o creștere abruptă a greutății </a:t>
            </a:r>
            <a:r>
              <a:rPr lang="vi-VN" sz="1800" dirty="0" smtClean="0">
                <a:latin typeface="+mn-lt"/>
              </a:rPr>
              <a:t>de </a:t>
            </a:r>
            <a:r>
              <a:rPr lang="vi-VN" sz="1800" dirty="0">
                <a:latin typeface="+mn-lt"/>
              </a:rPr>
              <a:t>la vârsta de 13 ani. Peter are </a:t>
            </a:r>
            <a:r>
              <a:rPr lang="vi-VN" sz="1800" dirty="0" smtClean="0">
                <a:latin typeface="+mn-lt"/>
              </a:rPr>
              <a:t>obezitate</a:t>
            </a:r>
            <a:r>
              <a:rPr lang="ro-RO" sz="1800" dirty="0" smtClean="0">
                <a:latin typeface="+mn-lt"/>
              </a:rPr>
              <a:t> </a:t>
            </a:r>
            <a:r>
              <a:rPr lang="ro-RO" sz="1800" dirty="0" smtClean="0">
                <a:latin typeface="+mn-lt"/>
              </a:rPr>
              <a:t>la</a:t>
            </a:r>
            <a:r>
              <a:rPr lang="vi-VN" sz="1800" dirty="0" smtClean="0">
                <a:latin typeface="+mn-lt"/>
              </a:rPr>
              <a:t> </a:t>
            </a:r>
            <a:r>
              <a:rPr lang="vi-VN" sz="1800" dirty="0">
                <a:latin typeface="+mn-lt"/>
              </a:rPr>
              <a:t>limită, hipertensiune </a:t>
            </a:r>
            <a:r>
              <a:rPr lang="vi-VN" sz="1800" dirty="0" smtClean="0">
                <a:latin typeface="+mn-lt"/>
              </a:rPr>
              <a:t>arterială, metabolism</a:t>
            </a:r>
            <a:r>
              <a:rPr lang="ro-RO" sz="1800" dirty="0" smtClean="0">
                <a:latin typeface="+mn-lt"/>
              </a:rPr>
              <a:t> deficitar </a:t>
            </a:r>
            <a:r>
              <a:rPr lang="vi-VN" sz="1800" dirty="0" smtClean="0">
                <a:latin typeface="+mn-lt"/>
              </a:rPr>
              <a:t>și </a:t>
            </a:r>
            <a:r>
              <a:rPr lang="vi-VN" sz="1800" dirty="0">
                <a:latin typeface="+mn-lt"/>
              </a:rPr>
              <a:t>este expus riscului de a dezvolta diabet. </a:t>
            </a:r>
            <a:r>
              <a:rPr lang="ro-RO" sz="1800" dirty="0" smtClean="0">
                <a:latin typeface="+mn-lt"/>
              </a:rPr>
              <a:t>Este trimis spre</a:t>
            </a:r>
            <a:r>
              <a:rPr lang="vi-VN" sz="1800" dirty="0" smtClean="0">
                <a:latin typeface="+mn-lt"/>
              </a:rPr>
              <a:t> </a:t>
            </a:r>
            <a:r>
              <a:rPr lang="vi-VN" sz="1800" dirty="0">
                <a:latin typeface="+mn-lt"/>
              </a:rPr>
              <a:t>un terapeut care </a:t>
            </a:r>
            <a:r>
              <a:rPr lang="vi-VN" sz="1800" dirty="0" smtClean="0">
                <a:latin typeface="+mn-lt"/>
              </a:rPr>
              <a:t>confirm</a:t>
            </a:r>
            <a:r>
              <a:rPr lang="ro-RO" sz="1800" dirty="0" smtClean="0">
                <a:latin typeface="+mn-lt"/>
              </a:rPr>
              <a:t>ă existența unei </a:t>
            </a:r>
            <a:r>
              <a:rPr lang="vi-VN" sz="1800" dirty="0" smtClean="0">
                <a:latin typeface="+mn-lt"/>
              </a:rPr>
              <a:t>tulbur</a:t>
            </a:r>
            <a:r>
              <a:rPr lang="ro-RO" sz="1800" dirty="0" smtClean="0">
                <a:latin typeface="+mn-lt"/>
              </a:rPr>
              <a:t>ări</a:t>
            </a:r>
            <a:r>
              <a:rPr lang="vi-VN" sz="1800" dirty="0" smtClean="0">
                <a:latin typeface="+mn-lt"/>
              </a:rPr>
              <a:t> </a:t>
            </a:r>
            <a:r>
              <a:rPr lang="vi-VN" sz="1800" dirty="0">
                <a:latin typeface="+mn-lt"/>
              </a:rPr>
              <a:t>de </a:t>
            </a:r>
            <a:r>
              <a:rPr lang="vi-VN" sz="1800" dirty="0" smtClean="0">
                <a:latin typeface="+mn-lt"/>
              </a:rPr>
              <a:t>alimentație</a:t>
            </a:r>
            <a:r>
              <a:rPr lang="en-GB" sz="1800" dirty="0" smtClean="0">
                <a:latin typeface="+mn-lt"/>
              </a:rPr>
              <a:t>. </a:t>
            </a:r>
            <a:endParaRPr lang="en-GB" sz="1800" dirty="0">
              <a:latin typeface="+mn-lt"/>
            </a:endParaRPr>
          </a:p>
          <a:p>
            <a:pPr marL="457200" lvl="0" indent="-381000" algn="just" rtl="0">
              <a:spcBef>
                <a:spcPts val="1000"/>
              </a:spcBef>
              <a:spcAft>
                <a:spcPts val="0"/>
              </a:spcAft>
              <a:buSzPts val="2400"/>
              <a:buChar char="▸"/>
            </a:pP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a:solidFill>
                  <a:srgbClr val="FFFFFF"/>
                </a:solidFill>
              </a:rPr>
              <a:t>Psihoterapie – Studiu de caz 2</a:t>
            </a:r>
            <a:endParaRPr lang="it-IT" dirty="0"/>
          </a:p>
        </p:txBody>
      </p:sp>
    </p:spTree>
    <p:extLst>
      <p:ext uri="{BB962C8B-B14F-4D97-AF65-F5344CB8AC3E}">
        <p14:creationId xmlns:p14="http://schemas.microsoft.com/office/powerpoint/2010/main" val="902232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779662"/>
            <a:ext cx="7920880" cy="2826600"/>
          </a:xfrm>
          <a:prstGeom prst="rect">
            <a:avLst/>
          </a:prstGeom>
        </p:spPr>
        <p:txBody>
          <a:bodyPr spcFirstLastPara="1" wrap="square" lIns="0" tIns="0" rIns="0" bIns="0" anchor="t" anchorCtr="0">
            <a:noAutofit/>
          </a:bodyPr>
          <a:lstStyle/>
          <a:p>
            <a:pPr algn="just">
              <a:spcBef>
                <a:spcPts val="1000"/>
              </a:spcBef>
            </a:pPr>
            <a:r>
              <a:rPr lang="ro-RO" sz="2000" dirty="0" smtClean="0">
                <a:solidFill>
                  <a:schemeClr val="tx1">
                    <a:lumMod val="90000"/>
                    <a:lumOff val="10000"/>
                  </a:schemeClr>
                </a:solidFill>
                <a:latin typeface="+mj-lt"/>
              </a:rPr>
              <a:t>De ce tip de tulburare de comportament alimentar credeți că suferă Peter</a:t>
            </a:r>
            <a:r>
              <a:rPr lang="en-GB" sz="2000" dirty="0" smtClean="0">
                <a:solidFill>
                  <a:schemeClr val="tx1">
                    <a:lumMod val="90000"/>
                    <a:lumOff val="10000"/>
                  </a:schemeClr>
                </a:solidFill>
                <a:latin typeface="+mj-lt"/>
              </a:rPr>
              <a:t>?</a:t>
            </a:r>
            <a:endParaRPr lang="en-GB" sz="2000" dirty="0">
              <a:solidFill>
                <a:schemeClr val="tx1">
                  <a:lumMod val="90000"/>
                  <a:lumOff val="10000"/>
                </a:schemeClr>
              </a:solidFill>
              <a:latin typeface="+mj-lt"/>
            </a:endParaRPr>
          </a:p>
          <a:p>
            <a:pPr algn="just">
              <a:spcBef>
                <a:spcPts val="1000"/>
              </a:spcBef>
            </a:pPr>
            <a:r>
              <a:rPr lang="ro-RO" sz="2000" dirty="0" smtClean="0">
                <a:solidFill>
                  <a:schemeClr val="tx1">
                    <a:lumMod val="90000"/>
                    <a:lumOff val="10000"/>
                  </a:schemeClr>
                </a:solidFill>
                <a:latin typeface="+mj-lt"/>
              </a:rPr>
              <a:t>În ce măsură credeți că acest tip de comportament și atitudine sunt la ordinea zilei în prezent</a:t>
            </a:r>
            <a:r>
              <a:rPr lang="en-GB" sz="2000" dirty="0" smtClean="0">
                <a:solidFill>
                  <a:schemeClr val="tx1">
                    <a:lumMod val="90000"/>
                    <a:lumOff val="10000"/>
                  </a:schemeClr>
                </a:solidFill>
                <a:latin typeface="+mj-lt"/>
              </a:rPr>
              <a:t>?</a:t>
            </a:r>
            <a:endParaRPr lang="en-GB" sz="2000" dirty="0">
              <a:solidFill>
                <a:schemeClr val="tx1">
                  <a:lumMod val="90000"/>
                  <a:lumOff val="10000"/>
                </a:schemeClr>
              </a:solidFill>
              <a:latin typeface="+mj-lt"/>
            </a:endParaRPr>
          </a:p>
          <a:p>
            <a:pPr algn="just">
              <a:spcBef>
                <a:spcPts val="1000"/>
              </a:spcBef>
            </a:pPr>
            <a:r>
              <a:rPr lang="ro-RO" sz="2000" dirty="0" smtClean="0">
                <a:solidFill>
                  <a:schemeClr val="tx1">
                    <a:lumMod val="90000"/>
                    <a:lumOff val="10000"/>
                  </a:schemeClr>
                </a:solidFill>
                <a:latin typeface="+mj-lt"/>
              </a:rPr>
              <a:t>Ce credeți că a gândit Peter în ultimii doi ani</a:t>
            </a:r>
            <a:r>
              <a:rPr lang="en-GB" sz="2000" dirty="0" smtClean="0">
                <a:latin typeface="+mj-lt"/>
              </a:rPr>
              <a:t>?</a:t>
            </a:r>
            <a:endParaRPr lang="en-GB" sz="2000" dirty="0">
              <a:latin typeface="+mj-lt"/>
            </a:endParaRPr>
          </a:p>
          <a:p>
            <a:pPr algn="just">
              <a:spcBef>
                <a:spcPts val="1000"/>
              </a:spcBef>
            </a:pPr>
            <a:endParaRPr lang="en-GB" sz="2000" dirty="0">
              <a:latin typeface="+mj-lt"/>
            </a:endParaRPr>
          </a:p>
          <a:p>
            <a:pPr marL="76200" indent="0" algn="just">
              <a:spcBef>
                <a:spcPts val="1000"/>
              </a:spcBef>
              <a:buNone/>
            </a:pPr>
            <a:r>
              <a:rPr lang="ro-RO" sz="2000" dirty="0" smtClean="0">
                <a:latin typeface="+mj-lt"/>
              </a:rPr>
              <a:t>Să examinăm ce i-a spus Peter terapeutului</a:t>
            </a:r>
            <a:r>
              <a:rPr lang="en-GB" sz="2000" dirty="0" smtClean="0">
                <a:latin typeface="+mj-lt"/>
              </a:rPr>
              <a:t>.</a:t>
            </a:r>
            <a:endParaRPr lang="en-GB" sz="2000" dirty="0">
              <a:latin typeface="+mj-lt"/>
            </a:endParaRPr>
          </a:p>
          <a:p>
            <a:pPr marL="457200" lvl="0" indent="-381000" algn="just" rtl="0">
              <a:spcBef>
                <a:spcPts val="1000"/>
              </a:spcBef>
              <a:spcAft>
                <a:spcPts val="0"/>
              </a:spcAft>
              <a:buSzPts val="2400"/>
              <a:buChar char="▸"/>
            </a:pP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Psihoterapie – Studiu de caz 2</a:t>
            </a:r>
          </a:p>
        </p:txBody>
      </p:sp>
    </p:spTree>
    <p:extLst>
      <p:ext uri="{BB962C8B-B14F-4D97-AF65-F5344CB8AC3E}">
        <p14:creationId xmlns:p14="http://schemas.microsoft.com/office/powerpoint/2010/main" val="281874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23528" y="1491630"/>
            <a:ext cx="8474270" cy="2826600"/>
          </a:xfrm>
          <a:prstGeom prst="rect">
            <a:avLst/>
          </a:prstGeom>
        </p:spPr>
        <p:txBody>
          <a:bodyPr spcFirstLastPara="1" wrap="square" lIns="0" tIns="0" rIns="0" bIns="0" anchor="t" anchorCtr="0">
            <a:noAutofit/>
          </a:bodyPr>
          <a:lstStyle/>
          <a:p>
            <a:pPr marL="76200" lvl="0" indent="0" algn="just">
              <a:spcBef>
                <a:spcPts val="1000"/>
              </a:spcBef>
              <a:buNone/>
            </a:pPr>
            <a:r>
              <a:rPr lang="vi-VN" sz="1800" dirty="0">
                <a:latin typeface="+mn-lt"/>
              </a:rPr>
              <a:t>Problemele lui Peter </a:t>
            </a:r>
            <a:r>
              <a:rPr lang="vi-VN" sz="1800" dirty="0" smtClean="0">
                <a:latin typeface="+mn-lt"/>
              </a:rPr>
              <a:t>cu </a:t>
            </a:r>
            <a:r>
              <a:rPr lang="vi-VN" sz="1800" dirty="0">
                <a:latin typeface="+mn-lt"/>
              </a:rPr>
              <a:t>greutatea </a:t>
            </a:r>
            <a:r>
              <a:rPr lang="vi-VN" sz="1800" dirty="0" smtClean="0">
                <a:latin typeface="+mn-lt"/>
              </a:rPr>
              <a:t>au </a:t>
            </a:r>
            <a:r>
              <a:rPr lang="vi-VN" sz="1800" dirty="0">
                <a:latin typeface="+mn-lt"/>
              </a:rPr>
              <a:t>început de la o vârstă fragedă. </a:t>
            </a:r>
            <a:r>
              <a:rPr lang="ro-RO" sz="1800" dirty="0" smtClean="0">
                <a:latin typeface="+mn-lt"/>
              </a:rPr>
              <a:t>A</a:t>
            </a:r>
            <a:r>
              <a:rPr lang="vi-VN" sz="1800" dirty="0" smtClean="0">
                <a:latin typeface="+mn-lt"/>
              </a:rPr>
              <a:t> </a:t>
            </a:r>
            <a:r>
              <a:rPr lang="vi-VN" sz="1800" dirty="0">
                <a:latin typeface="+mn-lt"/>
              </a:rPr>
              <a:t>fost agresat la școală pentru că </a:t>
            </a:r>
            <a:r>
              <a:rPr lang="vi-VN" sz="1800" dirty="0" smtClean="0">
                <a:latin typeface="+mn-lt"/>
              </a:rPr>
              <a:t>e</a:t>
            </a:r>
            <a:r>
              <a:rPr lang="ro-RO" sz="1800" dirty="0" smtClean="0">
                <a:latin typeface="+mn-lt"/>
              </a:rPr>
              <a:t>ra</a:t>
            </a:r>
            <a:r>
              <a:rPr lang="vi-VN" sz="1800" dirty="0" smtClean="0">
                <a:latin typeface="+mn-lt"/>
              </a:rPr>
              <a:t> </a:t>
            </a:r>
            <a:r>
              <a:rPr lang="vi-VN" sz="1800" dirty="0">
                <a:latin typeface="+mn-lt"/>
              </a:rPr>
              <a:t>supraponderal. Se simțea rușinat și furios, nu era foarte popular printre </a:t>
            </a:r>
            <a:r>
              <a:rPr lang="ro-RO" sz="1800" dirty="0" smtClean="0">
                <a:latin typeface="+mn-lt"/>
              </a:rPr>
              <a:t>colegi,</a:t>
            </a:r>
            <a:r>
              <a:rPr lang="vi-VN" sz="1800" dirty="0" smtClean="0">
                <a:latin typeface="+mn-lt"/>
              </a:rPr>
              <a:t> </a:t>
            </a:r>
            <a:r>
              <a:rPr lang="vi-VN" sz="1800" dirty="0">
                <a:latin typeface="+mn-lt"/>
              </a:rPr>
              <a:t>fetele îl </a:t>
            </a:r>
            <a:r>
              <a:rPr lang="vi-VN" sz="1800" dirty="0" smtClean="0">
                <a:latin typeface="+mn-lt"/>
              </a:rPr>
              <a:t>evit</a:t>
            </a:r>
            <a:r>
              <a:rPr lang="ro-RO" sz="1800" dirty="0" smtClean="0">
                <a:latin typeface="+mn-lt"/>
              </a:rPr>
              <a:t>au</a:t>
            </a:r>
            <a:r>
              <a:rPr lang="vi-VN" sz="1800" dirty="0" smtClean="0">
                <a:latin typeface="+mn-lt"/>
              </a:rPr>
              <a:t>, </a:t>
            </a:r>
            <a:r>
              <a:rPr lang="vi-VN" sz="1800" dirty="0">
                <a:latin typeface="+mn-lt"/>
              </a:rPr>
              <a:t>nu se </a:t>
            </a:r>
            <a:r>
              <a:rPr lang="vi-VN" sz="1800" dirty="0" smtClean="0">
                <a:latin typeface="+mn-lt"/>
              </a:rPr>
              <a:t>sim</a:t>
            </a:r>
            <a:r>
              <a:rPr lang="ro-RO" sz="1800" dirty="0" smtClean="0">
                <a:latin typeface="+mn-lt"/>
              </a:rPr>
              <a:t>țea</a:t>
            </a:r>
            <a:r>
              <a:rPr lang="vi-VN" sz="1800" dirty="0" smtClean="0">
                <a:latin typeface="+mn-lt"/>
              </a:rPr>
              <a:t> </a:t>
            </a:r>
            <a:r>
              <a:rPr lang="vi-VN" sz="1800" dirty="0">
                <a:latin typeface="+mn-lt"/>
              </a:rPr>
              <a:t>iubit, stima de sine </a:t>
            </a:r>
            <a:r>
              <a:rPr lang="ro-RO" sz="1800" dirty="0" smtClean="0">
                <a:latin typeface="+mn-lt"/>
              </a:rPr>
              <a:t>îi era</a:t>
            </a:r>
            <a:r>
              <a:rPr lang="vi-VN" sz="1800" dirty="0" smtClean="0">
                <a:latin typeface="+mn-lt"/>
              </a:rPr>
              <a:t> </a:t>
            </a:r>
            <a:r>
              <a:rPr lang="vi-VN" sz="1800" dirty="0">
                <a:latin typeface="+mn-lt"/>
              </a:rPr>
              <a:t>scăzută. Mama și bunica lui nu au văzut </a:t>
            </a:r>
            <a:r>
              <a:rPr lang="ro-RO" sz="1800" dirty="0" smtClean="0">
                <a:latin typeface="+mn-lt"/>
              </a:rPr>
              <a:t>acestea</a:t>
            </a:r>
            <a:r>
              <a:rPr lang="vi-VN" sz="1800" dirty="0" smtClean="0">
                <a:latin typeface="+mn-lt"/>
              </a:rPr>
              <a:t> </a:t>
            </a:r>
            <a:r>
              <a:rPr lang="vi-VN" sz="1800" dirty="0">
                <a:latin typeface="+mn-lt"/>
              </a:rPr>
              <a:t>ca pe o problemă, </a:t>
            </a:r>
            <a:r>
              <a:rPr lang="vi-VN" sz="1800" dirty="0" smtClean="0">
                <a:latin typeface="+mn-lt"/>
              </a:rPr>
              <a:t>amândo</a:t>
            </a:r>
            <a:r>
              <a:rPr lang="ro-RO" sz="1800" dirty="0" smtClean="0">
                <a:latin typeface="+mn-lt"/>
              </a:rPr>
              <a:t>uă fiind</a:t>
            </a:r>
            <a:r>
              <a:rPr lang="vi-VN" sz="1800" dirty="0" smtClean="0">
                <a:latin typeface="+mn-lt"/>
              </a:rPr>
              <a:t> supraponderal</a:t>
            </a:r>
            <a:r>
              <a:rPr lang="ro-RO" sz="1800" dirty="0" smtClean="0">
                <a:latin typeface="+mn-lt"/>
              </a:rPr>
              <a:t>e iar acasă era </a:t>
            </a:r>
            <a:r>
              <a:rPr lang="vi-VN" sz="1800" dirty="0" smtClean="0">
                <a:latin typeface="+mn-lt"/>
              </a:rPr>
              <a:t>mereu </a:t>
            </a:r>
            <a:r>
              <a:rPr lang="vi-VN" sz="1800" dirty="0">
                <a:latin typeface="+mn-lt"/>
              </a:rPr>
              <a:t>mâncare din </a:t>
            </a:r>
            <a:r>
              <a:rPr lang="vi-VN" sz="1800" dirty="0" smtClean="0">
                <a:latin typeface="+mn-lt"/>
              </a:rPr>
              <a:t>belșug. Bun</a:t>
            </a:r>
            <a:r>
              <a:rPr lang="ro-RO" sz="1800" dirty="0" smtClean="0">
                <a:latin typeface="+mn-lt"/>
              </a:rPr>
              <a:t>icii</a:t>
            </a:r>
            <a:r>
              <a:rPr lang="vi-VN" sz="1800" dirty="0" smtClean="0">
                <a:latin typeface="+mn-lt"/>
              </a:rPr>
              <a:t> </a:t>
            </a:r>
            <a:r>
              <a:rPr lang="vi-VN" sz="1800" dirty="0">
                <a:latin typeface="+mn-lt"/>
              </a:rPr>
              <a:t>lui îi </a:t>
            </a:r>
            <a:r>
              <a:rPr lang="vi-VN" sz="1800" dirty="0" smtClean="0">
                <a:latin typeface="+mn-lt"/>
              </a:rPr>
              <a:t>pl</a:t>
            </a:r>
            <a:r>
              <a:rPr lang="ro-RO" sz="1800" dirty="0" smtClean="0">
                <a:latin typeface="+mn-lt"/>
              </a:rPr>
              <a:t>ăcea</a:t>
            </a:r>
            <a:r>
              <a:rPr lang="vi-VN" sz="1800" dirty="0" smtClean="0">
                <a:latin typeface="+mn-lt"/>
              </a:rPr>
              <a:t> </a:t>
            </a:r>
            <a:r>
              <a:rPr lang="vi-VN" sz="1800" dirty="0">
                <a:latin typeface="+mn-lt"/>
              </a:rPr>
              <a:t>să vadă că Peter are </a:t>
            </a:r>
            <a:r>
              <a:rPr lang="ro-RO" sz="1800" dirty="0" smtClean="0">
                <a:latin typeface="+mn-lt"/>
              </a:rPr>
              <a:t>poftă de mâncare</a:t>
            </a:r>
            <a:r>
              <a:rPr lang="vi-VN" sz="1800" dirty="0" smtClean="0">
                <a:latin typeface="+mn-lt"/>
              </a:rPr>
              <a:t>.</a:t>
            </a:r>
            <a:endParaRPr lang="ro-RO" sz="1800" dirty="0" smtClean="0">
              <a:latin typeface="+mn-lt"/>
            </a:endParaRPr>
          </a:p>
          <a:p>
            <a:pPr marL="76200" lvl="0" indent="0" algn="just">
              <a:spcBef>
                <a:spcPts val="1000"/>
              </a:spcBef>
              <a:buNone/>
            </a:pPr>
            <a:r>
              <a:rPr lang="vi-VN" sz="1800" dirty="0" smtClean="0">
                <a:latin typeface="+mn-lt"/>
              </a:rPr>
              <a:t>Amb</a:t>
            </a:r>
            <a:r>
              <a:rPr lang="ro-RO" sz="1800" dirty="0" smtClean="0">
                <a:latin typeface="+mn-lt"/>
              </a:rPr>
              <a:t>ele</a:t>
            </a:r>
            <a:r>
              <a:rPr lang="vi-VN" sz="1800" dirty="0" smtClean="0">
                <a:latin typeface="+mn-lt"/>
              </a:rPr>
              <a:t> </a:t>
            </a:r>
            <a:r>
              <a:rPr lang="vi-VN" sz="1800" dirty="0">
                <a:latin typeface="+mn-lt"/>
              </a:rPr>
              <a:t>l-au încurajat să mănânce mult. Din cauza mutărilor frecvente și a situației familiale, se simte nesigur și </a:t>
            </a:r>
            <a:r>
              <a:rPr lang="ro-RO" sz="1800" dirty="0" smtClean="0">
                <a:latin typeface="+mn-lt"/>
              </a:rPr>
              <a:t>îi este rușine. Își </a:t>
            </a:r>
            <a:r>
              <a:rPr lang="ro-RO" sz="1800" dirty="0" smtClean="0">
                <a:latin typeface="+mn-lt"/>
              </a:rPr>
              <a:t>dădea </a:t>
            </a:r>
            <a:r>
              <a:rPr lang="ro-RO" sz="1800" dirty="0" smtClean="0">
                <a:latin typeface="+mn-lt"/>
              </a:rPr>
              <a:t>seama </a:t>
            </a:r>
            <a:r>
              <a:rPr lang="vi-VN" sz="1800" dirty="0" smtClean="0">
                <a:latin typeface="+mn-lt"/>
              </a:rPr>
              <a:t>că </a:t>
            </a:r>
            <a:r>
              <a:rPr lang="vi-VN" sz="1800" dirty="0">
                <a:latin typeface="+mn-lt"/>
              </a:rPr>
              <a:t>mâncarea </a:t>
            </a:r>
            <a:r>
              <a:rPr lang="ro-RO" sz="1800" dirty="0" smtClean="0">
                <a:latin typeface="+mn-lt"/>
              </a:rPr>
              <a:t>îi oferea</a:t>
            </a:r>
            <a:r>
              <a:rPr lang="vi-VN" sz="1800" dirty="0" smtClean="0">
                <a:latin typeface="+mn-lt"/>
              </a:rPr>
              <a:t> </a:t>
            </a:r>
            <a:r>
              <a:rPr lang="vi-VN" sz="1800" dirty="0">
                <a:latin typeface="+mn-lt"/>
              </a:rPr>
              <a:t>câteva </a:t>
            </a:r>
            <a:r>
              <a:rPr lang="vi-VN" sz="1800" dirty="0" smtClean="0">
                <a:latin typeface="+mn-lt"/>
              </a:rPr>
              <a:t>momente </a:t>
            </a:r>
            <a:r>
              <a:rPr lang="vi-VN" sz="1800" dirty="0">
                <a:latin typeface="+mn-lt"/>
              </a:rPr>
              <a:t>scurte </a:t>
            </a:r>
            <a:r>
              <a:rPr lang="vi-VN" sz="1800" dirty="0" smtClean="0">
                <a:latin typeface="+mn-lt"/>
              </a:rPr>
              <a:t>de alinare</a:t>
            </a:r>
            <a:r>
              <a:rPr lang="ro-RO" sz="1800" dirty="0" smtClean="0">
                <a:latin typeface="+mn-lt"/>
              </a:rPr>
              <a:t>.</a:t>
            </a:r>
            <a:r>
              <a:rPr lang="vi-VN" sz="1800" dirty="0" smtClean="0">
                <a:latin typeface="+mn-lt"/>
              </a:rPr>
              <a:t> </a:t>
            </a:r>
            <a:r>
              <a:rPr lang="ro-RO" sz="1800" dirty="0" smtClean="0">
                <a:latin typeface="+mn-lt"/>
              </a:rPr>
              <a:t>Ingerează</a:t>
            </a:r>
            <a:r>
              <a:rPr lang="vi-VN" sz="1800" dirty="0" smtClean="0">
                <a:latin typeface="+mn-lt"/>
              </a:rPr>
              <a:t> </a:t>
            </a:r>
            <a:r>
              <a:rPr lang="vi-VN" sz="1800" dirty="0">
                <a:latin typeface="+mn-lt"/>
              </a:rPr>
              <a:t>cantități mari de alimente într-o perioadă scurtă de timp, uneori chiar și noaptea. </a:t>
            </a:r>
            <a:r>
              <a:rPr lang="ro-RO" sz="1800" dirty="0" smtClean="0">
                <a:latin typeface="+mn-lt"/>
              </a:rPr>
              <a:t>Aceste episoade au</a:t>
            </a:r>
            <a:r>
              <a:rPr lang="vi-VN" sz="1800" dirty="0" smtClean="0">
                <a:latin typeface="+mn-lt"/>
              </a:rPr>
              <a:t> </a:t>
            </a:r>
            <a:r>
              <a:rPr lang="vi-VN" sz="1800" dirty="0">
                <a:latin typeface="+mn-lt"/>
              </a:rPr>
              <a:t>loc de trei până la cinci ori pe săptămână. Își cumpără propria mâncare pe drum de la școală și o mănâncă în secret în camera lui, în ciuda faptului că nu îi este foame.</a:t>
            </a:r>
            <a:endParaRPr lang="ro-RO" sz="1800" dirty="0" smtClean="0">
              <a:latin typeface="+mn-lt"/>
            </a:endParaRPr>
          </a:p>
          <a:p>
            <a:pPr marL="457200" lvl="0" indent="-381000" algn="just" rtl="0">
              <a:spcBef>
                <a:spcPts val="1000"/>
              </a:spcBef>
              <a:spcAft>
                <a:spcPts val="0"/>
              </a:spcAft>
              <a:buSzPts val="2400"/>
              <a:buChar char="▸"/>
            </a:pP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a:solidFill>
                  <a:srgbClr val="FFFFFF"/>
                </a:solidFill>
              </a:rPr>
              <a:t>Psihoterapie – Studiu de caz 2</a:t>
            </a:r>
            <a:endParaRPr lang="it-IT" dirty="0"/>
          </a:p>
        </p:txBody>
      </p:sp>
    </p:spTree>
    <p:extLst>
      <p:ext uri="{BB962C8B-B14F-4D97-AF65-F5344CB8AC3E}">
        <p14:creationId xmlns:p14="http://schemas.microsoft.com/office/powerpoint/2010/main" val="403331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34865" y="1388657"/>
            <a:ext cx="8474270" cy="3363493"/>
          </a:xfrm>
          <a:prstGeom prst="rect">
            <a:avLst/>
          </a:prstGeom>
        </p:spPr>
        <p:txBody>
          <a:bodyPr spcFirstLastPara="1" wrap="square" lIns="0" tIns="0" rIns="0" bIns="0" anchor="t" anchorCtr="0">
            <a:noAutofit/>
          </a:bodyPr>
          <a:lstStyle/>
          <a:p>
            <a:pPr marL="76200" lvl="0" indent="0" algn="just">
              <a:spcBef>
                <a:spcPts val="1000"/>
              </a:spcBef>
              <a:buNone/>
            </a:pPr>
            <a:r>
              <a:rPr lang="vi-VN" sz="1800" dirty="0">
                <a:latin typeface="+mn-lt"/>
              </a:rPr>
              <a:t>Peter </a:t>
            </a:r>
            <a:r>
              <a:rPr lang="ro-RO" sz="1800" dirty="0" smtClean="0">
                <a:latin typeface="+mn-lt"/>
              </a:rPr>
              <a:t>sare</a:t>
            </a:r>
            <a:r>
              <a:rPr lang="vi-VN" sz="1800" dirty="0" smtClean="0">
                <a:latin typeface="+mn-lt"/>
              </a:rPr>
              <a:t> </a:t>
            </a:r>
            <a:r>
              <a:rPr lang="vi-VN" sz="1800" dirty="0">
                <a:latin typeface="+mn-lt"/>
              </a:rPr>
              <a:t>uneori </a:t>
            </a:r>
            <a:r>
              <a:rPr lang="ro-RO" sz="1800" dirty="0" smtClean="0">
                <a:latin typeface="+mn-lt"/>
              </a:rPr>
              <a:t>peste</a:t>
            </a:r>
            <a:r>
              <a:rPr lang="vi-VN" sz="1800" dirty="0" smtClean="0">
                <a:latin typeface="+mn-lt"/>
              </a:rPr>
              <a:t> </a:t>
            </a:r>
            <a:r>
              <a:rPr lang="vi-VN" sz="1800" dirty="0">
                <a:latin typeface="+mn-lt"/>
              </a:rPr>
              <a:t>mese pentru a compensa faptul că a mâncat prea mult, dar când a refuzat mâncarea, bunica </a:t>
            </a:r>
            <a:r>
              <a:rPr lang="vi-VN" sz="1800" dirty="0" smtClean="0">
                <a:latin typeface="+mn-lt"/>
              </a:rPr>
              <a:t>s-a </a:t>
            </a:r>
            <a:r>
              <a:rPr lang="vi-VN" sz="1800" dirty="0">
                <a:latin typeface="+mn-lt"/>
              </a:rPr>
              <a:t>îngrijorat </a:t>
            </a:r>
            <a:r>
              <a:rPr lang="ro-RO" sz="1800" dirty="0" smtClean="0">
                <a:latin typeface="+mn-lt"/>
              </a:rPr>
              <a:t>cu privire la</a:t>
            </a:r>
            <a:r>
              <a:rPr lang="vi-VN" sz="1800" dirty="0" smtClean="0">
                <a:latin typeface="+mn-lt"/>
              </a:rPr>
              <a:t> </a:t>
            </a:r>
            <a:r>
              <a:rPr lang="vi-VN" sz="1800" dirty="0">
                <a:latin typeface="+mn-lt"/>
              </a:rPr>
              <a:t>sănătatea lui și l-a încurajat să mănânce. După scurte perioade de post, care l-au făcut nervos și iritabil, </a:t>
            </a:r>
            <a:r>
              <a:rPr lang="vi-VN" sz="1800" dirty="0" smtClean="0">
                <a:latin typeface="+mn-lt"/>
              </a:rPr>
              <a:t>s</a:t>
            </a:r>
            <a:r>
              <a:rPr lang="ro-RO" sz="1800" dirty="0" smtClean="0">
                <a:latin typeface="+mn-lt"/>
              </a:rPr>
              <a:t>e</a:t>
            </a:r>
            <a:r>
              <a:rPr lang="vi-VN" sz="1800" dirty="0" smtClean="0">
                <a:latin typeface="+mn-lt"/>
              </a:rPr>
              <a:t> înto</a:t>
            </a:r>
            <a:r>
              <a:rPr lang="ro-RO" sz="1800" dirty="0" smtClean="0">
                <a:latin typeface="+mn-lt"/>
              </a:rPr>
              <a:t>arce</a:t>
            </a:r>
            <a:r>
              <a:rPr lang="vi-VN" sz="1800" dirty="0" smtClean="0">
                <a:latin typeface="+mn-lt"/>
              </a:rPr>
              <a:t> la </a:t>
            </a:r>
            <a:r>
              <a:rPr lang="vi-VN" sz="1800" dirty="0">
                <a:latin typeface="+mn-lt"/>
              </a:rPr>
              <a:t>cantități uriașe de mâncare </a:t>
            </a:r>
            <a:r>
              <a:rPr lang="ro-RO" sz="1800" dirty="0" smtClean="0">
                <a:latin typeface="+mn-lt"/>
              </a:rPr>
              <a:t>de proastă </a:t>
            </a:r>
            <a:r>
              <a:rPr lang="ro-RO" sz="1800" dirty="0" smtClean="0">
                <a:latin typeface="+mn-lt"/>
              </a:rPr>
              <a:t>calitate (junk food)</a:t>
            </a:r>
            <a:r>
              <a:rPr lang="vi-VN" sz="1800" dirty="0" smtClean="0">
                <a:latin typeface="+mn-lt"/>
              </a:rPr>
              <a:t>. </a:t>
            </a:r>
            <a:r>
              <a:rPr lang="vi-VN" sz="1800" dirty="0">
                <a:latin typeface="+mn-lt"/>
              </a:rPr>
              <a:t>Întotdeauna simțea vinovăție și furie, dar pur și simplu nu se putea opri. Simțea că viața lui scăpa de sub control.</a:t>
            </a:r>
            <a:endParaRPr lang="ro-RO" sz="1800" dirty="0" smtClean="0">
              <a:latin typeface="+mn-lt"/>
            </a:endParaRPr>
          </a:p>
          <a:p>
            <a:pPr marL="76200" lvl="0" indent="0" algn="just">
              <a:spcBef>
                <a:spcPts val="1000"/>
              </a:spcBef>
              <a:buNone/>
            </a:pPr>
            <a:r>
              <a:rPr lang="ro-RO" sz="1800" dirty="0" smtClean="0">
                <a:solidFill>
                  <a:schemeClr val="tx1">
                    <a:lumMod val="90000"/>
                    <a:lumOff val="10000"/>
                  </a:schemeClr>
                </a:solidFill>
                <a:latin typeface="+mn-lt"/>
              </a:rPr>
              <a:t>Spune </a:t>
            </a:r>
            <a:r>
              <a:rPr lang="vi-VN" sz="1800" dirty="0" smtClean="0">
                <a:solidFill>
                  <a:schemeClr val="tx1">
                    <a:lumMod val="90000"/>
                    <a:lumOff val="10000"/>
                  </a:schemeClr>
                </a:solidFill>
                <a:latin typeface="+mn-lt"/>
              </a:rPr>
              <a:t>că </a:t>
            </a:r>
            <a:r>
              <a:rPr lang="ro-RO" sz="1800" dirty="0" smtClean="0">
                <a:solidFill>
                  <a:schemeClr val="tx1">
                    <a:lumMod val="90000"/>
                    <a:lumOff val="10000"/>
                  </a:schemeClr>
                </a:solidFill>
                <a:latin typeface="+mn-lt"/>
              </a:rPr>
              <a:t>îi e silă </a:t>
            </a:r>
            <a:r>
              <a:rPr lang="vi-VN" sz="1800" dirty="0" smtClean="0">
                <a:solidFill>
                  <a:schemeClr val="tx1">
                    <a:lumMod val="90000"/>
                    <a:lumOff val="10000"/>
                  </a:schemeClr>
                </a:solidFill>
                <a:latin typeface="+mn-lt"/>
              </a:rPr>
              <a:t>de </a:t>
            </a:r>
            <a:r>
              <a:rPr lang="vi-VN" sz="1800" dirty="0">
                <a:solidFill>
                  <a:schemeClr val="tx1">
                    <a:lumMod val="90000"/>
                    <a:lumOff val="10000"/>
                  </a:schemeClr>
                </a:solidFill>
                <a:latin typeface="+mn-lt"/>
              </a:rPr>
              <a:t>el însuși, gândurile despre mâncare erau foarte persistente, zi și noapte. Odată ce începe să mănânce, nu se poate opri. Simte că doar alimentele (în special dulciurile și chipsurile) pot umple </a:t>
            </a:r>
            <a:r>
              <a:rPr lang="ro-RO" sz="1800" dirty="0" smtClean="0">
                <a:solidFill>
                  <a:schemeClr val="tx1">
                    <a:lumMod val="90000"/>
                    <a:lumOff val="10000"/>
                  </a:schemeClr>
                </a:solidFill>
                <a:latin typeface="+mn-lt"/>
              </a:rPr>
              <a:t>pentru o clipă </a:t>
            </a:r>
            <a:r>
              <a:rPr lang="vi-VN" sz="1800" dirty="0" smtClean="0">
                <a:solidFill>
                  <a:schemeClr val="tx1">
                    <a:lumMod val="90000"/>
                    <a:lumOff val="10000"/>
                  </a:schemeClr>
                </a:solidFill>
                <a:latin typeface="+mn-lt"/>
              </a:rPr>
              <a:t>golul </a:t>
            </a:r>
            <a:r>
              <a:rPr lang="vi-VN" sz="1800" dirty="0">
                <a:solidFill>
                  <a:schemeClr val="tx1">
                    <a:lumMod val="90000"/>
                    <a:lumOff val="10000"/>
                  </a:schemeClr>
                </a:solidFill>
                <a:latin typeface="+mn-lt"/>
              </a:rPr>
              <a:t>pe care îl simte în </a:t>
            </a:r>
            <a:r>
              <a:rPr lang="vi-VN" sz="1800" dirty="0" smtClean="0">
                <a:solidFill>
                  <a:schemeClr val="tx1">
                    <a:lumMod val="90000"/>
                    <a:lumOff val="10000"/>
                  </a:schemeClr>
                </a:solidFill>
                <a:latin typeface="+mn-lt"/>
              </a:rPr>
              <a:t>interior. </a:t>
            </a:r>
            <a:r>
              <a:rPr lang="vi-VN" sz="1800" dirty="0">
                <a:solidFill>
                  <a:schemeClr val="tx1">
                    <a:lumMod val="90000"/>
                    <a:lumOff val="10000"/>
                  </a:schemeClr>
                </a:solidFill>
                <a:latin typeface="+mn-lt"/>
              </a:rPr>
              <a:t>Își dă seama că cercul vicios trebuie </a:t>
            </a:r>
            <a:r>
              <a:rPr lang="ro-RO" sz="1800" dirty="0" smtClean="0">
                <a:solidFill>
                  <a:schemeClr val="tx1">
                    <a:lumMod val="90000"/>
                    <a:lumOff val="10000"/>
                  </a:schemeClr>
                </a:solidFill>
                <a:latin typeface="+mn-lt"/>
              </a:rPr>
              <a:t>oprit</a:t>
            </a:r>
            <a:r>
              <a:rPr lang="vi-VN" sz="1800" dirty="0" smtClean="0">
                <a:solidFill>
                  <a:schemeClr val="tx1">
                    <a:lumMod val="90000"/>
                    <a:lumOff val="10000"/>
                  </a:schemeClr>
                </a:solidFill>
                <a:latin typeface="+mn-lt"/>
              </a:rPr>
              <a:t>.</a:t>
            </a:r>
            <a:endParaRPr lang="ro-RO" sz="1800" dirty="0" smtClean="0">
              <a:solidFill>
                <a:schemeClr val="tx1">
                  <a:lumMod val="90000"/>
                  <a:lumOff val="10000"/>
                </a:schemeClr>
              </a:solidFill>
              <a:latin typeface="+mn-lt"/>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a:solidFill>
                  <a:srgbClr val="FFFFFF"/>
                </a:solidFill>
              </a:rPr>
              <a:t>Psihoterapie – Studiu de caz 2</a:t>
            </a:r>
            <a:endParaRPr lang="it-IT" dirty="0"/>
          </a:p>
        </p:txBody>
      </p:sp>
    </p:spTree>
    <p:extLst>
      <p:ext uri="{BB962C8B-B14F-4D97-AF65-F5344CB8AC3E}">
        <p14:creationId xmlns:p14="http://schemas.microsoft.com/office/powerpoint/2010/main" val="204483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491630"/>
            <a:ext cx="7920880" cy="2826600"/>
          </a:xfrm>
          <a:prstGeom prst="rect">
            <a:avLst/>
          </a:prstGeom>
        </p:spPr>
        <p:txBody>
          <a:bodyPr spcFirstLastPara="1" wrap="square" lIns="0" tIns="0" rIns="0" bIns="0" anchor="t" anchorCtr="0">
            <a:noAutofit/>
          </a:bodyPr>
          <a:lstStyle/>
          <a:p>
            <a:pPr algn="just">
              <a:spcBef>
                <a:spcPts val="1000"/>
              </a:spcBef>
            </a:pPr>
            <a:r>
              <a:rPr lang="ro-RO" sz="2000" dirty="0" smtClean="0">
                <a:latin typeface="+mj-lt"/>
              </a:rPr>
              <a:t>De ce tip de tulburare de comportament suferă</a:t>
            </a:r>
            <a:r>
              <a:rPr lang="en-GB" sz="2000" dirty="0" smtClean="0">
                <a:latin typeface="+mj-lt"/>
              </a:rPr>
              <a:t> Peter?</a:t>
            </a:r>
            <a:endParaRPr lang="en-GB" sz="2000" dirty="0">
              <a:latin typeface="+mj-lt"/>
            </a:endParaRPr>
          </a:p>
          <a:p>
            <a:pPr algn="just">
              <a:spcBef>
                <a:spcPts val="1000"/>
              </a:spcBef>
            </a:pPr>
            <a:r>
              <a:rPr lang="ro-RO" sz="2000" dirty="0" smtClean="0">
                <a:latin typeface="+mj-lt"/>
              </a:rPr>
              <a:t>Au existat semne prevestitoare ale acestei tulburări</a:t>
            </a:r>
            <a:r>
              <a:rPr lang="en-GB" sz="2000" dirty="0" smtClean="0">
                <a:latin typeface="+mj-lt"/>
              </a:rPr>
              <a:t>?</a:t>
            </a:r>
            <a:endParaRPr lang="en-GB" sz="2000" dirty="0">
              <a:latin typeface="+mj-lt"/>
            </a:endParaRPr>
          </a:p>
          <a:p>
            <a:pPr algn="just">
              <a:spcBef>
                <a:spcPts val="1000"/>
              </a:spcBef>
            </a:pPr>
            <a:r>
              <a:rPr lang="ro-RO" sz="2000" dirty="0" smtClean="0">
                <a:latin typeface="+mj-lt"/>
              </a:rPr>
              <a:t>Ce rol joacă circumstanțele sociale în dezvoltarea unei tulburări </a:t>
            </a:r>
            <a:r>
              <a:rPr lang="ro-RO" sz="2000" smtClean="0">
                <a:latin typeface="+mj-lt"/>
              </a:rPr>
              <a:t>de </a:t>
            </a:r>
            <a:r>
              <a:rPr lang="ro-RO" sz="2000" smtClean="0">
                <a:latin typeface="+mj-lt"/>
              </a:rPr>
              <a:t>comportament alimentar</a:t>
            </a:r>
            <a:r>
              <a:rPr lang="en-GB" sz="2000" smtClean="0">
                <a:latin typeface="+mj-lt"/>
              </a:rPr>
              <a:t>?</a:t>
            </a:r>
            <a:endParaRPr lang="en-GB" sz="2000" dirty="0">
              <a:latin typeface="+mj-lt"/>
            </a:endParaRPr>
          </a:p>
          <a:p>
            <a:pPr algn="just">
              <a:spcBef>
                <a:spcPts val="1000"/>
              </a:spcBef>
            </a:pPr>
            <a:r>
              <a:rPr lang="ro-RO" sz="2000" dirty="0" smtClean="0">
                <a:latin typeface="+mj-lt"/>
              </a:rPr>
              <a:t>Ce tip de terapie credeți că ar trebui aplicată</a:t>
            </a:r>
            <a:r>
              <a:rPr lang="en-GB" sz="2000" dirty="0" smtClean="0">
                <a:latin typeface="+mj-lt"/>
              </a:rPr>
              <a:t>? </a:t>
            </a:r>
            <a:r>
              <a:rPr lang="ro-RO" sz="2000" dirty="0" smtClean="0">
                <a:latin typeface="+mj-lt"/>
              </a:rPr>
              <a:t>Pe ce ar trebui să se concentreze</a:t>
            </a:r>
            <a:r>
              <a:rPr lang="en-GB" sz="2000" dirty="0" smtClean="0">
                <a:latin typeface="+mj-lt"/>
              </a:rPr>
              <a:t>?</a:t>
            </a:r>
            <a:endParaRPr lang="en-GB" sz="2000" dirty="0">
              <a:latin typeface="+mj-lt"/>
            </a:endParaRPr>
          </a:p>
          <a:p>
            <a:pPr marL="457200" lvl="0" indent="-381000" algn="just" rtl="0">
              <a:spcBef>
                <a:spcPts val="1000"/>
              </a:spcBef>
              <a:spcAft>
                <a:spcPts val="0"/>
              </a:spcAft>
              <a:buSzPts val="2400"/>
              <a:buChar char="▸"/>
            </a:pP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a:solidFill>
                  <a:srgbClr val="FFFFFF"/>
                </a:solidFill>
              </a:rPr>
              <a:t>Psihoterapie – Studiu de caz 2</a:t>
            </a:r>
            <a:endParaRPr lang="it-IT" dirty="0"/>
          </a:p>
        </p:txBody>
      </p:sp>
    </p:spTree>
    <p:extLst>
      <p:ext uri="{BB962C8B-B14F-4D97-AF65-F5344CB8AC3E}">
        <p14:creationId xmlns:p14="http://schemas.microsoft.com/office/powerpoint/2010/main" val="49730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
        <p:nvSpPr>
          <p:cNvPr id="3" name="Zástupný text 2">
            <a:extLst>
              <a:ext uri="{FF2B5EF4-FFF2-40B4-BE49-F238E27FC236}">
                <a16:creationId xmlns="" xmlns:a16="http://schemas.microsoft.com/office/drawing/2014/main" id="{87EA3759-0C1A-0D00-BFC6-2142A792F872}"/>
              </a:ext>
            </a:extLst>
          </p:cNvPr>
          <p:cNvSpPr>
            <a:spLocks noGrp="1"/>
          </p:cNvSpPr>
          <p:nvPr>
            <p:ph type="body" idx="1"/>
          </p:nvPr>
        </p:nvSpPr>
        <p:spPr/>
        <p:txBody>
          <a:bodyPr/>
          <a:lstStyle/>
          <a:p>
            <a:endParaRPr lang="cs-CZ"/>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2288</TotalTime>
  <Words>738</Words>
  <Application>Microsoft Office PowerPoint</Application>
  <PresentationFormat>On-screen Show (16:9)</PresentationFormat>
  <Paragraphs>34</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Barlow Light</vt:lpstr>
      <vt:lpstr>Barlow SemiBold</vt:lpstr>
      <vt:lpstr>Calibri</vt:lpstr>
      <vt:lpstr>Caius template</vt:lpstr>
      <vt:lpstr> Psihoterapie – Studiu de caz 2</vt:lpstr>
      <vt:lpstr>Project Number: 2021-1-RO01- KA220-HED-38B739A3</vt:lpstr>
      <vt:lpstr>Psihoterapie – Studiu de caz 2</vt:lpstr>
      <vt:lpstr>Psihoterapie – Studiu de caz 2</vt:lpstr>
      <vt:lpstr>Psihoterapie – Studiu de caz 2</vt:lpstr>
      <vt:lpstr>Psihoterapie – Studiu de caz 2</vt:lpstr>
      <vt:lpstr>Psihoterapie – Studiu de caz 2</vt:lpstr>
      <vt:lpstr>Psihoterapie – Studiu de caz 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A POP</cp:lastModifiedBy>
  <cp:revision>110</cp:revision>
  <dcterms:modified xsi:type="dcterms:W3CDTF">2023-05-23T19:29:28Z</dcterms:modified>
</cp:coreProperties>
</file>