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Light" panose="00000400000000000000" pitchFamily="2" charset="0"/>
      <p:regular r:id="rId12"/>
      <p:bold r:id="rId13"/>
      <p:italic r:id="rId14"/>
      <p:boldItalic r:id="rId15"/>
    </p:embeddedFont>
    <p:embeddedFont>
      <p:font typeface="Barlow SemiBold" panose="000007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p:restoredTop sz="94659"/>
  </p:normalViewPr>
  <p:slideViewPr>
    <p:cSldViewPr>
      <p:cViewPr varScale="1">
        <p:scale>
          <a:sx n="58" d="100"/>
          <a:sy n="58" d="100"/>
        </p:scale>
        <p:origin x="72"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cs-CZ" sz="2800" dirty="0"/>
              <a:t>Psicoterapia - Estudo de Caso 2</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pt-PT" sz="2000" dirty="0"/>
              <a:t>Aqui está a história narrativa de Peter, que recentemente passou por tratamento para um distúrbio alimentar. Leia o texto do próximo slide e responda às questões do próximo slide.</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2</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pt-PT" sz="1800" dirty="0"/>
              <a:t>Pedro tem 15 anos. Ele mora com a mãe e a avó, é filho único. A mãe trabalha muito e às vezes tem dois empregos ao mesmo tempo. Ele fica principalmente em casa com a avó. Nos últimos quatro anos, eles se mudaram quatro vezes. Peter tem poucos amigos, não pratica nenhum </a:t>
            </a:r>
            <a:r>
              <a:rPr lang="pt-PT" sz="1800" dirty="0" err="1"/>
              <a:t>esporte</a:t>
            </a:r>
            <a:r>
              <a:rPr lang="pt-PT" sz="1800" dirty="0"/>
              <a:t>, passa a maior parte do tempo no PC, geralmente evita contatos sociais, tem estado triste e calado recentemente e seu rendimento escolar vem caindo gradativamente. Peter sempre teve um pouco de excesso de peso, mas quando consultou seu médico para um check-up regular aos 15 anos, o médico notou um aumento acentuado em seu peso desde os 13 anos. Peter tem obesidade limítrofe, pressão alta , seu metabolismo mostra sinais de falha e ele corre o risco de desenvolver diabetes. Ele encaminhou Peter a um terapeuta que confirmou um transtorno alimentar.</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2</a:t>
            </a:r>
            <a:endParaRPr lang="it-IT" dirty="0"/>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pt-PT" sz="2000" dirty="0">
                <a:solidFill>
                  <a:schemeClr val="tx1">
                    <a:lumMod val="90000"/>
                    <a:lumOff val="10000"/>
                  </a:schemeClr>
                </a:solidFill>
              </a:rPr>
              <a:t>Na sua opinião, que tipo de distúrbio alimentar Peter tem?</a:t>
            </a:r>
          </a:p>
          <a:p>
            <a:pPr algn="just">
              <a:spcBef>
                <a:spcPts val="1000"/>
              </a:spcBef>
            </a:pPr>
            <a:r>
              <a:rPr lang="pt-PT" sz="2000" dirty="0">
                <a:solidFill>
                  <a:schemeClr val="tx1">
                    <a:lumMod val="90000"/>
                    <a:lumOff val="10000"/>
                  </a:schemeClr>
                </a:solidFill>
              </a:rPr>
              <a:t>Até que ponto esse tipo de comportamento e atitude são normais hoje em dia?</a:t>
            </a:r>
          </a:p>
          <a:p>
            <a:pPr algn="just">
              <a:spcBef>
                <a:spcPts val="1000"/>
              </a:spcBef>
            </a:pPr>
            <a:r>
              <a:rPr lang="pt-PT" sz="2000" dirty="0">
                <a:solidFill>
                  <a:schemeClr val="tx1">
                    <a:lumMod val="90000"/>
                    <a:lumOff val="10000"/>
                  </a:schemeClr>
                </a:solidFill>
              </a:rPr>
              <a:t>O que você acha que se passou na cabeça de Peter nos últimos dois anos?</a:t>
            </a:r>
          </a:p>
          <a:p>
            <a:pPr algn="just">
              <a:spcBef>
                <a:spcPts val="1000"/>
              </a:spcBef>
            </a:pPr>
            <a:endParaRPr lang="pt-PT" sz="2000" dirty="0">
              <a:solidFill>
                <a:schemeClr val="tx1">
                  <a:lumMod val="90000"/>
                  <a:lumOff val="10000"/>
                </a:schemeClr>
              </a:solidFill>
            </a:endParaRPr>
          </a:p>
          <a:p>
            <a:pPr algn="just">
              <a:spcBef>
                <a:spcPts val="1000"/>
              </a:spcBef>
            </a:pPr>
            <a:r>
              <a:rPr lang="pt-PT" sz="2000" dirty="0">
                <a:solidFill>
                  <a:schemeClr val="tx1">
                    <a:lumMod val="90000"/>
                    <a:lumOff val="10000"/>
                  </a:schemeClr>
                </a:solidFill>
              </a:rPr>
              <a:t>Agora vamos ler o que Peter disse ao terapeuta.</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2</a:t>
            </a:r>
            <a:endParaRPr lang="it-IT" dirty="0"/>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pt-PT" sz="1800" dirty="0"/>
              <a:t>Os problemas de peso de Peter começaram cedo. Ele foi intimidado na escola por estar acima do peso. Ele se sentia envergonhado e com raiva, não era muito popular entre seus colegas, as garotas o evitavam, ele não se sentia amado, sua </a:t>
            </a:r>
            <a:r>
              <a:rPr lang="pt-PT" sz="1800" dirty="0" err="1"/>
              <a:t>auto-estima</a:t>
            </a:r>
            <a:r>
              <a:rPr lang="pt-PT" sz="1800" dirty="0"/>
              <a:t> era baixa. A mãe e a avó não viam isso como um problema, ambas estavam acima do peso e sempre havia muita comida em casa. Sua avó gosta de ver que Peter tem bom apetite. Ambos o encorajaram a comer muito. Devido às frequentes mudanças e situação familiar, sente-se inseguro e envergonhado. Ele descobriu que a comida proporcionava alguns breves momentos de alívio de seus problemas. Ele come grandes quantidades de comida em um curto período de tempo, às vezes até à noite. Isso ocorre de três a cinco vezes por semana. Ele compra sua própria comida no caminho da escola e come escondido em seu quarto, apesar de não estar com fome.</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2</a:t>
            </a:r>
            <a:endParaRPr lang="it-IT" dirty="0"/>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pt-PT" sz="1800" dirty="0"/>
              <a:t>Peter às vezes pulava refeições para compensar o excesso de comida, mas quando ele recusava comida, sua avó se preocupava com sua saúde e o incentivava a comer. Após breves períodos de jejum, que o deixaram nervoso e irritado, ele voltou a comer grandes quantidades de </a:t>
            </a:r>
            <a:r>
              <a:rPr lang="pt-PT" sz="1800" dirty="0" err="1"/>
              <a:t>junk</a:t>
            </a:r>
            <a:r>
              <a:rPr lang="pt-PT" sz="1800" dirty="0"/>
              <a:t> food logo em seguida. Ele sempre sentiu culpa e raiva, mas simplesmente não conseguia parar. Ele sentiu que sua vida estava fora de controle. Ele disse que estava cansado de si mesmo, os pensamentos sobre comida eram muito persistentes, dia e noite. Depois que ele começa a comer, ele não consegue parar. Ele sente que só a comida (principalmente doces e salgadinhos) pode preencher o vazio que sente por um momento dentro de si. Ele percebe que o círculo vicioso precisa ser quebrado.</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2</a:t>
            </a:r>
            <a:endParaRPr lang="it-IT" dirty="0"/>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pt-PT" sz="2000" dirty="0"/>
              <a:t>Que tipo de distúrbio alimentar Peter tem?</a:t>
            </a:r>
          </a:p>
          <a:p>
            <a:pPr algn="just">
              <a:spcBef>
                <a:spcPts val="1000"/>
              </a:spcBef>
            </a:pPr>
            <a:r>
              <a:rPr lang="pt-PT" sz="2000" dirty="0"/>
              <a:t>Houve algum sinal de alerta presente?</a:t>
            </a:r>
          </a:p>
          <a:p>
            <a:pPr algn="just">
              <a:spcBef>
                <a:spcPts val="1000"/>
              </a:spcBef>
            </a:pPr>
            <a:r>
              <a:rPr lang="pt-PT" sz="2000" dirty="0"/>
              <a:t>Que papel suas circunstâncias sociais desempenham no desenvolvimento de um distúrbio alimentar?</a:t>
            </a:r>
          </a:p>
          <a:p>
            <a:pPr algn="just">
              <a:spcBef>
                <a:spcPts val="1000"/>
              </a:spcBef>
            </a:pPr>
            <a:r>
              <a:rPr lang="pt-PT" sz="2000" dirty="0"/>
              <a:t>Que tipo de terapia deveria ser aplicada na sua opinião? </a:t>
            </a:r>
            <a:r>
              <a:rPr lang="pt-PT" sz="2000"/>
              <a:t>O que ela deve focar?</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2</a:t>
            </a:r>
            <a:endParaRPr lang="it-IT" dirty="0"/>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TotalTime>
  <Words>722</Words>
  <Application>Microsoft Office PowerPoint</Application>
  <PresentationFormat>Apresentação no Ecrã (16:9)</PresentationFormat>
  <Paragraphs>31</Paragraphs>
  <Slides>9</Slides>
  <Notes>9</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9</vt:i4>
      </vt:variant>
    </vt:vector>
  </HeadingPairs>
  <TitlesOfParts>
    <vt:vector size="14" baseType="lpstr">
      <vt:lpstr>Barlow SemiBold</vt:lpstr>
      <vt:lpstr>Calibri</vt:lpstr>
      <vt:lpstr>Arial</vt:lpstr>
      <vt:lpstr>Barlow Light</vt:lpstr>
      <vt:lpstr>Caius template</vt:lpstr>
      <vt:lpstr> Psicoterapia - Estudo de Caso 2</vt:lpstr>
      <vt:lpstr>Project Number: 2021-1-RO01- KA220-HED-38B739A3</vt:lpstr>
      <vt:lpstr>Psicoterapia - Estudo de Caso 2</vt:lpstr>
      <vt:lpstr>Psicoterapia - Estudo de Caso 2</vt:lpstr>
      <vt:lpstr>Psicoterapia - Estudo de Caso 2</vt:lpstr>
      <vt:lpstr>Psicoterapia - Estudo de Caso 2</vt:lpstr>
      <vt:lpstr>Psicoterapia - Estudo de Caso 2</vt:lpstr>
      <vt:lpstr>Psicoterapia - Estudo de Caso 2</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106</cp:revision>
  <dcterms:modified xsi:type="dcterms:W3CDTF">2023-05-22T14:02:31Z</dcterms:modified>
</cp:coreProperties>
</file>