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1"/>
  </p:notesMasterIdLst>
  <p:sldIdLst>
    <p:sldId id="256" r:id="rId2"/>
    <p:sldId id="309" r:id="rId3"/>
    <p:sldId id="310" r:id="rId4"/>
    <p:sldId id="311" r:id="rId5"/>
    <p:sldId id="312" r:id="rId6"/>
    <p:sldId id="313" r:id="rId7"/>
    <p:sldId id="314" r:id="rId8"/>
    <p:sldId id="315" r:id="rId9"/>
    <p:sldId id="278" r:id="rId10"/>
  </p:sldIdLst>
  <p:sldSz cx="9144000" cy="5143500" type="screen16x9"/>
  <p:notesSz cx="6858000" cy="9144000"/>
  <p:embeddedFontLst>
    <p:embeddedFont>
      <p:font typeface="Barlow Light" panose="00000400000000000000" pitchFamily="2" charset="0"/>
      <p:regular r:id="rId12"/>
      <p:bold r:id="rId13"/>
      <p:italic r:id="rId14"/>
      <p:boldItalic r:id="rId15"/>
    </p:embeddedFont>
    <p:embeddedFont>
      <p:font typeface="Barlow SemiBold" panose="00000700000000000000" pitchFamily="2"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4"/>
    <p:restoredTop sz="94637"/>
  </p:normalViewPr>
  <p:slideViewPr>
    <p:cSldViewPr>
      <p:cViewPr varScale="1">
        <p:scale>
          <a:sx n="78" d="100"/>
          <a:sy n="78" d="100"/>
        </p:scale>
        <p:origin x="956"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162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240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931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4687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741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9605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136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323528" y="3239876"/>
            <a:ext cx="6768752" cy="1224136"/>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lt-LT" sz="2800" dirty="0"/>
              <a:t>Psichoterapija – 2 atvejo analizė</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lt-LT" sz="1400" dirty="0">
                <a:solidFill>
                  <a:schemeClr val="tx1"/>
                </a:solidFill>
                <a:latin typeface="Barlow SemiBold" panose="020B0604020202020204" charset="0"/>
                <a:cs typeface="Calibri" panose="020F0502020204030204" pitchFamily="34" charset="0"/>
              </a:rPr>
              <a:t>Europos Komisijos parama rengiant šį pristatymą neprisiima atsakomybės už turinį, kuris atspindi tik autorių požiūrį ir komisija negali būti laikoma atsakinga už bet kokį jame pateiktos informacijos naudojimą.</a:t>
            </a:r>
            <a:endParaRPr lang="lt-LT" sz="1400" dirty="0">
              <a:solidFill>
                <a:schemeClr val="accent2"/>
              </a:solidFill>
            </a:endParaRPr>
          </a:p>
          <a:p>
            <a:pPr marL="0" lvl="0" indent="0" algn="l" rtl="0">
              <a:spcBef>
                <a:spcPts val="0"/>
              </a:spcBef>
              <a:spcAft>
                <a:spcPts val="0"/>
              </a:spcAft>
              <a:buClr>
                <a:schemeClr val="dk1"/>
              </a:buClr>
              <a:buSzPts val="1100"/>
              <a:buFont typeface="Arial"/>
              <a:buNone/>
            </a:pPr>
            <a:endParaRPr lang="lt-LT" sz="1400" dirty="0">
              <a:solidFill>
                <a:schemeClr val="accent2"/>
              </a:solidFill>
            </a:endParaRP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extLst>
      <p:ext uri="{BB962C8B-B14F-4D97-AF65-F5344CB8AC3E}">
        <p14:creationId xmlns:p14="http://schemas.microsoft.com/office/powerpoint/2010/main" val="2091938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779662"/>
            <a:ext cx="7920880" cy="2826600"/>
          </a:xfrm>
          <a:prstGeom prst="rect">
            <a:avLst/>
          </a:prstGeom>
        </p:spPr>
        <p:txBody>
          <a:bodyPr spcFirstLastPara="1" wrap="square" lIns="0" tIns="0" rIns="0" bIns="0" anchor="t" anchorCtr="0">
            <a:noAutofit/>
          </a:bodyPr>
          <a:lstStyle/>
          <a:p>
            <a:pPr marL="76200" lvl="0" indent="0" algn="just" rtl="0">
              <a:spcBef>
                <a:spcPts val="1000"/>
              </a:spcBef>
              <a:spcAft>
                <a:spcPts val="0"/>
              </a:spcAft>
              <a:buSzPts val="2400"/>
              <a:buNone/>
            </a:pPr>
            <a:r>
              <a:rPr lang="lt-LT" sz="2000" dirty="0"/>
              <a:t>Štai pasakojimas apie Petrą, kuris neseniai buvo gydomas dėl valgymo sutrikimo. Perskaitykite tekstą kitoje skaidrėje ir atsakykite į klausimus.</a:t>
            </a: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lt-LT" dirty="0"/>
              <a:t>Psichoterapija – 2 atvejo analizė</a:t>
            </a:r>
            <a:endParaRPr lang="it-IT" dirty="0"/>
          </a:p>
        </p:txBody>
      </p:sp>
    </p:spTree>
    <p:extLst>
      <p:ext uri="{BB962C8B-B14F-4D97-AF65-F5344CB8AC3E}">
        <p14:creationId xmlns:p14="http://schemas.microsoft.com/office/powerpoint/2010/main" val="1444784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23528" y="1491630"/>
            <a:ext cx="7920880" cy="2826600"/>
          </a:xfrm>
          <a:prstGeom prst="rect">
            <a:avLst/>
          </a:prstGeom>
        </p:spPr>
        <p:txBody>
          <a:bodyPr spcFirstLastPara="1" wrap="square" lIns="0" tIns="0" rIns="0" bIns="0" anchor="t" anchorCtr="0">
            <a:noAutofit/>
          </a:bodyPr>
          <a:lstStyle/>
          <a:p>
            <a:pPr marL="76200" lvl="0" indent="0" algn="just" rtl="0">
              <a:spcBef>
                <a:spcPts val="1000"/>
              </a:spcBef>
              <a:spcAft>
                <a:spcPts val="0"/>
              </a:spcAft>
              <a:buSzPts val="2400"/>
              <a:buNone/>
            </a:pPr>
            <a:r>
              <a:rPr lang="lt-LT" sz="1800" dirty="0"/>
              <a:t>Petrui 15 metų. Jis gyvena su mama ir močiute, yra vienturtis vaikas. Jo mama daug dirba ir kartais dirba du darbus vienu metu. Jis dažniausiai būna namuose su močiute. Per pastaruosius ketverius metus jie persikėlė keturis kartus. Petras turi mažai draugų, nesportuoja, didžiąją laiko dalį praleidžia prie kompiuterio, paprastai vengia socialinių kontaktų, pastaruoju metu liūdnas ir tylus, o jo mokyklos rezultatai pamažu krenta. Petras visada turėjo šiek tiek antsvorio, bet kai būdamas 15 metų kreipėsi į savo šeimos gydytoją kasmetiniam patikrinimui, gydytojas pastebėjo, kad nuo 13 metų jo svoris smarkiai išaugo. Petras turi ribinį nutukimą, aukštą kraujospūdį, jo medžiagų apykaita rodo sutrikimo požymius ir jam gresia diabetas. Jis nukreipė Petrą pas, kitą gydytoją kuris patvirtino valgymo sutrikimą</a:t>
            </a:r>
            <a:r>
              <a:rPr lang="en-GB" sz="1800" dirty="0"/>
              <a:t>.</a:t>
            </a:r>
          </a:p>
          <a:p>
            <a:pPr marL="457200" lvl="0" indent="-381000" algn="just" rtl="0">
              <a:spcBef>
                <a:spcPts val="1000"/>
              </a:spcBef>
              <a:spcAft>
                <a:spcPts val="0"/>
              </a:spcAft>
              <a:buSzPts val="2400"/>
              <a:buChar char="▸"/>
            </a:pP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lt-LT" dirty="0"/>
              <a:t>Psichoterapija – 2 atvejo analizė</a:t>
            </a:r>
            <a:endParaRPr lang="it-IT" dirty="0"/>
          </a:p>
        </p:txBody>
      </p:sp>
    </p:spTree>
    <p:extLst>
      <p:ext uri="{BB962C8B-B14F-4D97-AF65-F5344CB8AC3E}">
        <p14:creationId xmlns:p14="http://schemas.microsoft.com/office/powerpoint/2010/main" val="1129388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779662"/>
            <a:ext cx="7920880" cy="2826600"/>
          </a:xfrm>
          <a:prstGeom prst="rect">
            <a:avLst/>
          </a:prstGeom>
        </p:spPr>
        <p:txBody>
          <a:bodyPr spcFirstLastPara="1" wrap="square" lIns="0" tIns="0" rIns="0" bIns="0" anchor="t" anchorCtr="0">
            <a:noAutofit/>
          </a:bodyPr>
          <a:lstStyle/>
          <a:p>
            <a:pPr algn="just">
              <a:spcBef>
                <a:spcPts val="1000"/>
              </a:spcBef>
            </a:pPr>
            <a:r>
              <a:rPr lang="lt-LT" sz="2000" dirty="0">
                <a:solidFill>
                  <a:schemeClr val="tx1">
                    <a:lumMod val="90000"/>
                    <a:lumOff val="10000"/>
                  </a:schemeClr>
                </a:solidFill>
              </a:rPr>
              <a:t>Kaip manote, kokį valgymo sutrikimą turi Petras?</a:t>
            </a:r>
          </a:p>
          <a:p>
            <a:pPr algn="just">
              <a:spcBef>
                <a:spcPts val="1000"/>
              </a:spcBef>
            </a:pPr>
            <a:r>
              <a:rPr lang="lt-LT" sz="2000" dirty="0">
                <a:solidFill>
                  <a:schemeClr val="tx1">
                    <a:lumMod val="90000"/>
                    <a:lumOff val="10000"/>
                  </a:schemeClr>
                </a:solidFill>
              </a:rPr>
              <a:t>Kiek toks elgesys ir požiūris yra normalus šiais laikais?</a:t>
            </a:r>
          </a:p>
          <a:p>
            <a:pPr algn="just">
              <a:spcBef>
                <a:spcPts val="1000"/>
              </a:spcBef>
            </a:pPr>
            <a:r>
              <a:rPr lang="lt-LT" sz="2000" dirty="0">
                <a:solidFill>
                  <a:schemeClr val="tx1">
                    <a:lumMod val="90000"/>
                    <a:lumOff val="10000"/>
                  </a:schemeClr>
                </a:solidFill>
              </a:rPr>
              <a:t>Kaip manote, kas dėjosi Petro galvoje per pastaruosius dvejus metus</a:t>
            </a:r>
            <a:r>
              <a:rPr lang="en-GB" sz="2000" dirty="0"/>
              <a:t>?</a:t>
            </a:r>
          </a:p>
          <a:p>
            <a:pPr algn="just">
              <a:spcBef>
                <a:spcPts val="1000"/>
              </a:spcBef>
            </a:pPr>
            <a:endParaRPr lang="en-GB" sz="2000" dirty="0"/>
          </a:p>
          <a:p>
            <a:pPr marL="76200" indent="0" algn="just">
              <a:spcBef>
                <a:spcPts val="1000"/>
              </a:spcBef>
              <a:buNone/>
            </a:pPr>
            <a:r>
              <a:rPr lang="lt-LT" sz="2000" dirty="0"/>
              <a:t>Dabar paskaitykime, ką Petras pasakė gydytojui</a:t>
            </a:r>
            <a:r>
              <a:rPr lang="en-GB" sz="2000" dirty="0"/>
              <a:t>.</a:t>
            </a:r>
          </a:p>
          <a:p>
            <a:pPr marL="457200" lvl="0" indent="-381000" algn="just" rtl="0">
              <a:spcBef>
                <a:spcPts val="1000"/>
              </a:spcBef>
              <a:spcAft>
                <a:spcPts val="0"/>
              </a:spcAft>
              <a:buSzPts val="2400"/>
              <a:buChar char="▸"/>
            </a:pP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lt-LT" dirty="0"/>
              <a:t>Psichoterapija – 2 atvejo analizė</a:t>
            </a:r>
            <a:endParaRPr lang="it-IT" dirty="0"/>
          </a:p>
        </p:txBody>
      </p:sp>
    </p:spTree>
    <p:extLst>
      <p:ext uri="{BB962C8B-B14F-4D97-AF65-F5344CB8AC3E}">
        <p14:creationId xmlns:p14="http://schemas.microsoft.com/office/powerpoint/2010/main" val="1038275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23528" y="1491630"/>
            <a:ext cx="8474270" cy="2826600"/>
          </a:xfrm>
          <a:prstGeom prst="rect">
            <a:avLst/>
          </a:prstGeom>
        </p:spPr>
        <p:txBody>
          <a:bodyPr spcFirstLastPara="1" wrap="square" lIns="0" tIns="0" rIns="0" bIns="0" anchor="t" anchorCtr="0">
            <a:noAutofit/>
          </a:bodyPr>
          <a:lstStyle/>
          <a:p>
            <a:pPr marL="76200" lvl="0" indent="0" algn="just">
              <a:spcBef>
                <a:spcPts val="1000"/>
              </a:spcBef>
              <a:buNone/>
            </a:pPr>
            <a:r>
              <a:rPr lang="lt-LT" sz="1800" dirty="0"/>
              <a:t>Petro svorio problemos prasidėjo ankstyvame amžiuje. Jis patyrė patyčias mokykloje dėl antsvorio. Jautė gėdą ir pyktį, nebuvo labai populiarus tarp bendraamžių, merginos jo vengia, nesijaučia mylimas, menka savivertė. Jo mama ir močiutė to nematė kaip problemos, abi turėjo antsvorio, o maisto namuose visada buvo daug. Jo močiutė mėgsta matyti, kad Petras turi gerą apetitą. Abu skatino jį daug valgyti. Dėl dažno persikraustymo ir šeimyninės padėties jis jaučiasi nesaugus ir gėdijasi. Jis suprato, kad maistas trumpam palengvina jo problemas. Jis suvalgo didelius maisto kiekius per trumpą laiką, kartais net naktį. Jo valgymo šėlsmas vyksta nuo trijų iki penkių kartų per savaitę. Pakeliui iš mokyklos jis nusiperka maistą ir valgo jį slapta savo kambaryje, nors nėra alkanas</a:t>
            </a:r>
            <a:r>
              <a:rPr lang="en-GB" sz="1800" dirty="0"/>
              <a:t>. </a:t>
            </a:r>
          </a:p>
          <a:p>
            <a:pPr marL="457200" lvl="0" indent="-381000" algn="just" rtl="0">
              <a:spcBef>
                <a:spcPts val="1000"/>
              </a:spcBef>
              <a:spcAft>
                <a:spcPts val="0"/>
              </a:spcAft>
              <a:buSzPts val="2400"/>
              <a:buChar char="▸"/>
            </a:pP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lt-LT" dirty="0"/>
              <a:t>Psichoterapija – 2 atvejo analizė</a:t>
            </a:r>
            <a:endParaRPr lang="it-IT" dirty="0"/>
          </a:p>
        </p:txBody>
      </p:sp>
    </p:spTree>
    <p:extLst>
      <p:ext uri="{BB962C8B-B14F-4D97-AF65-F5344CB8AC3E}">
        <p14:creationId xmlns:p14="http://schemas.microsoft.com/office/powerpoint/2010/main" val="558343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34865" y="1388657"/>
            <a:ext cx="8474270" cy="3363493"/>
          </a:xfrm>
          <a:prstGeom prst="rect">
            <a:avLst/>
          </a:prstGeom>
        </p:spPr>
        <p:txBody>
          <a:bodyPr spcFirstLastPara="1" wrap="square" lIns="0" tIns="0" rIns="0" bIns="0" anchor="t" anchorCtr="0">
            <a:noAutofit/>
          </a:bodyPr>
          <a:lstStyle/>
          <a:p>
            <a:pPr marL="76200" lvl="0" indent="0" algn="just">
              <a:spcBef>
                <a:spcPts val="1000"/>
              </a:spcBef>
              <a:buNone/>
            </a:pPr>
            <a:r>
              <a:rPr lang="lt-LT" sz="1800" dirty="0"/>
              <a:t>Petras kartais praleisdavo valgius, kad kompensuotų per daug suvalgyto maisto, tačiau jam atsisakius, močiutė susirūpindavo jo sveikata ir skatindavo jį valgyti. Po trumpų badavimo laikotarpių, dėl kurių jis buvo nervingas ir irzlus, netrukus jis grįžo prie didžiulio greito maisto kiekio. Jis visada jautė kaltę ir pyktį, bet tiesiog negalėjo sustoti. Jis jautė, kad jo gyvenimas buvo nevaldomas. Sakė, kad serga nuo savęs, mintys apie maistą buvo labai atkaklios, dieną ir naktį. Pradėjęs valgyti, jis negali sustoti. Jis jaučia, kad tik maistas (ypač saldumynai ir traškučiai) gali akimirkai užpildyti tuštumą, kurią jis jaučia viduje. Jis supranta, kad užburtą ratą reikia nutraukti.</a:t>
            </a: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lt-LT" dirty="0"/>
              <a:t>Psichoterapija – 2 atvejo analizė</a:t>
            </a:r>
            <a:endParaRPr lang="it-IT" dirty="0"/>
          </a:p>
        </p:txBody>
      </p:sp>
    </p:spTree>
    <p:extLst>
      <p:ext uri="{BB962C8B-B14F-4D97-AF65-F5344CB8AC3E}">
        <p14:creationId xmlns:p14="http://schemas.microsoft.com/office/powerpoint/2010/main" val="3111108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491630"/>
            <a:ext cx="7920880" cy="2826600"/>
          </a:xfrm>
          <a:prstGeom prst="rect">
            <a:avLst/>
          </a:prstGeom>
        </p:spPr>
        <p:txBody>
          <a:bodyPr spcFirstLastPara="1" wrap="square" lIns="0" tIns="0" rIns="0" bIns="0" anchor="t" anchorCtr="0">
            <a:noAutofit/>
          </a:bodyPr>
          <a:lstStyle/>
          <a:p>
            <a:pPr algn="just">
              <a:spcBef>
                <a:spcPts val="1000"/>
              </a:spcBef>
            </a:pPr>
            <a:r>
              <a:rPr lang="lt-LT" sz="2000" dirty="0"/>
              <a:t>Kokį valgymo sutrikimą turi Petras?</a:t>
            </a:r>
          </a:p>
          <a:p>
            <a:pPr algn="just">
              <a:spcBef>
                <a:spcPts val="1000"/>
              </a:spcBef>
            </a:pPr>
            <a:r>
              <a:rPr lang="lt-LT" sz="2000" dirty="0"/>
              <a:t>Ar buvo kokių nors įspėjamųjų ženklų?</a:t>
            </a:r>
          </a:p>
          <a:p>
            <a:pPr algn="just">
              <a:spcBef>
                <a:spcPts val="1000"/>
              </a:spcBef>
            </a:pPr>
            <a:r>
              <a:rPr lang="lt-LT" sz="2000" dirty="0"/>
              <a:t>Kokį vaidmenį jo socialinės aplinkybės atlieka vystant valgymo sutrikimą?</a:t>
            </a:r>
          </a:p>
          <a:p>
            <a:pPr algn="just">
              <a:spcBef>
                <a:spcPts val="1000"/>
              </a:spcBef>
            </a:pPr>
            <a:r>
              <a:rPr lang="lt-LT" sz="2000" dirty="0"/>
              <a:t>Kokią terapiją, jūsų nuomone, reikėtų taikyti? Į ką jis turėtų sutelkti dėmesį?</a:t>
            </a: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lt-LT" dirty="0"/>
              <a:t>Psichoterapija – 2 atvejo analizė</a:t>
            </a:r>
            <a:endParaRPr lang="it-IT" dirty="0"/>
          </a:p>
        </p:txBody>
      </p:sp>
    </p:spTree>
    <p:extLst>
      <p:ext uri="{BB962C8B-B14F-4D97-AF65-F5344CB8AC3E}">
        <p14:creationId xmlns:p14="http://schemas.microsoft.com/office/powerpoint/2010/main" val="2782753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
        <p:nvSpPr>
          <p:cNvPr id="3" name="Zástupný text 2">
            <a:extLst>
              <a:ext uri="{FF2B5EF4-FFF2-40B4-BE49-F238E27FC236}">
                <a16:creationId xmlns:a16="http://schemas.microsoft.com/office/drawing/2014/main" id="{87EA3759-0C1A-0D00-BFC6-2142A792F872}"/>
              </a:ext>
            </a:extLst>
          </p:cNvPr>
          <p:cNvSpPr>
            <a:spLocks noGrp="1"/>
          </p:cNvSpPr>
          <p:nvPr>
            <p:ph type="body" idx="1"/>
          </p:nvPr>
        </p:nvSpPr>
        <p:spPr/>
        <p:txBody>
          <a:bodyPr/>
          <a:lstStyle/>
          <a:p>
            <a:endParaRPr lang="cs-CZ"/>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2260</TotalTime>
  <Words>580</Words>
  <Application>Microsoft Office PowerPoint</Application>
  <PresentationFormat>On-screen Show (16:9)</PresentationFormat>
  <Paragraphs>32</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Barlow SemiBold</vt:lpstr>
      <vt:lpstr>Calibri</vt:lpstr>
      <vt:lpstr>Arial</vt:lpstr>
      <vt:lpstr>Barlow Light</vt:lpstr>
      <vt:lpstr>Caius template</vt:lpstr>
      <vt:lpstr> Psichoterapija – 2 atvejo analizė</vt:lpstr>
      <vt:lpstr>Project Number: 2021-1-RO01- KA220-HED-38B739A3</vt:lpstr>
      <vt:lpstr>Psichoterapija – 2 atvejo analizė</vt:lpstr>
      <vt:lpstr>Psichoterapija – 2 atvejo analizė</vt:lpstr>
      <vt:lpstr>Psichoterapija – 2 atvejo analizė</vt:lpstr>
      <vt:lpstr>Psichoterapija – 2 atvejo analizė</vt:lpstr>
      <vt:lpstr>Psichoterapija – 2 atvejo analizė</vt:lpstr>
      <vt:lpstr>Psichoterapija – 2 atvejo analizė</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Aelita Skarbaliene</cp:lastModifiedBy>
  <cp:revision>107</cp:revision>
  <dcterms:modified xsi:type="dcterms:W3CDTF">2023-08-30T11:43:21Z</dcterms:modified>
</cp:coreProperties>
</file>