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257" r:id="rId3"/>
    <p:sldId id="261" r:id="rId4"/>
    <p:sldId id="304" r:id="rId5"/>
    <p:sldId id="306" r:id="rId6"/>
    <p:sldId id="305" r:id="rId7"/>
    <p:sldId id="308" r:id="rId8"/>
    <p:sldId id="307" r:id="rId9"/>
    <p:sldId id="278" r:id="rId10"/>
  </p:sldIdLst>
  <p:sldSz cx="9144000" cy="5143500" type="screen16x9"/>
  <p:notesSz cx="6858000" cy="9144000"/>
  <p:embeddedFontLst>
    <p:embeddedFont>
      <p:font typeface="Barlow Light" panose="020B0604020202020204" charset="0"/>
      <p:regular r:id="rId12"/>
      <p:bold r:id="rId13"/>
      <p:italic r:id="rId14"/>
      <p:boldItalic r:id="rId15"/>
    </p:embeddedFont>
    <p:embeddedFont>
      <p:font typeface="Barlow SemiBold"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8"/>
    <p:restoredTop sz="94659"/>
  </p:normalViewPr>
  <p:slideViewPr>
    <p:cSldViewPr>
      <p:cViewPr varScale="1">
        <p:scale>
          <a:sx n="145" d="100"/>
          <a:sy n="145" d="100"/>
        </p:scale>
        <p:origin x="65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625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230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926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399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46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319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54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20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8507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147814"/>
            <a:ext cx="6768752" cy="1224136"/>
          </a:xfrm>
          <a:prstGeom prst="rect">
            <a:avLst/>
          </a:prstGeom>
        </p:spPr>
        <p:txBody>
          <a:bodyPr spcFirstLastPara="1" wrap="square" lIns="0" tIns="0" rIns="0" bIns="0" anchor="ctr" anchorCtr="0">
            <a:noAutofit/>
          </a:bodyPr>
          <a:lstStyle/>
          <a:p>
            <a:pPr lvl="0" algn="ctr"/>
            <a:r>
              <a:rPr lang="es-ES" sz="2400" dirty="0" smtClean="0">
                <a:solidFill>
                  <a:schemeClr val="accent1"/>
                </a:solidFill>
                <a:latin typeface="+mj-lt"/>
              </a:rPr>
              <a:t/>
            </a:r>
            <a:br>
              <a:rPr lang="es-ES" sz="2400" dirty="0" smtClean="0">
                <a:solidFill>
                  <a:schemeClr val="accent1"/>
                </a:solidFill>
                <a:latin typeface="+mj-lt"/>
              </a:rPr>
            </a:br>
            <a:r>
              <a:rPr lang="es-ES" sz="2800" dirty="0" smtClean="0">
                <a:latin typeface="+mj-lt"/>
              </a:rPr>
              <a:t>Psicoterapia: estudio de caso 2</a:t>
            </a:r>
            <a:endParaRPr lang="es-ES" sz="2800" dirty="0">
              <a:latin typeface="+mj-lt"/>
            </a:endParaRPr>
          </a:p>
        </p:txBody>
      </p:sp>
      <p:sp>
        <p:nvSpPr>
          <p:cNvPr id="3" name="Rectangle 2"/>
          <p:cNvSpPr/>
          <p:nvPr/>
        </p:nvSpPr>
        <p:spPr>
          <a:xfrm>
            <a:off x="683569" y="908015"/>
            <a:ext cx="7644340" cy="1015663"/>
          </a:xfrm>
          <a:prstGeom prst="rect">
            <a:avLst/>
          </a:prstGeom>
        </p:spPr>
        <p:txBody>
          <a:bodyPr wrap="square">
            <a:spAutoFit/>
          </a:bodyPr>
          <a:lstStyle/>
          <a:p>
            <a:r>
              <a:rPr lang="x-es-XL" sz="6000" b="1">
                <a:solidFill>
                  <a:schemeClr val="accent2"/>
                </a:solidFill>
              </a:rPr>
              <a:t>Connected 4 Health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s-ES" sz="1800" dirty="0" smtClean="0">
                <a:solidFill>
                  <a:schemeClr val="bg1"/>
                </a:solidFill>
                <a:latin typeface="+mj-lt"/>
                <a:cs typeface="Calibri" panose="020F0502020204030204" pitchFamily="34" charset="0"/>
              </a:rPr>
              <a:t>Número de proyecto: 2021-1-RO01- KA220-HED-38B739A3</a:t>
            </a:r>
            <a:endParaRPr lang="es-ES" sz="1800" dirty="0">
              <a:solidFill>
                <a:schemeClr val="bg1"/>
              </a:solidFill>
              <a:latin typeface="+mj-lt"/>
              <a:cs typeface="Calibri" panose="020F0502020204030204" pitchFamily="34" charset="0"/>
            </a:endParaRP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s-ES" sz="1400" dirty="0" smtClean="0">
                <a:solidFill>
                  <a:schemeClr val="tx1"/>
                </a:solidFill>
                <a:latin typeface="+mn-lt"/>
                <a:cs typeface="Calibri" panose="020F0502020204030204" pitchFamily="34" charset="0"/>
              </a:rPr>
              <a:t>La financiación de la Comisión Europea para la elaboración de esta presentación no constituye una adhesión a su contenido, que refleja exclusivamente las opiniones de los autores, y no puede responsabilizarse a la Comisión del uso que pueda hacerse de la información que contiene.</a:t>
            </a:r>
          </a:p>
          <a:p>
            <a:pPr marL="0" lvl="0" indent="0" algn="l" rtl="0">
              <a:spcBef>
                <a:spcPts val="0"/>
              </a:spcBef>
              <a:spcAft>
                <a:spcPts val="0"/>
              </a:spcAft>
              <a:buClr>
                <a:schemeClr val="dk1"/>
              </a:buClr>
              <a:buSzPts val="1100"/>
              <a:buFont typeface="Arial"/>
              <a:buNone/>
            </a:pPr>
            <a:endParaRPr sz="1400" dirty="0">
              <a:solidFill>
                <a:schemeClr val="accent2"/>
              </a:solidFill>
              <a:latin typeface="+mn-lt"/>
            </a:endParaRPr>
          </a:p>
          <a:p>
            <a:pPr marL="0" lvl="0" indent="0" algn="l" rtl="0">
              <a:spcBef>
                <a:spcPts val="0"/>
              </a:spcBef>
              <a:spcAft>
                <a:spcPts val="0"/>
              </a:spcAft>
              <a:buNone/>
            </a:pPr>
            <a:endParaRPr sz="1400" dirty="0">
              <a:solidFill>
                <a:schemeClr val="accent2"/>
              </a:solidFill>
              <a:latin typeface="+mn-lt"/>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lang="en"/>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es-ES" sz="2000" dirty="0" smtClean="0">
                <a:latin typeface="+mn-lt"/>
              </a:rPr>
              <a:t>Esta es </a:t>
            </a:r>
            <a:r>
              <a:rPr lang="es-ES" sz="2000" dirty="0" smtClean="0">
                <a:solidFill>
                  <a:srgbClr val="FF0000"/>
                </a:solidFill>
                <a:latin typeface="+mn-lt"/>
              </a:rPr>
              <a:t>la</a:t>
            </a:r>
            <a:r>
              <a:rPr lang="es-ES" sz="2000" dirty="0" smtClean="0">
                <a:latin typeface="+mn-lt"/>
              </a:rPr>
              <a:t> historia de Peter, que recientemente se ha sometido a tratamiento por un trastorno de la conducta alimentaria. Lea el texto de la diapositiva siguiente y, a continuación, responda las preguntas de la diapositiva sucesiva.</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2</a:t>
            </a:r>
            <a:endParaRPr lang="es-E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1962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es-ES" sz="1700" dirty="0" smtClean="0">
                <a:latin typeface="+mn-lt"/>
              </a:rPr>
              <a:t>Peter tiene 15 años. Vive con su madre y su abuela, es hijo único. Su madre trabaja mucho y a veces tiene dos empleos simultáneos. Él casi siempre está en casa con su abuela. En los últimos cuatro años, se han mudado cuatro veces. Peter tiene pocos amigos, no practica deporte, se pasa casi todo el rato sentado ante el ordenador, suele evitar el contacto social, últimamente ha estado triste y callado y su rendimiento académico ha ido bajando gradualmente. Peter siempre ha tenido algo de sobrepeso, pero cuando fue a consulta a hacerse una revisión ordinaria con 15 años, el médico de familia observó que su peso había aumentado de forma pronunciada desde los 13 años. Peter tiene obesidad límite e hipertensión arterial, hay indicios de que su metabolismo no funciona y tiene riesgo de sufrir diabetes. El médico derivó a Peter a un terapeuta, que confirmó un trastorno de la conducta alimentaria.</a:t>
            </a:r>
          </a:p>
          <a:p>
            <a:pPr marL="457200" lvl="0" indent="-381000" algn="just" rtl="0">
              <a:spcBef>
                <a:spcPts val="1000"/>
              </a:spcBef>
              <a:spcAft>
                <a:spcPts val="0"/>
              </a:spcAft>
              <a:buSzPts val="2400"/>
              <a:buChar char="▸"/>
            </a:pPr>
            <a:endParaRPr lang="en-GB" sz="1700" dirty="0">
              <a:latin typeface="+mn-lt"/>
            </a:endParaRPr>
          </a:p>
          <a:p>
            <a:pPr marL="76200" lvl="0" indent="0" algn="l" rtl="0">
              <a:spcBef>
                <a:spcPts val="1000"/>
              </a:spcBef>
              <a:spcAft>
                <a:spcPts val="0"/>
              </a:spcAft>
              <a:buSzPts val="2400"/>
              <a:buNone/>
            </a:pPr>
            <a:endParaRPr lang="en-GB" sz="17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2</a:t>
            </a:r>
            <a:endParaRPr lang="es-ES" dirty="0">
              <a:latin typeface="+mj-lt"/>
            </a:endParaRPr>
          </a:p>
        </p:txBody>
      </p:sp>
    </p:spTree>
    <p:extLst>
      <p:ext uri="{BB962C8B-B14F-4D97-AF65-F5344CB8AC3E}">
        <p14:creationId xmlns:p14="http://schemas.microsoft.com/office/powerpoint/2010/main" val="9022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es-ES" sz="1800" dirty="0" smtClean="0">
                <a:solidFill>
                  <a:schemeClr val="tx1">
                    <a:lumMod val="90000"/>
                    <a:lumOff val="10000"/>
                  </a:schemeClr>
                </a:solidFill>
                <a:latin typeface="+mn-lt"/>
              </a:rPr>
              <a:t>En su opinión, ¿qué tipo de trastorno de la conducta alimentaria presenta Peter?</a:t>
            </a:r>
          </a:p>
          <a:p>
            <a:pPr algn="just">
              <a:spcBef>
                <a:spcPts val="1000"/>
              </a:spcBef>
            </a:pPr>
            <a:r>
              <a:rPr lang="es-ES" sz="1800" dirty="0" smtClean="0">
                <a:solidFill>
                  <a:schemeClr val="tx1">
                    <a:lumMod val="90000"/>
                    <a:lumOff val="10000"/>
                  </a:schemeClr>
                </a:solidFill>
                <a:latin typeface="+mn-lt"/>
              </a:rPr>
              <a:t>¿Hasta qué punto esta conducta y esta actitud son normales hoy en día?</a:t>
            </a:r>
          </a:p>
          <a:p>
            <a:pPr algn="just">
              <a:spcBef>
                <a:spcPts val="1000"/>
              </a:spcBef>
            </a:pPr>
            <a:r>
              <a:rPr lang="es-ES" sz="1800" dirty="0" smtClean="0">
                <a:latin typeface="+mn-lt"/>
              </a:rPr>
              <a:t>¿Qué cree que le ha pasado a Peter en la cabeza en los dos últimos años?</a:t>
            </a:r>
          </a:p>
          <a:p>
            <a:pPr algn="just">
              <a:spcBef>
                <a:spcPts val="1000"/>
              </a:spcBef>
            </a:pPr>
            <a:endParaRPr lang="en-GB" sz="2000" dirty="0"/>
          </a:p>
          <a:p>
            <a:pPr marL="76200" indent="0" algn="just">
              <a:spcBef>
                <a:spcPts val="1000"/>
              </a:spcBef>
              <a:buNone/>
            </a:pPr>
            <a:r>
              <a:rPr lang="es-ES" sz="1800" dirty="0" smtClean="0">
                <a:latin typeface="+mn-lt"/>
              </a:rPr>
              <a:t>Ahora leamos lo que Peter refirió al terapeuta.</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2</a:t>
            </a:r>
            <a:endParaRPr lang="es-ES" dirty="0">
              <a:latin typeface="+mj-lt"/>
            </a:endParaRPr>
          </a:p>
        </p:txBody>
      </p:sp>
    </p:spTree>
    <p:extLst>
      <p:ext uri="{BB962C8B-B14F-4D97-AF65-F5344CB8AC3E}">
        <p14:creationId xmlns:p14="http://schemas.microsoft.com/office/powerpoint/2010/main" val="28187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es-ES" sz="1700" dirty="0" smtClean="0">
                <a:latin typeface="+mn-lt"/>
              </a:rPr>
              <a:t>Los problemas de peso de Peter empezaron a una edad temprana. Ha sufrido acoso escolar por su sobrepeso. Siente vergüenza y está enfadado, no es muy popular entre sus compañeros, las chicas lo evitan, no se siente querido, tiene la autoestima baja. Su madre y su abuela no lo consideran un problema: las dos tenían sobrepeso y siempre había mucha comida en casa. A su abuela le gusta ver que Peter tiene apetito. Las dos lo animaban a comer mucho. Debido a las mudanzas frecuentes y la situación familiar, se siente inseguro y avergonzado. Descubrió que la comida le proporcionaba breves momentos de alivio de sus problemas. Consume grandes cantidades de comida en poco tiempo, a veces también de noche. Se da entre tres y cinco atracones a la semana. Se compra su propia comida de camino a la escuela y se la come a escondidas en su habitación, aunque no tenga hambre.</a:t>
            </a:r>
            <a:r>
              <a:rPr lang="x-es-XL" sz="1800" dirty="0" smtClean="0"/>
              <a:t> </a:t>
            </a:r>
            <a:endParaRPr lang="x-es-XL" sz="1800" dirty="0"/>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2</a:t>
            </a:r>
            <a:endParaRPr lang="es-ES" dirty="0">
              <a:latin typeface="+mj-lt"/>
            </a:endParaRPr>
          </a:p>
        </p:txBody>
      </p:sp>
    </p:spTree>
    <p:extLst>
      <p:ext uri="{BB962C8B-B14F-4D97-AF65-F5344CB8AC3E}">
        <p14:creationId xmlns:p14="http://schemas.microsoft.com/office/powerpoint/2010/main" val="4033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es-ES" sz="1800" dirty="0" smtClean="0">
                <a:latin typeface="+mn-lt"/>
              </a:rPr>
              <a:t>Peter a veces se salta comidas para compensar los atracones, pero cuando no quiere comer su abuela se preocupa por su salud y lo anima a comer. Tras breves períodos de ayuno, que lo ponían nervioso e irritable, poco después volvía a consumir grandes cantidades de comida basura.</a:t>
            </a:r>
            <a:r>
              <a:rPr lang="es-ES" sz="1800" dirty="0" smtClean="0">
                <a:solidFill>
                  <a:schemeClr val="tx1">
                    <a:lumMod val="90000"/>
                    <a:lumOff val="10000"/>
                  </a:schemeClr>
                </a:solidFill>
                <a:latin typeface="+mn-lt"/>
              </a:rPr>
              <a:t> Siempre se sentía culpable y enfadado, pero sencillamente no podía parar. Sentía que su vida estaba descontrolada. Decía que estaba harto de sí mismo y que los pensamientos sobre la comida eran muy persistentes, día y noche. Cuando empieza a comer ya no puede parar. </a:t>
            </a:r>
            <a:r>
              <a:rPr lang="es-ES" sz="1800" dirty="0" smtClean="0">
                <a:latin typeface="+mn-lt"/>
              </a:rPr>
              <a:t>Cree que solo la comida (especialmente los dulces y las patatas fritas) llena el vacío interior que siente por un momento. Se da cuenta de que hay que romper el círculo vicioso.</a:t>
            </a:r>
            <a:endParaRPr lang="es-ES" sz="18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2</a:t>
            </a:r>
            <a:endParaRPr lang="es-ES" dirty="0">
              <a:latin typeface="+mj-lt"/>
            </a:endParaRPr>
          </a:p>
        </p:txBody>
      </p:sp>
    </p:spTree>
    <p:extLst>
      <p:ext uri="{BB962C8B-B14F-4D97-AF65-F5344CB8AC3E}">
        <p14:creationId xmlns:p14="http://schemas.microsoft.com/office/powerpoint/2010/main" val="20448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es-ES" sz="2000" dirty="0" smtClean="0">
                <a:latin typeface="+mn-lt"/>
              </a:rPr>
              <a:t>¿Qué tipo de trastorno de la conducta alimentaria presenta Peter?</a:t>
            </a:r>
          </a:p>
          <a:p>
            <a:pPr algn="just">
              <a:spcBef>
                <a:spcPts val="1000"/>
              </a:spcBef>
            </a:pPr>
            <a:r>
              <a:rPr lang="es-ES" sz="2000" dirty="0" smtClean="0">
                <a:latin typeface="+mn-lt"/>
              </a:rPr>
              <a:t>¿Se observaban señales de alarma?</a:t>
            </a:r>
          </a:p>
          <a:p>
            <a:pPr algn="just">
              <a:spcBef>
                <a:spcPts val="1000"/>
              </a:spcBef>
            </a:pPr>
            <a:r>
              <a:rPr lang="es-ES" sz="2000" dirty="0" smtClean="0">
                <a:latin typeface="+mn-lt"/>
              </a:rPr>
              <a:t>¿Qué papel tienen sus circunstancias sociales en la aparición de un trastorno de la conducta alimentaria?</a:t>
            </a:r>
          </a:p>
          <a:p>
            <a:pPr algn="just">
              <a:spcBef>
                <a:spcPts val="1000"/>
              </a:spcBef>
            </a:pPr>
            <a:r>
              <a:rPr lang="es-ES" sz="2000" dirty="0" smtClean="0">
                <a:latin typeface="+mn-lt"/>
              </a:rPr>
              <a:t>En su opinión, ¿qué tipo de terapia debe aplicarse? ¿En qué debe centrarse?</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2</a:t>
            </a:r>
            <a:endParaRPr lang="es-ES" dirty="0">
              <a:latin typeface="+mj-lt"/>
            </a:endParaRPr>
          </a:p>
        </p:txBody>
      </p:sp>
    </p:spTree>
    <p:extLst>
      <p:ext uri="{BB962C8B-B14F-4D97-AF65-F5344CB8AC3E}">
        <p14:creationId xmlns:p14="http://schemas.microsoft.com/office/powerpoint/2010/main" val="497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a16="http://schemas.microsoft.com/office/drawing/2014/main" xmlns=""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TotalTime>
  <Words>740</Words>
  <Application>Microsoft Office PowerPoint</Application>
  <PresentationFormat>Presentación en pantalla (16:9)</PresentationFormat>
  <Paragraphs>31</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Barlow Light</vt:lpstr>
      <vt:lpstr>Arial</vt:lpstr>
      <vt:lpstr>Barlow SemiBold</vt:lpstr>
      <vt:lpstr>Calibri</vt:lpstr>
      <vt:lpstr>Caius template</vt:lpstr>
      <vt:lpstr> Psicoterapia: estudio de caso 2</vt:lpstr>
      <vt:lpstr>Número de proyecto: 2021-1-RO01- KA220-HED-38B739A3</vt:lpstr>
      <vt:lpstr>Psicoterapia: estudio de caso 2</vt:lpstr>
      <vt:lpstr>Psicoterapia: estudio de caso 2</vt:lpstr>
      <vt:lpstr>Psicoterapia: estudio de caso 2</vt:lpstr>
      <vt:lpstr>Psicoterapia: estudio de caso 2</vt:lpstr>
      <vt:lpstr>Psicoterapia: estudio de caso 2</vt:lpstr>
      <vt:lpstr>Psicoterapia: estudio de caso 2</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106</cp:revision>
  <dcterms:modified xsi:type="dcterms:W3CDTF">2023-07-04T14:27:56Z</dcterms:modified>
</cp:coreProperties>
</file>