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11"/>
  </p:notesMasterIdLst>
  <p:sldIdLst>
    <p:sldId id="256" r:id="rId2"/>
    <p:sldId id="257" r:id="rId3"/>
    <p:sldId id="261" r:id="rId4"/>
    <p:sldId id="304" r:id="rId5"/>
    <p:sldId id="306" r:id="rId6"/>
    <p:sldId id="305" r:id="rId7"/>
    <p:sldId id="308" r:id="rId8"/>
    <p:sldId id="307" r:id="rId9"/>
    <p:sldId id="278" r:id="rId10"/>
  </p:sldIdLst>
  <p:sldSz cx="9144000" cy="5143500" type="screen16x9"/>
  <p:notesSz cx="6858000" cy="9144000"/>
  <p:embeddedFontLst>
    <p:embeddedFont>
      <p:font typeface="Barlow Light" panose="00000400000000000000" pitchFamily="2" charset="-18"/>
      <p:regular r:id="rId12"/>
      <p:bold r:id="rId13"/>
      <p:italic r:id="rId14"/>
      <p:boldItalic r:id="rId15"/>
    </p:embeddedFont>
    <p:embeddedFont>
      <p:font typeface="Barlow SemiBold" panose="00000700000000000000" pitchFamily="2" charset="-18"/>
      <p:regular r:id="rId16"/>
      <p:bold r:id="rId17"/>
      <p:italic r:id="rId18"/>
      <p:boldItalic r:id="rId19"/>
    </p:embeddedFont>
    <p:embeddedFont>
      <p:font typeface="Calibri" panose="020F050202020403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8"/>
    <p:restoredTop sz="94659"/>
  </p:normalViewPr>
  <p:slideViewPr>
    <p:cSldViewPr>
      <p:cViewPr varScale="1">
        <p:scale>
          <a:sx n="112" d="100"/>
          <a:sy n="112" d="100"/>
        </p:scale>
        <p:origin x="390"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3994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4643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3190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5477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2026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747fdb7cbc_0_1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747fdb7cbc_0_1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59"/>
        <p:cNvGrpSpPr/>
        <p:nvPr/>
      </p:nvGrpSpPr>
      <p:grpSpPr>
        <a:xfrm>
          <a:off x="0" y="0"/>
          <a:ext cx="0" cy="0"/>
          <a:chOff x="0" y="0"/>
          <a:chExt cx="0" cy="0"/>
        </a:xfrm>
      </p:grpSpPr>
      <p:grpSp>
        <p:nvGrpSpPr>
          <p:cNvPr id="60" name="Google Shape;60;p6"/>
          <p:cNvGrpSpPr/>
          <p:nvPr/>
        </p:nvGrpSpPr>
        <p:grpSpPr>
          <a:xfrm>
            <a:off x="0" y="4762400"/>
            <a:ext cx="603997" cy="381100"/>
            <a:chOff x="0" y="4762400"/>
            <a:chExt cx="603997" cy="381100"/>
          </a:xfrm>
        </p:grpSpPr>
        <p:sp>
          <p:nvSpPr>
            <p:cNvPr id="61" name="Google Shape;61;p6"/>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6"/>
          <p:cNvSpPr txBox="1">
            <a:spLocks noGrp="1"/>
          </p:cNvSpPr>
          <p:nvPr>
            <p:ph type="title"/>
          </p:nvPr>
        </p:nvSpPr>
        <p:spPr>
          <a:xfrm>
            <a:off x="614975" y="391350"/>
            <a:ext cx="3613200" cy="9195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3000"/>
              <a:buNone/>
              <a:defRPr>
                <a:solidFill>
                  <a:schemeClr val="accent1"/>
                </a:solidFill>
              </a:defRPr>
            </a:lvl1pPr>
            <a:lvl2pPr lvl="1" rtl="0">
              <a:spcBef>
                <a:spcPts val="0"/>
              </a:spcBef>
              <a:spcAft>
                <a:spcPts val="0"/>
              </a:spcAft>
              <a:buClr>
                <a:schemeClr val="accent1"/>
              </a:buClr>
              <a:buSzPts val="3000"/>
              <a:buNone/>
              <a:defRPr>
                <a:solidFill>
                  <a:schemeClr val="accent1"/>
                </a:solidFill>
              </a:defRPr>
            </a:lvl2pPr>
            <a:lvl3pPr lvl="2" rtl="0">
              <a:spcBef>
                <a:spcPts val="0"/>
              </a:spcBef>
              <a:spcAft>
                <a:spcPts val="0"/>
              </a:spcAft>
              <a:buClr>
                <a:schemeClr val="accent1"/>
              </a:buClr>
              <a:buSzPts val="3000"/>
              <a:buNone/>
              <a:defRPr>
                <a:solidFill>
                  <a:schemeClr val="accent1"/>
                </a:solidFill>
              </a:defRPr>
            </a:lvl3pPr>
            <a:lvl4pPr lvl="3" rtl="0">
              <a:spcBef>
                <a:spcPts val="0"/>
              </a:spcBef>
              <a:spcAft>
                <a:spcPts val="0"/>
              </a:spcAft>
              <a:buClr>
                <a:schemeClr val="accent1"/>
              </a:buClr>
              <a:buSzPts val="3000"/>
              <a:buNone/>
              <a:defRPr>
                <a:solidFill>
                  <a:schemeClr val="accent1"/>
                </a:solidFill>
              </a:defRPr>
            </a:lvl4pPr>
            <a:lvl5pPr lvl="4" rtl="0">
              <a:spcBef>
                <a:spcPts val="0"/>
              </a:spcBef>
              <a:spcAft>
                <a:spcPts val="0"/>
              </a:spcAft>
              <a:buClr>
                <a:schemeClr val="accent1"/>
              </a:buClr>
              <a:buSzPts val="3000"/>
              <a:buNone/>
              <a:defRPr>
                <a:solidFill>
                  <a:schemeClr val="accent1"/>
                </a:solidFill>
              </a:defRPr>
            </a:lvl5pPr>
            <a:lvl6pPr lvl="5" rtl="0">
              <a:spcBef>
                <a:spcPts val="0"/>
              </a:spcBef>
              <a:spcAft>
                <a:spcPts val="0"/>
              </a:spcAft>
              <a:buClr>
                <a:schemeClr val="accent1"/>
              </a:buClr>
              <a:buSzPts val="3000"/>
              <a:buNone/>
              <a:defRPr>
                <a:solidFill>
                  <a:schemeClr val="accent1"/>
                </a:solidFill>
              </a:defRPr>
            </a:lvl6pPr>
            <a:lvl7pPr lvl="6" rtl="0">
              <a:spcBef>
                <a:spcPts val="0"/>
              </a:spcBef>
              <a:spcAft>
                <a:spcPts val="0"/>
              </a:spcAft>
              <a:buClr>
                <a:schemeClr val="accent1"/>
              </a:buClr>
              <a:buSzPts val="3000"/>
              <a:buNone/>
              <a:defRPr>
                <a:solidFill>
                  <a:schemeClr val="accent1"/>
                </a:solidFill>
              </a:defRPr>
            </a:lvl7pPr>
            <a:lvl8pPr lvl="7" rtl="0">
              <a:spcBef>
                <a:spcPts val="0"/>
              </a:spcBef>
              <a:spcAft>
                <a:spcPts val="0"/>
              </a:spcAft>
              <a:buClr>
                <a:schemeClr val="accent1"/>
              </a:buClr>
              <a:buSzPts val="3000"/>
              <a:buNone/>
              <a:defRPr>
                <a:solidFill>
                  <a:schemeClr val="accent1"/>
                </a:solidFill>
              </a:defRPr>
            </a:lvl8pPr>
            <a:lvl9pPr lvl="8" rtl="0">
              <a:spcBef>
                <a:spcPts val="0"/>
              </a:spcBef>
              <a:spcAft>
                <a:spcPts val="0"/>
              </a:spcAft>
              <a:buClr>
                <a:schemeClr val="accent1"/>
              </a:buClr>
              <a:buSzPts val="3000"/>
              <a:buNone/>
              <a:defRPr>
                <a:solidFill>
                  <a:schemeClr val="accent1"/>
                </a:solidFill>
              </a:defRPr>
            </a:lvl9pPr>
          </a:lstStyle>
          <a:p>
            <a:endParaRPr/>
          </a:p>
        </p:txBody>
      </p:sp>
      <p:sp>
        <p:nvSpPr>
          <p:cNvPr id="64" name="Google Shape;64;p6"/>
          <p:cNvSpPr txBox="1">
            <a:spLocks noGrp="1"/>
          </p:cNvSpPr>
          <p:nvPr>
            <p:ph type="body" idx="1"/>
          </p:nvPr>
        </p:nvSpPr>
        <p:spPr>
          <a:xfrm>
            <a:off x="614975" y="1476575"/>
            <a:ext cx="36132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65" name="Google Shape;65;p6"/>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66" name="Google Shape;66;p6"/>
          <p:cNvGrpSpPr/>
          <p:nvPr/>
        </p:nvGrpSpPr>
        <p:grpSpPr>
          <a:xfrm rot="10800000">
            <a:off x="4572000" y="-47"/>
            <a:ext cx="4572000" cy="5157522"/>
            <a:chOff x="8" y="-13862"/>
            <a:chExt cx="4572000" cy="5157522"/>
          </a:xfrm>
        </p:grpSpPr>
        <p:sp>
          <p:nvSpPr>
            <p:cNvPr id="67" name="Google Shape;67;p6"/>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69" name="Google Shape;69;p6"/>
            <p:cNvSpPr/>
            <p:nvPr/>
          </p:nvSpPr>
          <p:spPr>
            <a:xfrm rot="10800000">
              <a:off x="633908" y="382913"/>
              <a:ext cx="3938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323528" y="3239876"/>
            <a:ext cx="6768752" cy="1224136"/>
          </a:xfrm>
          <a:prstGeom prst="rect">
            <a:avLst/>
          </a:prstGeom>
        </p:spPr>
        <p:txBody>
          <a:bodyPr spcFirstLastPara="1" wrap="square" lIns="0" tIns="0" rIns="0" bIns="0" anchor="ctr" anchorCtr="0">
            <a:noAutofit/>
          </a:bodyPr>
          <a:lstStyle/>
          <a:p>
            <a:pPr lvl="0" algn="ctr"/>
            <a:br>
              <a:rPr lang="en" sz="2400" dirty="0">
                <a:solidFill>
                  <a:schemeClr val="accent1"/>
                </a:solidFill>
              </a:rPr>
            </a:br>
            <a:r>
              <a:rPr lang="cs-CZ" sz="2800" dirty="0" err="1"/>
              <a:t>Psychotherapy</a:t>
            </a:r>
            <a:r>
              <a:rPr lang="cs-CZ" sz="2800" dirty="0"/>
              <a:t> – Case Study 2</a:t>
            </a:r>
            <a:endParaRPr sz="1800" dirty="0"/>
          </a:p>
        </p:txBody>
      </p:sp>
      <p:sp>
        <p:nvSpPr>
          <p:cNvPr id="3" name="Rectangle 2"/>
          <p:cNvSpPr/>
          <p:nvPr/>
        </p:nvSpPr>
        <p:spPr>
          <a:xfrm>
            <a:off x="683569" y="908015"/>
            <a:ext cx="7644340" cy="1015663"/>
          </a:xfrm>
          <a:prstGeom prst="rect">
            <a:avLst/>
          </a:prstGeom>
        </p:spPr>
        <p:txBody>
          <a:bodyPr wrap="square">
            <a:spAutoFit/>
          </a:bodyPr>
          <a:lstStyle/>
          <a:p>
            <a:r>
              <a:rPr lang="en" sz="6000" b="1" dirty="0">
                <a:solidFill>
                  <a:schemeClr val="accent2"/>
                </a:solidFill>
              </a:rPr>
              <a:t>Connected 4 Health</a:t>
            </a:r>
            <a:endParaRPr lang="it-IT" sz="6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r>
              <a:rPr lang="en-US" sz="2000" dirty="0">
                <a:solidFill>
                  <a:schemeClr val="bg1"/>
                </a:solidFill>
                <a:latin typeface="Barlow SemiBold" panose="020B0604020202020204" charset="0"/>
                <a:cs typeface="Calibri" panose="020F0502020204030204" pitchFamily="34" charset="0"/>
              </a:rPr>
              <a:t>Project Number: 2021-1-RO01- KA220-HED-38B739A3</a:t>
            </a:r>
          </a:p>
        </p:txBody>
      </p:sp>
      <p:sp>
        <p:nvSpPr>
          <p:cNvPr id="166" name="Google Shape;166;p14"/>
          <p:cNvSpPr txBox="1">
            <a:spLocks noGrp="1"/>
          </p:cNvSpPr>
          <p:nvPr>
            <p:ph type="body" idx="2"/>
          </p:nvPr>
        </p:nvSpPr>
        <p:spPr>
          <a:xfrm>
            <a:off x="362794" y="2787774"/>
            <a:ext cx="4968552" cy="1224136"/>
          </a:xfrm>
          <a:prstGeom prst="rect">
            <a:avLst/>
          </a:prstGeom>
        </p:spPr>
        <p:txBody>
          <a:bodyPr spcFirstLastPara="1" wrap="square" lIns="0" tIns="0" rIns="0" bIns="0" anchor="t" anchorCtr="0">
            <a:noAutofit/>
          </a:bodyPr>
          <a:lstStyle/>
          <a:p>
            <a:pPr marL="139700" indent="0" algn="ctr">
              <a:buNone/>
            </a:pPr>
            <a:r>
              <a:rPr lang="en-US" sz="1400" dirty="0">
                <a:solidFill>
                  <a:schemeClr val="tx1"/>
                </a:solidFill>
                <a:latin typeface="Barlow SemiBold" panose="020B0604020202020204" charset="0"/>
                <a:cs typeface="Calibri" panose="020F0502020204030204" pitchFamily="34" charset="0"/>
              </a:rPr>
              <a:t>The European Commission's support for the production of this presentation does not constitute an endorsement of the contents, which reflect the views only of the authors, and the Commission cannot be held responsible for any use which may be made of the information contained therein.</a:t>
            </a:r>
          </a:p>
          <a:p>
            <a:pPr marL="0" lvl="0" indent="0" algn="l" rtl="0">
              <a:spcBef>
                <a:spcPts val="0"/>
              </a:spcBef>
              <a:spcAft>
                <a:spcPts val="0"/>
              </a:spcAft>
              <a:buClr>
                <a:schemeClr val="dk1"/>
              </a:buClr>
              <a:buSzPts val="1100"/>
              <a:buFont typeface="Arial"/>
              <a:buNone/>
            </a:pPr>
            <a:endParaRPr sz="1400" dirty="0">
              <a:solidFill>
                <a:schemeClr val="accent2"/>
              </a:solidFill>
            </a:endParaRPr>
          </a:p>
          <a:p>
            <a:pPr marL="0" lvl="0" indent="0" algn="l" rtl="0">
              <a:spcBef>
                <a:spcPts val="0"/>
              </a:spcBef>
              <a:spcAft>
                <a:spcPts val="0"/>
              </a:spcAft>
              <a:buNone/>
            </a:pPr>
            <a:endParaRPr sz="1400" dirty="0">
              <a:solidFill>
                <a:schemeClr val="accent2"/>
              </a:solidFill>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923678"/>
            <a:ext cx="319663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707654"/>
            <a:ext cx="4759052" cy="10026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81000" y="1779662"/>
            <a:ext cx="7920880" cy="2826600"/>
          </a:xfrm>
          <a:prstGeom prst="rect">
            <a:avLst/>
          </a:prstGeom>
        </p:spPr>
        <p:txBody>
          <a:bodyPr spcFirstLastPara="1" wrap="square" lIns="0" tIns="0" rIns="0" bIns="0" anchor="t" anchorCtr="0">
            <a:noAutofit/>
          </a:bodyPr>
          <a:lstStyle/>
          <a:p>
            <a:pPr marL="76200" lvl="0" indent="0" algn="just" rtl="0">
              <a:spcBef>
                <a:spcPts val="1000"/>
              </a:spcBef>
              <a:spcAft>
                <a:spcPts val="0"/>
              </a:spcAft>
              <a:buSzPts val="2400"/>
              <a:buNone/>
            </a:pPr>
            <a:r>
              <a:rPr lang="en-GB" sz="2000" dirty="0"/>
              <a:t>Here is </a:t>
            </a:r>
            <a:r>
              <a:rPr lang="en-GB" sz="2000" dirty="0">
                <a:solidFill>
                  <a:srgbClr val="FF0000"/>
                </a:solidFill>
              </a:rPr>
              <a:t>the</a:t>
            </a:r>
            <a:r>
              <a:rPr lang="en-GB" sz="2000" dirty="0"/>
              <a:t> narrative story of </a:t>
            </a:r>
            <a:r>
              <a:rPr lang="cs-CZ" sz="2000" dirty="0"/>
              <a:t>Peter</a:t>
            </a:r>
            <a:r>
              <a:rPr lang="en-GB" sz="2000" dirty="0"/>
              <a:t>, who has recently undergone treatment for an eating disorder. Read the text on the next slide and then answer the questions on the following slide.</a:t>
            </a:r>
          </a:p>
          <a:p>
            <a:pPr marL="457200" lvl="0" indent="-381000" algn="just" rtl="0">
              <a:spcBef>
                <a:spcPts val="1000"/>
              </a:spcBef>
              <a:spcAft>
                <a:spcPts val="0"/>
              </a:spcAft>
              <a:buSzPts val="2400"/>
              <a:buChar char="▸"/>
            </a:pPr>
            <a:endParaRPr lang="en-GB" sz="2000" dirty="0"/>
          </a:p>
          <a:p>
            <a:pPr marL="76200" lvl="0" indent="0" algn="l" rtl="0">
              <a:spcBef>
                <a:spcPts val="1000"/>
              </a:spcBef>
              <a:spcAft>
                <a:spcPts val="0"/>
              </a:spcAft>
              <a:buSzPts val="2400"/>
              <a:buNone/>
            </a:pPr>
            <a:endParaRPr lang="en-GB"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cs-CZ" dirty="0" err="1"/>
              <a:t>Psychotherapy</a:t>
            </a:r>
            <a:r>
              <a:rPr lang="cs-CZ" dirty="0"/>
              <a:t> – Case Study 2</a:t>
            </a:r>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23528" y="1491630"/>
            <a:ext cx="7920880" cy="2826600"/>
          </a:xfrm>
          <a:prstGeom prst="rect">
            <a:avLst/>
          </a:prstGeom>
        </p:spPr>
        <p:txBody>
          <a:bodyPr spcFirstLastPara="1" wrap="square" lIns="0" tIns="0" rIns="0" bIns="0" anchor="t" anchorCtr="0">
            <a:noAutofit/>
          </a:bodyPr>
          <a:lstStyle/>
          <a:p>
            <a:pPr marL="76200" lvl="0" indent="0" algn="just" rtl="0">
              <a:spcBef>
                <a:spcPts val="1000"/>
              </a:spcBef>
              <a:spcAft>
                <a:spcPts val="0"/>
              </a:spcAft>
              <a:buSzPts val="2400"/>
              <a:buNone/>
            </a:pPr>
            <a:r>
              <a:rPr lang="cs-CZ" sz="1800" dirty="0"/>
              <a:t>Peter</a:t>
            </a:r>
            <a:r>
              <a:rPr lang="en-GB" sz="1800" dirty="0"/>
              <a:t> is 1</a:t>
            </a:r>
            <a:r>
              <a:rPr lang="cs-CZ" sz="1800" dirty="0"/>
              <a:t>5</a:t>
            </a:r>
            <a:r>
              <a:rPr lang="en-GB" sz="1800" dirty="0"/>
              <a:t> years old. </a:t>
            </a:r>
            <a:r>
              <a:rPr lang="cs-CZ" sz="1800" dirty="0"/>
              <a:t>He </a:t>
            </a:r>
            <a:r>
              <a:rPr lang="en-GB" sz="1800" dirty="0"/>
              <a:t>lives with </a:t>
            </a:r>
            <a:r>
              <a:rPr lang="cs-CZ" sz="1800" dirty="0" err="1"/>
              <a:t>hi</a:t>
            </a:r>
            <a:r>
              <a:rPr lang="en-US" sz="1800" dirty="0"/>
              <a:t>s mother and grandmother, </a:t>
            </a:r>
            <a:r>
              <a:rPr lang="en-GB" sz="1800" dirty="0"/>
              <a:t>he is the only child. His mother works a lot and sometimes has two jobs at once. He mostly stays home with the grandmother. Over the past four years, they had moved four times. Peter has few friends, does not do any sport, spends most of his time at his PC, generally avoids social contacts, has been sad and silent recently and his school performance has been falling gradually. Peter has always been a little overweight, but when he saw his GP for a regular check-up at the age of 15, the doctor noticed a steep increase in his weight since the age of 13. Peter has a borderline obesity, high blood pressure, his metabolism shows signs of failing and he is at risk of developing diabetes. He referred Peter to a therapist who confirmed an eating disorder.</a:t>
            </a:r>
          </a:p>
          <a:p>
            <a:pPr marL="457200" lvl="0" indent="-381000" algn="just" rtl="0">
              <a:spcBef>
                <a:spcPts val="1000"/>
              </a:spcBef>
              <a:spcAft>
                <a:spcPts val="0"/>
              </a:spcAft>
              <a:buSzPts val="2400"/>
              <a:buChar char="▸"/>
            </a:pPr>
            <a:endParaRPr lang="en-GB" sz="2000" dirty="0"/>
          </a:p>
          <a:p>
            <a:pPr marL="76200" lvl="0" indent="0" algn="l" rtl="0">
              <a:spcBef>
                <a:spcPts val="1000"/>
              </a:spcBef>
              <a:spcAft>
                <a:spcPts val="0"/>
              </a:spcAft>
              <a:buSzPts val="2400"/>
              <a:buNone/>
            </a:pPr>
            <a:endParaRPr lang="en-GB"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cs-CZ" dirty="0" err="1"/>
              <a:t>Psychotherapy</a:t>
            </a:r>
            <a:r>
              <a:rPr lang="cs-CZ" dirty="0"/>
              <a:t> – Case Study 2</a:t>
            </a:r>
            <a:endParaRPr lang="it-IT" dirty="0"/>
          </a:p>
        </p:txBody>
      </p:sp>
    </p:spTree>
    <p:extLst>
      <p:ext uri="{BB962C8B-B14F-4D97-AF65-F5344CB8AC3E}">
        <p14:creationId xmlns:p14="http://schemas.microsoft.com/office/powerpoint/2010/main" val="902232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81000" y="1779662"/>
            <a:ext cx="7920880" cy="2826600"/>
          </a:xfrm>
          <a:prstGeom prst="rect">
            <a:avLst/>
          </a:prstGeom>
        </p:spPr>
        <p:txBody>
          <a:bodyPr spcFirstLastPara="1" wrap="square" lIns="0" tIns="0" rIns="0" bIns="0" anchor="t" anchorCtr="0">
            <a:noAutofit/>
          </a:bodyPr>
          <a:lstStyle/>
          <a:p>
            <a:pPr algn="just">
              <a:spcBef>
                <a:spcPts val="1000"/>
              </a:spcBef>
            </a:pPr>
            <a:r>
              <a:rPr lang="en-GB" sz="2000" dirty="0">
                <a:solidFill>
                  <a:schemeClr val="tx1">
                    <a:lumMod val="90000"/>
                    <a:lumOff val="10000"/>
                  </a:schemeClr>
                </a:solidFill>
              </a:rPr>
              <a:t>In your opinion, what kind of an eating disorder does Peter have?</a:t>
            </a:r>
          </a:p>
          <a:p>
            <a:pPr algn="just">
              <a:spcBef>
                <a:spcPts val="1000"/>
              </a:spcBef>
            </a:pPr>
            <a:r>
              <a:rPr lang="en-GB" sz="2000" dirty="0">
                <a:solidFill>
                  <a:schemeClr val="tx1">
                    <a:lumMod val="90000"/>
                    <a:lumOff val="10000"/>
                  </a:schemeClr>
                </a:solidFill>
              </a:rPr>
              <a:t>To what extent are this kind of behaviour and attitude normal these days?</a:t>
            </a:r>
          </a:p>
          <a:p>
            <a:pPr algn="just">
              <a:spcBef>
                <a:spcPts val="1000"/>
              </a:spcBef>
            </a:pPr>
            <a:r>
              <a:rPr lang="en-GB" sz="2000" dirty="0">
                <a:solidFill>
                  <a:schemeClr val="tx1">
                    <a:lumMod val="90000"/>
                    <a:lumOff val="10000"/>
                  </a:schemeClr>
                </a:solidFill>
              </a:rPr>
              <a:t>What do you</a:t>
            </a:r>
            <a:r>
              <a:rPr lang="en-GB" sz="2000" dirty="0"/>
              <a:t> think was going on in Peter’s head over the past two years?</a:t>
            </a:r>
          </a:p>
          <a:p>
            <a:pPr algn="just">
              <a:spcBef>
                <a:spcPts val="1000"/>
              </a:spcBef>
            </a:pPr>
            <a:endParaRPr lang="en-GB" sz="2000" dirty="0"/>
          </a:p>
          <a:p>
            <a:pPr marL="76200" indent="0" algn="just">
              <a:spcBef>
                <a:spcPts val="1000"/>
              </a:spcBef>
              <a:buNone/>
            </a:pPr>
            <a:r>
              <a:rPr lang="en-GB" sz="2000" dirty="0"/>
              <a:t>Now let’s read what Peter told the therapist.</a:t>
            </a:r>
          </a:p>
          <a:p>
            <a:pPr marL="457200" lvl="0" indent="-381000" algn="just" rtl="0">
              <a:spcBef>
                <a:spcPts val="1000"/>
              </a:spcBef>
              <a:spcAft>
                <a:spcPts val="0"/>
              </a:spcAft>
              <a:buSzPts val="2400"/>
              <a:buChar char="▸"/>
            </a:pPr>
            <a:endParaRPr lang="en-GB" sz="2000" dirty="0"/>
          </a:p>
          <a:p>
            <a:pPr marL="76200" lvl="0" indent="0" algn="l" rtl="0">
              <a:spcBef>
                <a:spcPts val="1000"/>
              </a:spcBef>
              <a:spcAft>
                <a:spcPts val="0"/>
              </a:spcAft>
              <a:buSzPts val="2400"/>
              <a:buNone/>
            </a:pPr>
            <a:endParaRPr lang="en-GB"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cs-CZ" dirty="0" err="1"/>
              <a:t>Psychotherapy</a:t>
            </a:r>
            <a:r>
              <a:rPr lang="cs-CZ" dirty="0"/>
              <a:t> – Case Study </a:t>
            </a:r>
            <a:r>
              <a:rPr lang="en-US" dirty="0"/>
              <a:t>2</a:t>
            </a:r>
            <a:endParaRPr lang="it-IT" dirty="0"/>
          </a:p>
        </p:txBody>
      </p:sp>
    </p:spTree>
    <p:extLst>
      <p:ext uri="{BB962C8B-B14F-4D97-AF65-F5344CB8AC3E}">
        <p14:creationId xmlns:p14="http://schemas.microsoft.com/office/powerpoint/2010/main" val="2818749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23528" y="1491630"/>
            <a:ext cx="8474270" cy="2826600"/>
          </a:xfrm>
          <a:prstGeom prst="rect">
            <a:avLst/>
          </a:prstGeom>
        </p:spPr>
        <p:txBody>
          <a:bodyPr spcFirstLastPara="1" wrap="square" lIns="0" tIns="0" rIns="0" bIns="0" anchor="t" anchorCtr="0">
            <a:noAutofit/>
          </a:bodyPr>
          <a:lstStyle/>
          <a:p>
            <a:pPr marL="76200" lvl="0" indent="0" algn="just">
              <a:spcBef>
                <a:spcPts val="1000"/>
              </a:spcBef>
              <a:buNone/>
            </a:pPr>
            <a:r>
              <a:rPr lang="en-GB" sz="1800" dirty="0"/>
              <a:t>Peter’s weight problems started at an early age. He has been bullied at school for being overweight. He felt ashamed and angry, was not very popular among his peers, girls avoid him, he does not feel loved, his self-esteem is low. His mother and grandmother did not see it as a problem, they were both overweight and there was always plenty of food at home. His grandmother likes to see Peter has a good appetite. Both encouraged him to eat a lot. Due to the frequent moving and family situation, he feels insecure and ashamed. He found out that food provided some brief moments of relief from his problems. He eats large amounts of food in a short period of time, sometimes even at night. His eating spree occurs three to five times a week He buys his own food on the way from school and eats it secretly in his room, despite not being hungry. </a:t>
            </a:r>
          </a:p>
          <a:p>
            <a:pPr marL="457200" lvl="0" indent="-381000" algn="just" rtl="0">
              <a:spcBef>
                <a:spcPts val="1000"/>
              </a:spcBef>
              <a:spcAft>
                <a:spcPts val="0"/>
              </a:spcAft>
              <a:buSzPts val="2400"/>
              <a:buChar char="▸"/>
            </a:pPr>
            <a:endParaRPr lang="en-GB" sz="2000" dirty="0"/>
          </a:p>
          <a:p>
            <a:pPr marL="76200" lvl="0" indent="0" algn="l" rtl="0">
              <a:spcBef>
                <a:spcPts val="1000"/>
              </a:spcBef>
              <a:spcAft>
                <a:spcPts val="0"/>
              </a:spcAft>
              <a:buSzPts val="2400"/>
              <a:buNone/>
            </a:pPr>
            <a:endParaRPr lang="en-GB"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cs-CZ" dirty="0" err="1"/>
              <a:t>Psychotherapy</a:t>
            </a:r>
            <a:r>
              <a:rPr lang="cs-CZ" dirty="0"/>
              <a:t> – Case Study </a:t>
            </a:r>
            <a:r>
              <a:rPr lang="en-US" dirty="0"/>
              <a:t>2</a:t>
            </a:r>
            <a:endParaRPr lang="it-IT" dirty="0"/>
          </a:p>
        </p:txBody>
      </p:sp>
    </p:spTree>
    <p:extLst>
      <p:ext uri="{BB962C8B-B14F-4D97-AF65-F5344CB8AC3E}">
        <p14:creationId xmlns:p14="http://schemas.microsoft.com/office/powerpoint/2010/main" val="403331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34865" y="1388657"/>
            <a:ext cx="8474270" cy="3363493"/>
          </a:xfrm>
          <a:prstGeom prst="rect">
            <a:avLst/>
          </a:prstGeom>
        </p:spPr>
        <p:txBody>
          <a:bodyPr spcFirstLastPara="1" wrap="square" lIns="0" tIns="0" rIns="0" bIns="0" anchor="t" anchorCtr="0">
            <a:noAutofit/>
          </a:bodyPr>
          <a:lstStyle/>
          <a:p>
            <a:pPr marL="76200" lvl="0" indent="0" algn="just">
              <a:spcBef>
                <a:spcPts val="1000"/>
              </a:spcBef>
              <a:buNone/>
            </a:pPr>
            <a:r>
              <a:rPr lang="en-GB" sz="1800" dirty="0"/>
              <a:t>Peter sometimes skipped meals to compensate for eating too much, but when he refused food, his grandmother worried about his health and encouraged him to eat. After brief periods of fasting, which made him nervous and irritable, he returned to </a:t>
            </a:r>
            <a:r>
              <a:rPr lang="en-GB" sz="1800" dirty="0">
                <a:solidFill>
                  <a:schemeClr val="tx1">
                    <a:lumMod val="90000"/>
                    <a:lumOff val="10000"/>
                  </a:schemeClr>
                </a:solidFill>
              </a:rPr>
              <a:t>huge amounts of junk food soon afterwards. He always felt guilt and anger, but could simply not stop. He felt his life was out of control. He said he was sick of himself, the thoughts about food were very persistent, day and night. Once he starts eating, he cannot not stop. He feels that only </a:t>
            </a:r>
            <a:r>
              <a:rPr lang="en-GB" sz="1800" dirty="0"/>
              <a:t>food (especially sweets and crisps) can fill the void he feels inside him for a moment. He realises the vicious circle needs to be broken.</a:t>
            </a:r>
            <a:endParaRPr lang="en-GB"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cs-CZ" dirty="0" err="1"/>
              <a:t>Psychotherapy</a:t>
            </a:r>
            <a:r>
              <a:rPr lang="cs-CZ" dirty="0"/>
              <a:t> – Case Study </a:t>
            </a:r>
            <a:r>
              <a:rPr lang="en-US" dirty="0"/>
              <a:t>2</a:t>
            </a:r>
            <a:endParaRPr lang="it-IT" dirty="0"/>
          </a:p>
        </p:txBody>
      </p:sp>
    </p:spTree>
    <p:extLst>
      <p:ext uri="{BB962C8B-B14F-4D97-AF65-F5344CB8AC3E}">
        <p14:creationId xmlns:p14="http://schemas.microsoft.com/office/powerpoint/2010/main" val="204483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81000" y="1491630"/>
            <a:ext cx="7920880" cy="2826600"/>
          </a:xfrm>
          <a:prstGeom prst="rect">
            <a:avLst/>
          </a:prstGeom>
        </p:spPr>
        <p:txBody>
          <a:bodyPr spcFirstLastPara="1" wrap="square" lIns="0" tIns="0" rIns="0" bIns="0" anchor="t" anchorCtr="0">
            <a:noAutofit/>
          </a:bodyPr>
          <a:lstStyle/>
          <a:p>
            <a:pPr algn="just">
              <a:spcBef>
                <a:spcPts val="1000"/>
              </a:spcBef>
            </a:pPr>
            <a:r>
              <a:rPr lang="en-GB" sz="2000" dirty="0"/>
              <a:t>What kind of eating disorder does Peter have?</a:t>
            </a:r>
          </a:p>
          <a:p>
            <a:pPr algn="just">
              <a:spcBef>
                <a:spcPts val="1000"/>
              </a:spcBef>
            </a:pPr>
            <a:r>
              <a:rPr lang="en-GB" sz="2000" dirty="0"/>
              <a:t>Were there any warning signs present?</a:t>
            </a:r>
          </a:p>
          <a:p>
            <a:pPr algn="just">
              <a:spcBef>
                <a:spcPts val="1000"/>
              </a:spcBef>
            </a:pPr>
            <a:r>
              <a:rPr lang="en-GB" sz="2000" dirty="0"/>
              <a:t>What role do his social circumstances play in developing an eating disorder?</a:t>
            </a:r>
          </a:p>
          <a:p>
            <a:pPr algn="just">
              <a:spcBef>
                <a:spcPts val="1000"/>
              </a:spcBef>
            </a:pPr>
            <a:r>
              <a:rPr lang="en-GB" sz="2000" dirty="0"/>
              <a:t>What kind of therapy should be applied in your opinion? What should it focus on?</a:t>
            </a:r>
          </a:p>
          <a:p>
            <a:pPr marL="457200" lvl="0" indent="-381000" algn="just" rtl="0">
              <a:spcBef>
                <a:spcPts val="1000"/>
              </a:spcBef>
              <a:spcAft>
                <a:spcPts val="0"/>
              </a:spcAft>
              <a:buSzPts val="2400"/>
              <a:buChar char="▸"/>
            </a:pPr>
            <a:endParaRPr lang="en-GB" sz="2000" dirty="0"/>
          </a:p>
          <a:p>
            <a:pPr marL="76200" lvl="0" indent="0" algn="l" rtl="0">
              <a:spcBef>
                <a:spcPts val="1000"/>
              </a:spcBef>
              <a:spcAft>
                <a:spcPts val="0"/>
              </a:spcAft>
              <a:buSzPts val="2400"/>
              <a:buNone/>
            </a:pPr>
            <a:endParaRPr lang="en-GB"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cs-CZ" dirty="0" err="1"/>
              <a:t>Psychotherapy</a:t>
            </a:r>
            <a:r>
              <a:rPr lang="cs-CZ" dirty="0"/>
              <a:t> – Case Study </a:t>
            </a:r>
            <a:r>
              <a:rPr lang="en-US" dirty="0"/>
              <a:t>2</a:t>
            </a:r>
            <a:endParaRPr lang="it-IT" dirty="0"/>
          </a:p>
        </p:txBody>
      </p:sp>
    </p:spTree>
    <p:extLst>
      <p:ext uri="{BB962C8B-B14F-4D97-AF65-F5344CB8AC3E}">
        <p14:creationId xmlns:p14="http://schemas.microsoft.com/office/powerpoint/2010/main" val="49730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0"/>
        <p:cNvGrpSpPr/>
        <p:nvPr/>
      </p:nvGrpSpPr>
      <p:grpSpPr>
        <a:xfrm>
          <a:off x="0" y="0"/>
          <a:ext cx="0" cy="0"/>
          <a:chOff x="0" y="0"/>
          <a:chExt cx="0" cy="0"/>
        </a:xfrm>
      </p:grpSpPr>
      <p:sp>
        <p:nvSpPr>
          <p:cNvPr id="503" name="Google Shape;503;p3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635646"/>
            <a:ext cx="3552394" cy="1998222"/>
          </a:xfrm>
          <a:prstGeom prst="rect">
            <a:avLst/>
          </a:prstGeom>
        </p:spPr>
      </p:pic>
      <p:sp>
        <p:nvSpPr>
          <p:cNvPr id="3" name="Zástupný text 2">
            <a:extLst>
              <a:ext uri="{FF2B5EF4-FFF2-40B4-BE49-F238E27FC236}">
                <a16:creationId xmlns:a16="http://schemas.microsoft.com/office/drawing/2014/main" id="{87EA3759-0C1A-0D00-BFC6-2142A792F872}"/>
              </a:ext>
            </a:extLst>
          </p:cNvPr>
          <p:cNvSpPr>
            <a:spLocks noGrp="1"/>
          </p:cNvSpPr>
          <p:nvPr>
            <p:ph type="body" idx="1"/>
          </p:nvPr>
        </p:nvSpPr>
        <p:spPr/>
        <p:txBody>
          <a:bodyPr/>
          <a:lstStyle/>
          <a:p>
            <a:endParaRPr lang="cs-CZ"/>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2249</TotalTime>
  <Words>717</Words>
  <Application>Microsoft Office PowerPoint</Application>
  <PresentationFormat>Předvádění na obrazovce (16:9)</PresentationFormat>
  <Paragraphs>31</Paragraphs>
  <Slides>9</Slides>
  <Notes>9</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9</vt:i4>
      </vt:variant>
    </vt:vector>
  </HeadingPairs>
  <TitlesOfParts>
    <vt:vector size="14" baseType="lpstr">
      <vt:lpstr>Calibri</vt:lpstr>
      <vt:lpstr>Barlow Light</vt:lpstr>
      <vt:lpstr>Barlow SemiBold</vt:lpstr>
      <vt:lpstr>Arial</vt:lpstr>
      <vt:lpstr>Caius template</vt:lpstr>
      <vt:lpstr> Psychotherapy – Case Study 2</vt:lpstr>
      <vt:lpstr>Project Number: 2021-1-RO01- KA220-HED-38B739A3</vt:lpstr>
      <vt:lpstr>Psychotherapy – Case Study 2</vt:lpstr>
      <vt:lpstr>Psychotherapy – Case Study 2</vt:lpstr>
      <vt:lpstr>Psychotherapy – Case Study 2</vt:lpstr>
      <vt:lpstr>Psychotherapy – Case Study 2</vt:lpstr>
      <vt:lpstr>Psychotherapy – Case Study 2</vt:lpstr>
      <vt:lpstr>Psychotherapy – Case Study 2</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Merz Lukas</cp:lastModifiedBy>
  <cp:revision>105</cp:revision>
  <dcterms:modified xsi:type="dcterms:W3CDTF">2023-05-04T18:42:41Z</dcterms:modified>
</cp:coreProperties>
</file>