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arlow Light" panose="00000400000000000000" pitchFamily="2" charset="0"/>
      <p:regular r:id="rId12"/>
      <p:bold r:id="rId13"/>
      <p:italic r:id="rId14"/>
      <p:boldItalic r:id="rId15"/>
    </p:embeddedFont>
    <p:embeddedFont>
      <p:font typeface="Barlow SemiBold" panose="000007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rot="10800000" flipH="1">
            <a:off x="341403" y="3124854"/>
            <a:ext cx="8801750" cy="2018724"/>
            <a:chOff x="-4395163" y="751996"/>
            <a:chExt cx="13539072" cy="3105253"/>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16" name="Google Shape;16;p2"/>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614975" y="3124850"/>
            <a:ext cx="6058800" cy="1532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19" name="Google Shape;19;p2"/>
          <p:cNvPicPr preferRelativeResize="0"/>
          <p:nvPr/>
        </p:nvPicPr>
        <p:blipFill rotWithShape="1">
          <a:blip r:embed="rId3">
            <a:alphaModFix/>
          </a:blip>
          <a:srcRect/>
          <a:stretch/>
        </p:blipFill>
        <p:spPr>
          <a:xfrm>
            <a:off x="7740352" y="3932866"/>
            <a:ext cx="1164637" cy="6551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
        <p:cNvGrpSpPr/>
        <p:nvPr/>
      </p:nvGrpSpPr>
      <p:grpSpPr>
        <a:xfrm>
          <a:off x="0" y="0"/>
          <a:ext cx="0" cy="0"/>
          <a:chOff x="0" y="0"/>
          <a:chExt cx="0" cy="0"/>
        </a:xfrm>
      </p:grpSpPr>
      <p:grpSp>
        <p:nvGrpSpPr>
          <p:cNvPr id="21" name="Google Shape;21;p3"/>
          <p:cNvGrpSpPr/>
          <p:nvPr/>
        </p:nvGrpSpPr>
        <p:grpSpPr>
          <a:xfrm>
            <a:off x="0" y="4762400"/>
            <a:ext cx="603997" cy="381100"/>
            <a:chOff x="0" y="4762400"/>
            <a:chExt cx="603997" cy="381100"/>
          </a:xfrm>
        </p:grpSpPr>
        <p:sp>
          <p:nvSpPr>
            <p:cNvPr id="22" name="Google Shape;22;p3"/>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
          <p:cNvGrpSpPr/>
          <p:nvPr/>
        </p:nvGrpSpPr>
        <p:grpSpPr>
          <a:xfrm>
            <a:off x="381000" y="0"/>
            <a:ext cx="8763111" cy="1310918"/>
            <a:chOff x="381000" y="0"/>
            <a:chExt cx="8763111" cy="1310918"/>
          </a:xfrm>
        </p:grpSpPr>
        <p:grpSp>
          <p:nvGrpSpPr>
            <p:cNvPr id="25" name="Google Shape;25;p3"/>
            <p:cNvGrpSpPr/>
            <p:nvPr/>
          </p:nvGrpSpPr>
          <p:grpSpPr>
            <a:xfrm>
              <a:off x="381000" y="0"/>
              <a:ext cx="8763111" cy="1310300"/>
              <a:chOff x="381000" y="0"/>
              <a:chExt cx="8763111" cy="1310300"/>
            </a:xfrm>
          </p:grpSpPr>
          <p:sp>
            <p:nvSpPr>
              <p:cNvPr id="26" name="Google Shape;26;p3"/>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27" name="Google Shape;27;p3"/>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
            <p:cNvGrpSpPr/>
            <p:nvPr/>
          </p:nvGrpSpPr>
          <p:grpSpPr>
            <a:xfrm>
              <a:off x="381000" y="967217"/>
              <a:ext cx="8763100" cy="343701"/>
              <a:chOff x="381000" y="862358"/>
              <a:chExt cx="8763100" cy="576872"/>
            </a:xfrm>
          </p:grpSpPr>
          <p:sp>
            <p:nvSpPr>
              <p:cNvPr id="30" name="Google Shape;30;p3"/>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1" name="Google Shape;31;p3"/>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 name="Google Shape;33;p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4" name="Google Shape;34;p3"/>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5" name="Google Shape;35;p3"/>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cs-CZ"/>
              <a:t>‹#›</a:t>
            </a:fld>
            <a:endParaRPr/>
          </a:p>
        </p:txBody>
      </p:sp>
      <p:pic>
        <p:nvPicPr>
          <p:cNvPr id="37" name="Google Shape;37;p3"/>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0" y="4762400"/>
            <a:ext cx="603997" cy="381100"/>
            <a:chOff x="0" y="4762400"/>
            <a:chExt cx="603997" cy="381100"/>
          </a:xfrm>
        </p:grpSpPr>
        <p:sp>
          <p:nvSpPr>
            <p:cNvPr id="40" name="Google Shape;40;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4"/>
          <p:cNvGrpSpPr/>
          <p:nvPr/>
        </p:nvGrpSpPr>
        <p:grpSpPr>
          <a:xfrm>
            <a:off x="381000" y="0"/>
            <a:ext cx="8763111" cy="1310918"/>
            <a:chOff x="381000" y="0"/>
            <a:chExt cx="8763111" cy="1310918"/>
          </a:xfrm>
        </p:grpSpPr>
        <p:grpSp>
          <p:nvGrpSpPr>
            <p:cNvPr id="43" name="Google Shape;43;p4"/>
            <p:cNvGrpSpPr/>
            <p:nvPr/>
          </p:nvGrpSpPr>
          <p:grpSpPr>
            <a:xfrm>
              <a:off x="381000" y="0"/>
              <a:ext cx="8763111" cy="1310300"/>
              <a:chOff x="381000" y="0"/>
              <a:chExt cx="8763111" cy="1310300"/>
            </a:xfrm>
          </p:grpSpPr>
          <p:sp>
            <p:nvSpPr>
              <p:cNvPr id="44" name="Google Shape;44;p4"/>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5" name="Google Shape;45;p4"/>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4"/>
            <p:cNvGrpSpPr/>
            <p:nvPr/>
          </p:nvGrpSpPr>
          <p:grpSpPr>
            <a:xfrm>
              <a:off x="381000" y="967217"/>
              <a:ext cx="8763100" cy="343701"/>
              <a:chOff x="381000" y="862358"/>
              <a:chExt cx="8763100" cy="576872"/>
            </a:xfrm>
          </p:grpSpPr>
          <p:sp>
            <p:nvSpPr>
              <p:cNvPr id="48" name="Google Shape;48;p4"/>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49" name="Google Shape;49;p4"/>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2" name="Google Shape;52;p4"/>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3" name="Google Shape;53;p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cs-CZ"/>
              <a:t>‹#›</a:t>
            </a:fld>
            <a:endParaRPr/>
          </a:p>
        </p:txBody>
      </p:sp>
      <p:pic>
        <p:nvPicPr>
          <p:cNvPr id="54" name="Google Shape;54;p4"/>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5"/>
        <p:cNvGrpSpPr/>
        <p:nvPr/>
      </p:nvGrpSpPr>
      <p:grpSpPr>
        <a:xfrm>
          <a:off x="0" y="0"/>
          <a:ext cx="0" cy="0"/>
          <a:chOff x="0" y="0"/>
          <a:chExt cx="0" cy="0"/>
        </a:xfrm>
      </p:grpSpPr>
      <p:grpSp>
        <p:nvGrpSpPr>
          <p:cNvPr id="56" name="Google Shape;56;p5"/>
          <p:cNvGrpSpPr/>
          <p:nvPr/>
        </p:nvGrpSpPr>
        <p:grpSpPr>
          <a:xfrm>
            <a:off x="0" y="4762400"/>
            <a:ext cx="603997" cy="381100"/>
            <a:chOff x="0" y="4762400"/>
            <a:chExt cx="603997" cy="381100"/>
          </a:xfrm>
        </p:grpSpPr>
        <p:sp>
          <p:nvSpPr>
            <p:cNvPr id="57" name="Google Shape;57;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5"/>
          <p:cNvSpPr txBox="1">
            <a:spLocks noGrp="1"/>
          </p:cNvSpPr>
          <p:nvPr>
            <p:ph type="title"/>
          </p:nvPr>
        </p:nvSpPr>
        <p:spPr>
          <a:xfrm>
            <a:off x="614975" y="391350"/>
            <a:ext cx="3613200" cy="919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None/>
              <a:defRPr>
                <a:solidFill>
                  <a:schemeClr val="accent1"/>
                </a:solidFill>
              </a:defRPr>
            </a:lvl1pPr>
            <a:lvl2pPr lvl="1" algn="l">
              <a:lnSpc>
                <a:spcPct val="90000"/>
              </a:lnSpc>
              <a:spcBef>
                <a:spcPts val="0"/>
              </a:spcBef>
              <a:spcAft>
                <a:spcPts val="0"/>
              </a:spcAft>
              <a:buClr>
                <a:schemeClr val="accent1"/>
              </a:buClr>
              <a:buSzPts val="3000"/>
              <a:buNone/>
              <a:defRPr>
                <a:solidFill>
                  <a:schemeClr val="accent1"/>
                </a:solidFill>
              </a:defRPr>
            </a:lvl2pPr>
            <a:lvl3pPr lvl="2" algn="l">
              <a:lnSpc>
                <a:spcPct val="90000"/>
              </a:lnSpc>
              <a:spcBef>
                <a:spcPts val="0"/>
              </a:spcBef>
              <a:spcAft>
                <a:spcPts val="0"/>
              </a:spcAft>
              <a:buClr>
                <a:schemeClr val="accent1"/>
              </a:buClr>
              <a:buSzPts val="3000"/>
              <a:buNone/>
              <a:defRPr>
                <a:solidFill>
                  <a:schemeClr val="accent1"/>
                </a:solidFill>
              </a:defRPr>
            </a:lvl3pPr>
            <a:lvl4pPr lvl="3" algn="l">
              <a:lnSpc>
                <a:spcPct val="90000"/>
              </a:lnSpc>
              <a:spcBef>
                <a:spcPts val="0"/>
              </a:spcBef>
              <a:spcAft>
                <a:spcPts val="0"/>
              </a:spcAft>
              <a:buClr>
                <a:schemeClr val="accent1"/>
              </a:buClr>
              <a:buSzPts val="3000"/>
              <a:buNone/>
              <a:defRPr>
                <a:solidFill>
                  <a:schemeClr val="accent1"/>
                </a:solidFill>
              </a:defRPr>
            </a:lvl4pPr>
            <a:lvl5pPr lvl="4" algn="l">
              <a:lnSpc>
                <a:spcPct val="90000"/>
              </a:lnSpc>
              <a:spcBef>
                <a:spcPts val="0"/>
              </a:spcBef>
              <a:spcAft>
                <a:spcPts val="0"/>
              </a:spcAft>
              <a:buClr>
                <a:schemeClr val="accent1"/>
              </a:buClr>
              <a:buSzPts val="3000"/>
              <a:buNone/>
              <a:defRPr>
                <a:solidFill>
                  <a:schemeClr val="accent1"/>
                </a:solidFill>
              </a:defRPr>
            </a:lvl5pPr>
            <a:lvl6pPr lvl="5" algn="l">
              <a:lnSpc>
                <a:spcPct val="90000"/>
              </a:lnSpc>
              <a:spcBef>
                <a:spcPts val="0"/>
              </a:spcBef>
              <a:spcAft>
                <a:spcPts val="0"/>
              </a:spcAft>
              <a:buClr>
                <a:schemeClr val="accent1"/>
              </a:buClr>
              <a:buSzPts val="3000"/>
              <a:buNone/>
              <a:defRPr>
                <a:solidFill>
                  <a:schemeClr val="accent1"/>
                </a:solidFill>
              </a:defRPr>
            </a:lvl6pPr>
            <a:lvl7pPr lvl="6" algn="l">
              <a:lnSpc>
                <a:spcPct val="90000"/>
              </a:lnSpc>
              <a:spcBef>
                <a:spcPts val="0"/>
              </a:spcBef>
              <a:spcAft>
                <a:spcPts val="0"/>
              </a:spcAft>
              <a:buClr>
                <a:schemeClr val="accent1"/>
              </a:buClr>
              <a:buSzPts val="3000"/>
              <a:buNone/>
              <a:defRPr>
                <a:solidFill>
                  <a:schemeClr val="accent1"/>
                </a:solidFill>
              </a:defRPr>
            </a:lvl7pPr>
            <a:lvl8pPr lvl="7" algn="l">
              <a:lnSpc>
                <a:spcPct val="90000"/>
              </a:lnSpc>
              <a:spcBef>
                <a:spcPts val="0"/>
              </a:spcBef>
              <a:spcAft>
                <a:spcPts val="0"/>
              </a:spcAft>
              <a:buClr>
                <a:schemeClr val="accent1"/>
              </a:buClr>
              <a:buSzPts val="3000"/>
              <a:buNone/>
              <a:defRPr>
                <a:solidFill>
                  <a:schemeClr val="accent1"/>
                </a:solidFill>
              </a:defRPr>
            </a:lvl8pPr>
            <a:lvl9pPr lvl="8" algn="l">
              <a:lnSpc>
                <a:spcPct val="90000"/>
              </a:lnSpc>
              <a:spcBef>
                <a:spcPts val="0"/>
              </a:spcBef>
              <a:spcAft>
                <a:spcPts val="0"/>
              </a:spcAft>
              <a:buClr>
                <a:schemeClr val="accent1"/>
              </a:buClr>
              <a:buSzPts val="3000"/>
              <a:buNone/>
              <a:defRPr>
                <a:solidFill>
                  <a:schemeClr val="accent1"/>
                </a:solidFill>
              </a:defRPr>
            </a:lvl9pPr>
          </a:lstStyle>
          <a:p>
            <a:endParaRPr/>
          </a:p>
        </p:txBody>
      </p:sp>
      <p:sp>
        <p:nvSpPr>
          <p:cNvPr id="60" name="Google Shape;60;p5"/>
          <p:cNvSpPr txBox="1">
            <a:spLocks noGrp="1"/>
          </p:cNvSpPr>
          <p:nvPr>
            <p:ph type="body" idx="1"/>
          </p:nvPr>
        </p:nvSpPr>
        <p:spPr>
          <a:xfrm>
            <a:off x="614975" y="1476575"/>
            <a:ext cx="36132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61" name="Google Shape;61;p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cs-CZ"/>
              <a:t>‹#›</a:t>
            </a:fld>
            <a:endParaRPr/>
          </a:p>
        </p:txBody>
      </p:sp>
      <p:grpSp>
        <p:nvGrpSpPr>
          <p:cNvPr id="62" name="Google Shape;62;p5"/>
          <p:cNvGrpSpPr/>
          <p:nvPr/>
        </p:nvGrpSpPr>
        <p:grpSpPr>
          <a:xfrm rot="10800000">
            <a:off x="4572000" y="-47"/>
            <a:ext cx="4572000" cy="5157522"/>
            <a:chOff x="8" y="-13862"/>
            <a:chExt cx="4572000" cy="5157522"/>
          </a:xfrm>
        </p:grpSpPr>
        <p:sp>
          <p:nvSpPr>
            <p:cNvPr id="63" name="Google Shape;63;p5"/>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5" name="Google Shape;65;p5"/>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 name="Google Shape;66;p5"/>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cs-CZ"/>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6"/>
          <p:cNvSpPr txBox="1">
            <a:spLocks noGrp="1"/>
          </p:cNvSpPr>
          <p:nvPr>
            <p:ph type="ctrTitle"/>
          </p:nvPr>
        </p:nvSpPr>
        <p:spPr>
          <a:xfrm>
            <a:off x="323528" y="3239876"/>
            <a:ext cx="6768752" cy="1224136"/>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cs-CZ" sz="2400">
                <a:solidFill>
                  <a:schemeClr val="accent1"/>
                </a:solidFill>
              </a:rPr>
            </a:br>
            <a:r>
              <a:rPr lang="cs-CZ" sz="2800"/>
              <a:t>Psihoterapija – Studija slučaja 1</a:t>
            </a:r>
            <a:endParaRPr sz="1800"/>
          </a:p>
        </p:txBody>
      </p:sp>
      <p:sp>
        <p:nvSpPr>
          <p:cNvPr id="72" name="Google Shape;72;p6"/>
          <p:cNvSpPr/>
          <p:nvPr/>
        </p:nvSpPr>
        <p:spPr>
          <a:xfrm>
            <a:off x="683569" y="908015"/>
            <a:ext cx="764434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s-CZ" sz="6000" b="1" i="0" u="none" strike="noStrike" cap="none">
                <a:solidFill>
                  <a:schemeClr val="accent2"/>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cs-CZ" sz="2000"/>
              <a:t>Projekat broj</a:t>
            </a:r>
            <a:r>
              <a:rPr lang="cs-CZ" sz="2000">
                <a:solidFill>
                  <a:schemeClr val="lt1"/>
                </a:solidFill>
                <a:latin typeface="Barlow SemiBold"/>
                <a:ea typeface="Barlow SemiBold"/>
                <a:cs typeface="Barlow SemiBold"/>
                <a:sym typeface="Barlow SemiBold"/>
              </a:rPr>
              <a:t>: 2021-1-RO01- KA220-HED-38B739A3</a:t>
            </a:r>
            <a:endParaRPr/>
          </a:p>
        </p:txBody>
      </p:sp>
      <p:sp>
        <p:nvSpPr>
          <p:cNvPr id="78" name="Google Shape;78;p7"/>
          <p:cNvSpPr txBox="1">
            <a:spLocks noGrp="1"/>
          </p:cNvSpPr>
          <p:nvPr>
            <p:ph type="body" idx="2"/>
          </p:nvPr>
        </p:nvSpPr>
        <p:spPr>
          <a:xfrm>
            <a:off x="362794" y="2787774"/>
            <a:ext cx="4968552" cy="1224136"/>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SzPts val="2200"/>
              <a:buNone/>
            </a:pPr>
            <a:r>
              <a:rPr lang="cs-CZ" sz="1400">
                <a:latin typeface="Barlow SemiBold"/>
                <a:ea typeface="Barlow SemiBold"/>
                <a:cs typeface="Barlow SemiBold"/>
                <a:sym typeface="Barlow SemiBold"/>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sz="1400">
              <a:latin typeface="Barlow SemiBold"/>
              <a:ea typeface="Barlow SemiBold"/>
              <a:cs typeface="Barlow SemiBold"/>
              <a:sym typeface="Barlow SemiBold"/>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79" name="Google Shape;79;p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2</a:t>
            </a:fld>
            <a:endParaRPr/>
          </a:p>
        </p:txBody>
      </p:sp>
      <p:grpSp>
        <p:nvGrpSpPr>
          <p:cNvPr id="80" name="Google Shape;80;p7"/>
          <p:cNvGrpSpPr/>
          <p:nvPr/>
        </p:nvGrpSpPr>
        <p:grpSpPr>
          <a:xfrm>
            <a:off x="8391681" y="301593"/>
            <a:ext cx="450753" cy="450708"/>
            <a:chOff x="3277794" y="2969995"/>
            <a:chExt cx="457200" cy="457200"/>
          </a:xfrm>
        </p:grpSpPr>
        <p:sp>
          <p:nvSpPr>
            <p:cNvPr id="81" name="Google Shape;81;p7"/>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7"/>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7"/>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84" name="Google Shape;84;p7"/>
          <p:cNvPicPr preferRelativeResize="0"/>
          <p:nvPr/>
        </p:nvPicPr>
        <p:blipFill rotWithShape="1">
          <a:blip r:embed="rId3">
            <a:alphaModFix/>
          </a:blip>
          <a:srcRect/>
          <a:stretch/>
        </p:blipFill>
        <p:spPr>
          <a:xfrm>
            <a:off x="5724128" y="1923678"/>
            <a:ext cx="3196632" cy="2016224"/>
          </a:xfrm>
          <a:prstGeom prst="rect">
            <a:avLst/>
          </a:prstGeom>
          <a:noFill/>
          <a:ln>
            <a:noFill/>
          </a:ln>
        </p:spPr>
      </p:pic>
      <p:pic>
        <p:nvPicPr>
          <p:cNvPr id="85" name="Google Shape;85;p7"/>
          <p:cNvPicPr preferRelativeResize="0"/>
          <p:nvPr/>
        </p:nvPicPr>
        <p:blipFill rotWithShape="1">
          <a:blip r:embed="rId4">
            <a:alphaModFix/>
          </a:blip>
          <a:srcRect/>
          <a:stretch/>
        </p:blipFill>
        <p:spPr>
          <a:xfrm>
            <a:off x="467544" y="1707654"/>
            <a:ext cx="4759052" cy="1002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body" idx="1"/>
          </p:nvPr>
        </p:nvSpPr>
        <p:spPr>
          <a:xfrm>
            <a:off x="381000" y="1779662"/>
            <a:ext cx="7920880" cy="2826600"/>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1000"/>
              </a:spcBef>
              <a:spcAft>
                <a:spcPts val="0"/>
              </a:spcAft>
              <a:buSzPts val="2400"/>
              <a:buNone/>
            </a:pPr>
            <a:r>
              <a:rPr lang="cs-CZ" sz="2000"/>
              <a:t>Predstavljamo narativ priče o Mariji, koja je nedavno bila podvrgnuta lečenju poremećaja u ishrani. Pročitajte tekst sadržan na sledećem slajdu, a zatim odgovorite na pitanja na slajdu u nastavku.</a:t>
            </a:r>
            <a:endParaRPr/>
          </a:p>
          <a:p>
            <a:pPr marL="457200" lvl="0" indent="-228600" algn="just" rtl="0">
              <a:lnSpc>
                <a:spcPct val="100000"/>
              </a:lnSpc>
              <a:spcBef>
                <a:spcPts val="1000"/>
              </a:spcBef>
              <a:spcAft>
                <a:spcPts val="0"/>
              </a:spcAft>
              <a:buSzPts val="2400"/>
              <a:buNone/>
            </a:pPr>
            <a:endParaRPr sz="2000"/>
          </a:p>
          <a:p>
            <a:pPr marL="76200" lvl="0" indent="0" algn="l" rtl="0">
              <a:lnSpc>
                <a:spcPct val="100000"/>
              </a:lnSpc>
              <a:spcBef>
                <a:spcPts val="1000"/>
              </a:spcBef>
              <a:spcAft>
                <a:spcPts val="0"/>
              </a:spcAft>
              <a:buSzPts val="2400"/>
              <a:buNone/>
            </a:pPr>
            <a:endParaRPr sz="2000"/>
          </a:p>
        </p:txBody>
      </p:sp>
      <p:sp>
        <p:nvSpPr>
          <p:cNvPr id="91" name="Google Shape;91;p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3</a:t>
            </a:fld>
            <a:endParaRPr/>
          </a:p>
        </p:txBody>
      </p:sp>
      <p:grpSp>
        <p:nvGrpSpPr>
          <p:cNvPr id="92" name="Google Shape;92;p8"/>
          <p:cNvGrpSpPr/>
          <p:nvPr/>
        </p:nvGrpSpPr>
        <p:grpSpPr>
          <a:xfrm>
            <a:off x="8436324" y="288377"/>
            <a:ext cx="361474" cy="477145"/>
            <a:chOff x="4276825" y="487236"/>
            <a:chExt cx="317500" cy="419100"/>
          </a:xfrm>
        </p:grpSpPr>
        <p:sp>
          <p:nvSpPr>
            <p:cNvPr id="93" name="Google Shape;93;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Psihoterapija – Studija slučaja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body" idx="1"/>
          </p:nvPr>
        </p:nvSpPr>
        <p:spPr>
          <a:xfrm>
            <a:off x="323528" y="1491630"/>
            <a:ext cx="7920880" cy="2826600"/>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1000"/>
              </a:spcBef>
              <a:spcAft>
                <a:spcPts val="0"/>
              </a:spcAft>
              <a:buSzPts val="2400"/>
              <a:buNone/>
            </a:pPr>
            <a:r>
              <a:rPr lang="cs-CZ" sz="1800"/>
              <a:t>Marija ima 16 godina. Živi sa roditeljima, ima dva </a:t>
            </a:r>
            <a:r>
              <a:rPr lang="cs-CZ" sz="1800">
                <a:solidFill>
                  <a:srgbClr val="FF0000"/>
                </a:solidFill>
              </a:rPr>
              <a:t>starija </a:t>
            </a:r>
            <a:r>
              <a:rPr lang="cs-CZ" sz="1800"/>
              <a:t>brata (23 i 25 godina), obojica su aktivni hokejaši. Do pre tri godine bila je zdrava i aktivna devojčica. Sa 5 godina počela je sa pripremnim časovima atletike, a kasnije se bavila plivanjem i trčanjem. Sa 13 godina pridružila se grupi za aerobik i ubrzo prešla na takmičarski nivo. Imala je veoma strogu rutinu treninga i provodila je </a:t>
            </a:r>
            <a:r>
              <a:rPr lang="cs-CZ" sz="1800">
                <a:solidFill>
                  <a:srgbClr val="003072"/>
                </a:solidFill>
              </a:rPr>
              <a:t>3-4 sata dnevno u teretani, uz nekoliko treninga van svog uobičajenog rasporeda</a:t>
            </a:r>
            <a:r>
              <a:rPr lang="cs-CZ" sz="1800"/>
              <a:t>. Bila je prilično odlučna i ona i njen tim su bili veoma uspešni, osvojivši nekoliko takmičenja i državnih prvenstava. Sa 16 godina kolabirala je neposredno pre jednog velikog takmičenja kada je odvezena u bolnicu. Lekari su rekli njenim roditeljima da je Marija već dugo bila ozbiljno bolesna. Ovo je bilo iznenađenje…</a:t>
            </a:r>
            <a:endParaRPr sz="2000"/>
          </a:p>
          <a:p>
            <a:pPr marL="76200" lvl="0" indent="0" algn="l" rtl="0">
              <a:lnSpc>
                <a:spcPct val="100000"/>
              </a:lnSpc>
              <a:spcBef>
                <a:spcPts val="1000"/>
              </a:spcBef>
              <a:spcAft>
                <a:spcPts val="0"/>
              </a:spcAft>
              <a:buSzPts val="2400"/>
              <a:buNone/>
            </a:pPr>
            <a:endParaRPr sz="2000"/>
          </a:p>
        </p:txBody>
      </p:sp>
      <p:sp>
        <p:nvSpPr>
          <p:cNvPr id="101" name="Google Shape;101;p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4</a:t>
            </a:fld>
            <a:endParaRPr/>
          </a:p>
        </p:txBody>
      </p:sp>
      <p:grpSp>
        <p:nvGrpSpPr>
          <p:cNvPr id="102" name="Google Shape;102;p9"/>
          <p:cNvGrpSpPr/>
          <p:nvPr/>
        </p:nvGrpSpPr>
        <p:grpSpPr>
          <a:xfrm>
            <a:off x="8436324" y="288377"/>
            <a:ext cx="361474" cy="477145"/>
            <a:chOff x="4276825" y="487236"/>
            <a:chExt cx="317500" cy="419100"/>
          </a:xfrm>
        </p:grpSpPr>
        <p:sp>
          <p:nvSpPr>
            <p:cNvPr id="103" name="Google Shape;103;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cs-CZ"/>
              <a:t>Psihoterapija – Studija slučaja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body" idx="1"/>
          </p:nvPr>
        </p:nvSpPr>
        <p:spPr>
          <a:xfrm>
            <a:off x="381000" y="1779662"/>
            <a:ext cx="7920880" cy="2826600"/>
          </a:xfrm>
          <a:prstGeom prst="rect">
            <a:avLst/>
          </a:prstGeom>
          <a:noFill/>
          <a:ln>
            <a:noFill/>
          </a:ln>
        </p:spPr>
        <p:txBody>
          <a:bodyPr spcFirstLastPara="1" wrap="square" lIns="0" tIns="0" rIns="0" bIns="0" anchor="t" anchorCtr="0">
            <a:noAutofit/>
          </a:bodyPr>
          <a:lstStyle/>
          <a:p>
            <a:pPr marL="457200" lvl="0" indent="-381000" algn="just" rtl="0">
              <a:lnSpc>
                <a:spcPct val="100000"/>
              </a:lnSpc>
              <a:spcBef>
                <a:spcPts val="1000"/>
              </a:spcBef>
              <a:spcAft>
                <a:spcPts val="0"/>
              </a:spcAft>
              <a:buSzPts val="2400"/>
              <a:buChar char="▸"/>
            </a:pPr>
            <a:r>
              <a:rPr lang="cs-CZ" sz="2000"/>
              <a:t>Šta mislite šta se dogodilo Mariji?</a:t>
            </a:r>
            <a:endParaRPr/>
          </a:p>
          <a:p>
            <a:pPr marL="457200" lvl="0" indent="-381000" algn="just" rtl="0">
              <a:lnSpc>
                <a:spcPct val="100000"/>
              </a:lnSpc>
              <a:spcBef>
                <a:spcPts val="1000"/>
              </a:spcBef>
              <a:spcAft>
                <a:spcPts val="0"/>
              </a:spcAft>
              <a:buSzPts val="2400"/>
              <a:buChar char="▸"/>
            </a:pPr>
            <a:r>
              <a:rPr lang="cs-CZ" sz="2000"/>
              <a:t>Kako se desilo da je uspešna mlada sportistkinja kolabirala i da je morala da bude hospitalizovana?</a:t>
            </a:r>
            <a:endParaRPr/>
          </a:p>
          <a:p>
            <a:pPr marL="457200" lvl="0" indent="-381000" algn="just" rtl="0">
              <a:lnSpc>
                <a:spcPct val="100000"/>
              </a:lnSpc>
              <a:spcBef>
                <a:spcPts val="1000"/>
              </a:spcBef>
              <a:spcAft>
                <a:spcPts val="0"/>
              </a:spcAft>
              <a:buSzPts val="2400"/>
              <a:buChar char="▸"/>
            </a:pPr>
            <a:r>
              <a:rPr lang="cs-CZ" sz="2000"/>
              <a:t>Šta mislite zašto su njeni roditelji bili iznenađeni?</a:t>
            </a:r>
            <a:endParaRPr/>
          </a:p>
          <a:p>
            <a:pPr marL="457200" lvl="0" indent="-228600" algn="just" rtl="0">
              <a:lnSpc>
                <a:spcPct val="100000"/>
              </a:lnSpc>
              <a:spcBef>
                <a:spcPts val="1000"/>
              </a:spcBef>
              <a:spcAft>
                <a:spcPts val="0"/>
              </a:spcAft>
              <a:buSzPts val="2400"/>
              <a:buNone/>
            </a:pPr>
            <a:endParaRPr sz="2000"/>
          </a:p>
          <a:p>
            <a:pPr marL="76200" lvl="0" indent="0" algn="just" rtl="0">
              <a:lnSpc>
                <a:spcPct val="100000"/>
              </a:lnSpc>
              <a:spcBef>
                <a:spcPts val="1000"/>
              </a:spcBef>
              <a:spcAft>
                <a:spcPts val="0"/>
              </a:spcAft>
              <a:buSzPts val="2400"/>
              <a:buNone/>
            </a:pPr>
            <a:r>
              <a:rPr lang="cs-CZ" sz="2000"/>
              <a:t>Hajde sada da pročitamo šta se desilo u periodu od tri godine.</a:t>
            </a:r>
            <a:endParaRPr/>
          </a:p>
          <a:p>
            <a:pPr marL="457200" lvl="0" indent="-228600" algn="just" rtl="0">
              <a:lnSpc>
                <a:spcPct val="100000"/>
              </a:lnSpc>
              <a:spcBef>
                <a:spcPts val="1000"/>
              </a:spcBef>
              <a:spcAft>
                <a:spcPts val="0"/>
              </a:spcAft>
              <a:buSzPts val="2400"/>
              <a:buNone/>
            </a:pPr>
            <a:endParaRPr sz="2000"/>
          </a:p>
          <a:p>
            <a:pPr marL="76200" lvl="0" indent="0" algn="l" rtl="0">
              <a:lnSpc>
                <a:spcPct val="100000"/>
              </a:lnSpc>
              <a:spcBef>
                <a:spcPts val="1000"/>
              </a:spcBef>
              <a:spcAft>
                <a:spcPts val="0"/>
              </a:spcAft>
              <a:buSzPts val="2400"/>
              <a:buNone/>
            </a:pPr>
            <a:endParaRPr sz="2000"/>
          </a:p>
        </p:txBody>
      </p:sp>
      <p:sp>
        <p:nvSpPr>
          <p:cNvPr id="111" name="Google Shape;111;p1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5</a:t>
            </a:fld>
            <a:endParaRPr/>
          </a:p>
        </p:txBody>
      </p:sp>
      <p:grpSp>
        <p:nvGrpSpPr>
          <p:cNvPr id="112" name="Google Shape;112;p10"/>
          <p:cNvGrpSpPr/>
          <p:nvPr/>
        </p:nvGrpSpPr>
        <p:grpSpPr>
          <a:xfrm>
            <a:off x="8436324" y="288377"/>
            <a:ext cx="361474" cy="477145"/>
            <a:chOff x="4276825" y="487236"/>
            <a:chExt cx="317500" cy="419100"/>
          </a:xfrm>
        </p:grpSpPr>
        <p:sp>
          <p:nvSpPr>
            <p:cNvPr id="113" name="Google Shape;113;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5" name="Google Shape;115;p1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cs-CZ"/>
              <a:t>Psihoterapija – Studija slučaja 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body" idx="1"/>
          </p:nvPr>
        </p:nvSpPr>
        <p:spPr>
          <a:xfrm>
            <a:off x="323528" y="1491630"/>
            <a:ext cx="8474270" cy="2826600"/>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1000"/>
              </a:spcBef>
              <a:spcAft>
                <a:spcPts val="0"/>
              </a:spcAft>
              <a:buSzPts val="2400"/>
              <a:buNone/>
            </a:pPr>
            <a:r>
              <a:rPr lang="cs-CZ" sz="1800">
                <a:solidFill>
                  <a:srgbClr val="003072"/>
                </a:solidFill>
              </a:rPr>
              <a:t>Kada se Marija pridružila grupi za aerobik, došla je među starije devojke koje su već imale određeno iskustvo i imala je jaku želju da ih sustigne. Njena odlučnost da uspe bila je usko povezana sa njenim fizičkim izgledom, rezultatima i telesnom težinom. Postepeno je počela da obraća više pažnje na to šta jede, koliko ima kilograma, koliko kalorija unosi. Korak po korak, dodala je trčanje rano ujutru ili kasno uveče. Išla je u teretanu pravo iz škole. Provodila je vikende sa svojim timom vežbajući za nastup. Ponekad je bila umorna i razdražljiva, ali je mislila da to ima veze sa hormonskim promenama. Menstruacije su joj bile neredovne, ali je to pripisala napornim treninzima. Smanjila je unos hrane na apsolutni minimum za koji je mislila da neće oslabiti njen učinak. Pila je samo kafu danima pred takmičenja. </a:t>
            </a:r>
            <a:endParaRPr/>
          </a:p>
          <a:p>
            <a:pPr marL="457200" lvl="0" indent="-228600" algn="just" rtl="0">
              <a:lnSpc>
                <a:spcPct val="100000"/>
              </a:lnSpc>
              <a:spcBef>
                <a:spcPts val="1000"/>
              </a:spcBef>
              <a:spcAft>
                <a:spcPts val="0"/>
              </a:spcAft>
              <a:buSzPts val="2400"/>
              <a:buNone/>
            </a:pPr>
            <a:endParaRPr sz="2000">
              <a:solidFill>
                <a:srgbClr val="003072"/>
              </a:solidFill>
            </a:endParaRPr>
          </a:p>
          <a:p>
            <a:pPr marL="76200" lvl="0" indent="0" algn="l" rtl="0">
              <a:lnSpc>
                <a:spcPct val="100000"/>
              </a:lnSpc>
              <a:spcBef>
                <a:spcPts val="1000"/>
              </a:spcBef>
              <a:spcAft>
                <a:spcPts val="0"/>
              </a:spcAft>
              <a:buSzPts val="2400"/>
              <a:buNone/>
            </a:pPr>
            <a:endParaRPr sz="2000">
              <a:solidFill>
                <a:srgbClr val="003072"/>
              </a:solidFill>
            </a:endParaRPr>
          </a:p>
        </p:txBody>
      </p:sp>
      <p:sp>
        <p:nvSpPr>
          <p:cNvPr id="121" name="Google Shape;121;p1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6</a:t>
            </a:fld>
            <a:endParaRPr/>
          </a:p>
        </p:txBody>
      </p:sp>
      <p:grpSp>
        <p:nvGrpSpPr>
          <p:cNvPr id="122" name="Google Shape;122;p11"/>
          <p:cNvGrpSpPr/>
          <p:nvPr/>
        </p:nvGrpSpPr>
        <p:grpSpPr>
          <a:xfrm>
            <a:off x="8436324" y="288377"/>
            <a:ext cx="361474" cy="477145"/>
            <a:chOff x="4276825" y="487236"/>
            <a:chExt cx="317500" cy="419100"/>
          </a:xfrm>
        </p:grpSpPr>
        <p:sp>
          <p:nvSpPr>
            <p:cNvPr id="123" name="Google Shape;123;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5" name="Google Shape;125;p1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cs-CZ"/>
              <a:t>Psihoterapija – Studija slučaja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body" idx="1"/>
          </p:nvPr>
        </p:nvSpPr>
        <p:spPr>
          <a:xfrm>
            <a:off x="334865" y="1388657"/>
            <a:ext cx="8474270" cy="3363493"/>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1000"/>
              </a:spcBef>
              <a:spcAft>
                <a:spcPts val="0"/>
              </a:spcAft>
              <a:buSzPts val="2400"/>
              <a:buNone/>
            </a:pPr>
            <a:r>
              <a:rPr lang="cs-CZ" sz="1800"/>
              <a:t>Nakon što je kolabirala, na pregledu su se pokazale ozbiljne fizičke smetnje. Uprkos tome što je bila u formi i prilično mišićava, njeni laboratorijski nalazi su bili daleko izvan normale. Psihijatrijskom procenom je otkriveno da je njen um usredsređen na učinak i izgled: plašila se da će se ugojiti, mislila je da će vežbanjem održati kondiciju i dobar izgled kako bi mogla da ostane u timu. Verovala je da ima potpunu kontrolu nad svojim telom. Svaka dodatna kalorija morala je da se nadoknadi fizičkim vežbama. U ženskom aerobik timu sve mora biti savršeno i ona se upravo trudila da to i postigne. Uspeh koji su ostvarile bio je potvrda da radi pravu stvar. Želela je da ispuni očekivanja za koja je mislila da njeni roditelji imaju, kao i da dokaže </a:t>
            </a:r>
            <a:r>
              <a:rPr lang="cs-CZ" sz="1800">
                <a:solidFill>
                  <a:srgbClr val="FF0000"/>
                </a:solidFill>
              </a:rPr>
              <a:t>starijoj </a:t>
            </a:r>
            <a:r>
              <a:rPr lang="cs-CZ" sz="1800"/>
              <a:t>braći da je i </a:t>
            </a:r>
            <a:r>
              <a:rPr lang="cs-CZ" sz="1800">
                <a:solidFill>
                  <a:srgbClr val="FF0000"/>
                </a:solidFill>
              </a:rPr>
              <a:t>ona </a:t>
            </a:r>
            <a:r>
              <a:rPr lang="cs-CZ" sz="1800"/>
              <a:t>uspešan sportista. Shvata da mora da napravi određena prilagođavanja jer je to što je kolabirala bilo veliko razočarenje za njen tim, kao i njen lični neuspeh.</a:t>
            </a:r>
            <a:endParaRPr sz="2000"/>
          </a:p>
        </p:txBody>
      </p:sp>
      <p:sp>
        <p:nvSpPr>
          <p:cNvPr id="131" name="Google Shape;131;p1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7</a:t>
            </a:fld>
            <a:endParaRPr/>
          </a:p>
        </p:txBody>
      </p:sp>
      <p:grpSp>
        <p:nvGrpSpPr>
          <p:cNvPr id="132" name="Google Shape;132;p12"/>
          <p:cNvGrpSpPr/>
          <p:nvPr/>
        </p:nvGrpSpPr>
        <p:grpSpPr>
          <a:xfrm>
            <a:off x="8436324" y="288377"/>
            <a:ext cx="361474" cy="477145"/>
            <a:chOff x="4276825" y="487236"/>
            <a:chExt cx="317500" cy="419100"/>
          </a:xfrm>
        </p:grpSpPr>
        <p:sp>
          <p:nvSpPr>
            <p:cNvPr id="133" name="Google Shape;133;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5" name="Google Shape;135;p1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cs-CZ"/>
              <a:t>Psihoterapija – Studija slučaja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body" idx="1"/>
          </p:nvPr>
        </p:nvSpPr>
        <p:spPr>
          <a:xfrm>
            <a:off x="381000" y="1491630"/>
            <a:ext cx="7920880" cy="2826600"/>
          </a:xfrm>
          <a:prstGeom prst="rect">
            <a:avLst/>
          </a:prstGeom>
          <a:noFill/>
          <a:ln>
            <a:noFill/>
          </a:ln>
        </p:spPr>
        <p:txBody>
          <a:bodyPr spcFirstLastPara="1" wrap="square" lIns="0" tIns="0" rIns="0" bIns="0" anchor="t" anchorCtr="0">
            <a:noAutofit/>
          </a:bodyPr>
          <a:lstStyle/>
          <a:p>
            <a:pPr marL="457200" lvl="0" indent="-381000" algn="just" rtl="0">
              <a:lnSpc>
                <a:spcPct val="100000"/>
              </a:lnSpc>
              <a:spcBef>
                <a:spcPts val="1000"/>
              </a:spcBef>
              <a:spcAft>
                <a:spcPts val="0"/>
              </a:spcAft>
              <a:buSzPts val="2400"/>
              <a:buChar char="▸"/>
            </a:pPr>
            <a:r>
              <a:rPr lang="cs-CZ" sz="2000"/>
              <a:t>Koju vrstu poremećaja u ishrani je Marija imala?</a:t>
            </a:r>
            <a:endParaRPr/>
          </a:p>
          <a:p>
            <a:pPr marL="457200" lvl="0" indent="-381000" algn="just" rtl="0">
              <a:lnSpc>
                <a:spcPct val="100000"/>
              </a:lnSpc>
              <a:spcBef>
                <a:spcPts val="1000"/>
              </a:spcBef>
              <a:spcAft>
                <a:spcPts val="0"/>
              </a:spcAft>
              <a:buSzPts val="2400"/>
              <a:buChar char="▸"/>
            </a:pPr>
            <a:r>
              <a:rPr lang="cs-CZ" sz="2000"/>
              <a:t>Da li su bili prisutni znaci upozorenja?</a:t>
            </a:r>
            <a:endParaRPr/>
          </a:p>
          <a:p>
            <a:pPr marL="457200" lvl="0" indent="-381000" algn="just" rtl="0">
              <a:lnSpc>
                <a:spcPct val="100000"/>
              </a:lnSpc>
              <a:spcBef>
                <a:spcPts val="1000"/>
              </a:spcBef>
              <a:spcAft>
                <a:spcPts val="0"/>
              </a:spcAft>
              <a:buSzPts val="2400"/>
              <a:buChar char="▸"/>
            </a:pPr>
            <a:r>
              <a:rPr lang="cs-CZ" sz="2000"/>
              <a:t>Kako je bilo moguće da Marija sakrije svoj problem sa ishranom od roditelja?</a:t>
            </a:r>
            <a:endParaRPr/>
          </a:p>
          <a:p>
            <a:pPr marL="457200" lvl="0" indent="-381000" algn="just" rtl="0">
              <a:lnSpc>
                <a:spcPct val="100000"/>
              </a:lnSpc>
              <a:spcBef>
                <a:spcPts val="1000"/>
              </a:spcBef>
              <a:spcAft>
                <a:spcPts val="0"/>
              </a:spcAft>
              <a:buSzPts val="2400"/>
              <a:buChar char="▸"/>
            </a:pPr>
            <a:r>
              <a:rPr lang="cs-CZ" sz="2000"/>
              <a:t>Kakvu su ulogu njene saigračice imale u nastanku poremećaja u ishrani?</a:t>
            </a:r>
            <a:endParaRPr/>
          </a:p>
          <a:p>
            <a:pPr marL="457200" lvl="0" indent="-381000" algn="just" rtl="0">
              <a:lnSpc>
                <a:spcPct val="100000"/>
              </a:lnSpc>
              <a:spcBef>
                <a:spcPts val="1000"/>
              </a:spcBef>
              <a:spcAft>
                <a:spcPts val="0"/>
              </a:spcAft>
              <a:buSzPts val="2400"/>
              <a:buChar char="▸"/>
            </a:pPr>
            <a:r>
              <a:rPr lang="cs-CZ" sz="2000"/>
              <a:t>Šta mislite na šta bi trebalo usmeriti psihoterapiju? Koju vrstu terapije treba koristiti? Koja su iskrivljena mišljenja?</a:t>
            </a:r>
            <a:endParaRPr/>
          </a:p>
          <a:p>
            <a:pPr marL="457200" lvl="0" indent="-228600" algn="just" rtl="0">
              <a:lnSpc>
                <a:spcPct val="100000"/>
              </a:lnSpc>
              <a:spcBef>
                <a:spcPts val="1000"/>
              </a:spcBef>
              <a:spcAft>
                <a:spcPts val="0"/>
              </a:spcAft>
              <a:buSzPts val="2400"/>
              <a:buNone/>
            </a:pPr>
            <a:endParaRPr sz="2000"/>
          </a:p>
          <a:p>
            <a:pPr marL="76200" lvl="0" indent="0" algn="l" rtl="0">
              <a:lnSpc>
                <a:spcPct val="100000"/>
              </a:lnSpc>
              <a:spcBef>
                <a:spcPts val="1000"/>
              </a:spcBef>
              <a:spcAft>
                <a:spcPts val="0"/>
              </a:spcAft>
              <a:buSzPts val="2400"/>
              <a:buNone/>
            </a:pPr>
            <a:endParaRPr sz="2000"/>
          </a:p>
        </p:txBody>
      </p:sp>
      <p:sp>
        <p:nvSpPr>
          <p:cNvPr id="141" name="Google Shape;141;p1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8</a:t>
            </a:fld>
            <a:endParaRPr/>
          </a:p>
        </p:txBody>
      </p:sp>
      <p:grpSp>
        <p:nvGrpSpPr>
          <p:cNvPr id="142" name="Google Shape;142;p13"/>
          <p:cNvGrpSpPr/>
          <p:nvPr/>
        </p:nvGrpSpPr>
        <p:grpSpPr>
          <a:xfrm>
            <a:off x="8436324" y="288377"/>
            <a:ext cx="361474" cy="477145"/>
            <a:chOff x="4276825" y="487236"/>
            <a:chExt cx="317500" cy="419100"/>
          </a:xfrm>
        </p:grpSpPr>
        <p:sp>
          <p:nvSpPr>
            <p:cNvPr id="143" name="Google Shape;143;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5" name="Google Shape;145;p1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cs-CZ"/>
              <a:t>Psihoterapija – Studija slučaja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1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9</a:t>
            </a:fld>
            <a:endParaRPr/>
          </a:p>
        </p:txBody>
      </p:sp>
      <p:pic>
        <p:nvPicPr>
          <p:cNvPr id="151" name="Google Shape;151;p14"/>
          <p:cNvPicPr preferRelativeResize="0"/>
          <p:nvPr/>
        </p:nvPicPr>
        <p:blipFill rotWithShape="1">
          <a:blip r:embed="rId3">
            <a:alphaModFix/>
          </a:blip>
          <a:srcRect/>
          <a:stretch/>
        </p:blipFill>
        <p:spPr>
          <a:xfrm>
            <a:off x="4788024" y="1635646"/>
            <a:ext cx="3552394" cy="1998222"/>
          </a:xfrm>
          <a:prstGeom prst="rect">
            <a:avLst/>
          </a:prstGeom>
          <a:noFill/>
          <a:ln>
            <a:noFill/>
          </a:ln>
        </p:spPr>
      </p:pic>
      <p:sp>
        <p:nvSpPr>
          <p:cNvPr id="152" name="Google Shape;152;p14"/>
          <p:cNvSpPr txBox="1">
            <a:spLocks noGrp="1"/>
          </p:cNvSpPr>
          <p:nvPr>
            <p:ph type="body" idx="1"/>
          </p:nvPr>
        </p:nvSpPr>
        <p:spPr>
          <a:xfrm>
            <a:off x="614975" y="1476575"/>
            <a:ext cx="3613200" cy="2826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711</Words>
  <Application>Microsoft Office PowerPoint</Application>
  <PresentationFormat>On-screen Show (16:9)</PresentationFormat>
  <Paragraphs>32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Barlow SemiBold</vt:lpstr>
      <vt:lpstr>Barlow Light</vt:lpstr>
      <vt:lpstr>Arial</vt:lpstr>
      <vt:lpstr>Calibri</vt:lpstr>
      <vt:lpstr>Caius template</vt:lpstr>
      <vt:lpstr> Psihoterapija – Studija slučaja 1</vt:lpstr>
      <vt:lpstr>Projekat broj: 2021-1-RO01- KA220-HED-38B739A3</vt:lpstr>
      <vt:lpstr>Psihoterapija – Studija slučaja 1</vt:lpstr>
      <vt:lpstr>Psihoterapija – Studija slučaja 1</vt:lpstr>
      <vt:lpstr>Psihoterapija – Studija slučaja 1</vt:lpstr>
      <vt:lpstr>Psihoterapija – Studija slučaja 1</vt:lpstr>
      <vt:lpstr>Psihoterapija – Studija slučaja 1</vt:lpstr>
      <vt:lpstr>Psihoterapija – Studija slučaja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Psihoterapija – Studija slučaja 1</dc:title>
  <dc:creator>Danka Sinadinović</dc:creator>
  <cp:lastModifiedBy>Danka Sinadinović</cp:lastModifiedBy>
  <cp:revision>1</cp:revision>
  <dcterms:modified xsi:type="dcterms:W3CDTF">2023-06-25T20:12:00Z</dcterms:modified>
</cp:coreProperties>
</file>