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1"/>
  </p:notesMasterIdLst>
  <p:sldIdLst>
    <p:sldId id="256" r:id="rId2"/>
    <p:sldId id="257" r:id="rId3"/>
    <p:sldId id="261" r:id="rId4"/>
    <p:sldId id="304" r:id="rId5"/>
    <p:sldId id="306" r:id="rId6"/>
    <p:sldId id="305" r:id="rId7"/>
    <p:sldId id="308" r:id="rId8"/>
    <p:sldId id="307" r:id="rId9"/>
    <p:sldId id="278" r:id="rId10"/>
  </p:sldIdLst>
  <p:sldSz cx="9144000" cy="5143500" type="screen16x9"/>
  <p:notesSz cx="6858000" cy="9144000"/>
  <p:embeddedFontLst>
    <p:embeddedFont>
      <p:font typeface="Barlow SemiBold" charset="0"/>
      <p:regular r:id="rId12"/>
      <p:bold r:id="rId13"/>
      <p:italic r:id="rId14"/>
      <p:boldItalic r:id="rId15"/>
    </p:embeddedFont>
    <p:embeddedFont>
      <p:font typeface="Calibri" pitchFamily="34" charset="0"/>
      <p:regular r:id="rId16"/>
      <p:bold r:id="rId17"/>
      <p:italic r:id="rId18"/>
      <p:boldItalic r:id="rId19"/>
    </p:embeddedFont>
    <p:embeddedFont>
      <p:font typeface="Barlow Light"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8"/>
    <p:restoredTop sz="94659"/>
  </p:normalViewPr>
  <p:slideViewPr>
    <p:cSldViewPr>
      <p:cViewPr>
        <p:scale>
          <a:sx n="115" d="100"/>
          <a:sy n="115" d="100"/>
        </p:scale>
        <p:origin x="-461" y="2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3994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464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190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5477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202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323528" y="3239876"/>
            <a:ext cx="6768752" cy="1224136"/>
          </a:xfrm>
          <a:prstGeom prst="rect">
            <a:avLst/>
          </a:prstGeom>
        </p:spPr>
        <p:txBody>
          <a:bodyPr spcFirstLastPara="1" wrap="square" lIns="0" tIns="0" rIns="0" bIns="0" anchor="ctr" anchorCtr="0">
            <a:noAutofit/>
          </a:bodyPr>
          <a:lstStyle/>
          <a:p>
            <a:pPr lvl="0" algn="ctr"/>
            <a:r>
              <a:rPr lang="en" sz="2400" dirty="0">
                <a:solidFill>
                  <a:schemeClr val="accent1"/>
                </a:solidFill>
              </a:rPr>
              <a:t/>
            </a:r>
            <a:br>
              <a:rPr lang="en" sz="2400" dirty="0">
                <a:solidFill>
                  <a:schemeClr val="accent1"/>
                </a:solidFill>
              </a:rPr>
            </a:br>
            <a:r>
              <a:rPr lang="cs-CZ" sz="2800" dirty="0" smtClean="0"/>
              <a:t>Psihoterapie – Studiu de caz </a:t>
            </a:r>
            <a:r>
              <a:rPr lang="cs-CZ" sz="2800" dirty="0"/>
              <a:t>1</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779662"/>
            <a:ext cx="7920880" cy="2826600"/>
          </a:xfrm>
          <a:prstGeom prst="rect">
            <a:avLst/>
          </a:prstGeom>
        </p:spPr>
        <p:txBody>
          <a:bodyPr spcFirstLastPara="1" wrap="square" lIns="0" tIns="0" rIns="0" bIns="0" anchor="t" anchorCtr="0">
            <a:noAutofit/>
          </a:bodyPr>
          <a:lstStyle/>
          <a:p>
            <a:pPr marL="76200" lvl="0" indent="0" algn="just" rtl="0">
              <a:spcBef>
                <a:spcPts val="1000"/>
              </a:spcBef>
              <a:spcAft>
                <a:spcPts val="0"/>
              </a:spcAft>
              <a:buSzPts val="2400"/>
              <a:buNone/>
            </a:pPr>
            <a:r>
              <a:rPr lang="ro-RO" sz="2000" dirty="0" smtClean="0">
                <a:latin typeface="+mn-lt"/>
              </a:rPr>
              <a:t>Prezentăm în cele ce urmează narațiunea Mariei, care recent a urmat tratament pentru tulburare de comportament alimentar. Citiți textul și apoi răspundeți la întrebări.  </a:t>
            </a:r>
            <a:endParaRPr lang="en-GB" sz="2000" dirty="0">
              <a:latin typeface="+mn-lt"/>
            </a:endParaRPr>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smtClean="0"/>
              <a:t>Psihoterapie </a:t>
            </a:r>
            <a:r>
              <a:rPr lang="cs-CZ" dirty="0"/>
              <a:t>– </a:t>
            </a:r>
            <a:r>
              <a:rPr lang="cs-CZ" dirty="0" smtClean="0"/>
              <a:t>Studiu de caz </a:t>
            </a:r>
            <a:r>
              <a:rPr lang="cs-CZ" dirty="0"/>
              <a:t>1</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23528" y="1491630"/>
            <a:ext cx="7920880" cy="2826600"/>
          </a:xfrm>
          <a:prstGeom prst="rect">
            <a:avLst/>
          </a:prstGeom>
        </p:spPr>
        <p:txBody>
          <a:bodyPr spcFirstLastPara="1" wrap="square" lIns="0" tIns="0" rIns="0" bIns="0" anchor="t" anchorCtr="0">
            <a:noAutofit/>
          </a:bodyPr>
          <a:lstStyle/>
          <a:p>
            <a:pPr marL="76200" lvl="0" indent="0" algn="just">
              <a:spcBef>
                <a:spcPts val="1000"/>
              </a:spcBef>
              <a:buNone/>
            </a:pPr>
            <a:r>
              <a:rPr lang="vi-VN" sz="1800" dirty="0">
                <a:latin typeface="+mn-lt"/>
              </a:rPr>
              <a:t>Maria are 16 ani. Locuiește cu părinții </a:t>
            </a:r>
            <a:r>
              <a:rPr lang="vi-VN" sz="1800" dirty="0" smtClean="0">
                <a:latin typeface="+mn-lt"/>
              </a:rPr>
              <a:t>ei</a:t>
            </a:r>
            <a:r>
              <a:rPr lang="ro-RO" sz="1800" dirty="0" smtClean="0">
                <a:latin typeface="+mn-lt"/>
              </a:rPr>
              <a:t> și</a:t>
            </a:r>
            <a:r>
              <a:rPr lang="vi-VN" sz="1800" dirty="0" smtClean="0">
                <a:latin typeface="+mn-lt"/>
              </a:rPr>
              <a:t> </a:t>
            </a:r>
            <a:r>
              <a:rPr lang="vi-VN" sz="1800" dirty="0">
                <a:latin typeface="+mn-lt"/>
              </a:rPr>
              <a:t>are doi frați mai mari (23 și 25 de ani), ambii jucători activi de hochei pe gheață. Până acum trei ani, </a:t>
            </a:r>
            <a:r>
              <a:rPr lang="ro-RO" sz="1800" dirty="0" smtClean="0">
                <a:latin typeface="+mn-lt"/>
              </a:rPr>
              <a:t>a fost o tânără</a:t>
            </a:r>
            <a:r>
              <a:rPr lang="vi-VN" sz="1800" dirty="0" smtClean="0">
                <a:latin typeface="+mn-lt"/>
              </a:rPr>
              <a:t> </a:t>
            </a:r>
            <a:r>
              <a:rPr lang="vi-VN" sz="1800" dirty="0">
                <a:latin typeface="+mn-lt"/>
              </a:rPr>
              <a:t>sănătoasă și activă.</a:t>
            </a:r>
            <a:endParaRPr lang="ro-RO" sz="1800" dirty="0" smtClean="0">
              <a:latin typeface="+mn-lt"/>
            </a:endParaRPr>
          </a:p>
          <a:p>
            <a:pPr marL="76200" lvl="0" indent="0" algn="just">
              <a:spcBef>
                <a:spcPts val="1000"/>
              </a:spcBef>
              <a:buNone/>
            </a:pPr>
            <a:r>
              <a:rPr lang="vi-VN" sz="1800" dirty="0">
                <a:latin typeface="+mn-lt"/>
              </a:rPr>
              <a:t>La vârsta de 5 ani, a început </a:t>
            </a:r>
            <a:r>
              <a:rPr lang="ro-RO" sz="1800" dirty="0" smtClean="0">
                <a:latin typeface="+mn-lt"/>
              </a:rPr>
              <a:t>c</a:t>
            </a:r>
            <a:r>
              <a:rPr lang="vi-VN" sz="1800" dirty="0" smtClean="0">
                <a:latin typeface="+mn-lt"/>
              </a:rPr>
              <a:t>ursuri </a:t>
            </a:r>
            <a:r>
              <a:rPr lang="vi-VN" sz="1800" dirty="0">
                <a:latin typeface="+mn-lt"/>
              </a:rPr>
              <a:t>de pregătire pentru atletism </a:t>
            </a:r>
            <a:r>
              <a:rPr lang="ro-RO" sz="1800" dirty="0" smtClean="0">
                <a:latin typeface="+mn-lt"/>
              </a:rPr>
              <a:t>iar</a:t>
            </a:r>
            <a:r>
              <a:rPr lang="vi-VN" sz="1800" dirty="0" smtClean="0">
                <a:latin typeface="+mn-lt"/>
              </a:rPr>
              <a:t> </a:t>
            </a:r>
            <a:r>
              <a:rPr lang="vi-VN" sz="1800" dirty="0">
                <a:latin typeface="+mn-lt"/>
              </a:rPr>
              <a:t>mai târziu </a:t>
            </a:r>
            <a:r>
              <a:rPr lang="ro-RO" sz="1800" dirty="0" smtClean="0">
                <a:latin typeface="+mn-lt"/>
              </a:rPr>
              <a:t>a început înotul ș</a:t>
            </a:r>
            <a:r>
              <a:rPr lang="vi-VN" sz="1800" dirty="0" smtClean="0">
                <a:latin typeface="+mn-lt"/>
              </a:rPr>
              <a:t>i alergat</a:t>
            </a:r>
            <a:r>
              <a:rPr lang="ro-RO" sz="1800" dirty="0" smtClean="0">
                <a:latin typeface="+mn-lt"/>
              </a:rPr>
              <a:t>ul</a:t>
            </a:r>
            <a:r>
              <a:rPr lang="vi-VN" sz="1800" dirty="0" smtClean="0">
                <a:latin typeface="+mn-lt"/>
              </a:rPr>
              <a:t>. </a:t>
            </a:r>
            <a:r>
              <a:rPr lang="vi-VN" sz="1800" dirty="0">
                <a:latin typeface="+mn-lt"/>
              </a:rPr>
              <a:t>La 13 ani, s-a alăturat unei echipe de aerobic și în scurt timp a ajuns la nivel competitiv. Avea o rutină de antrenament foarte strictă și petrecea 3-4 ore pe zi într-o sală de sport, cu mai multe antrenamente în afara programului </a:t>
            </a:r>
            <a:r>
              <a:rPr lang="vi-VN" sz="1800" dirty="0" smtClean="0">
                <a:latin typeface="+mn-lt"/>
              </a:rPr>
              <a:t>normal</a:t>
            </a:r>
            <a:r>
              <a:rPr lang="vi-VN" sz="1800" dirty="0">
                <a:latin typeface="+mn-lt"/>
              </a:rPr>
              <a:t>. Era destul de hotărâtă </a:t>
            </a:r>
            <a:r>
              <a:rPr lang="ro-RO" sz="1800" dirty="0" smtClean="0">
                <a:latin typeface="+mn-lt"/>
              </a:rPr>
              <a:t>iar</a:t>
            </a:r>
            <a:r>
              <a:rPr lang="vi-VN" sz="1800" dirty="0" smtClean="0">
                <a:latin typeface="+mn-lt"/>
              </a:rPr>
              <a:t> </a:t>
            </a:r>
            <a:r>
              <a:rPr lang="vi-VN" sz="1800" dirty="0">
                <a:latin typeface="+mn-lt"/>
              </a:rPr>
              <a:t>ea și echipa ei au </a:t>
            </a:r>
            <a:r>
              <a:rPr lang="ro-RO" sz="1800" dirty="0" smtClean="0">
                <a:latin typeface="+mn-lt"/>
              </a:rPr>
              <a:t>obținut multe </a:t>
            </a:r>
            <a:r>
              <a:rPr lang="vi-VN" sz="1800" dirty="0" smtClean="0">
                <a:latin typeface="+mn-lt"/>
              </a:rPr>
              <a:t>succes</a:t>
            </a:r>
            <a:r>
              <a:rPr lang="ro-RO" sz="1800" dirty="0" smtClean="0">
                <a:latin typeface="+mn-lt"/>
              </a:rPr>
              <a:t>e</a:t>
            </a:r>
            <a:r>
              <a:rPr lang="vi-VN" sz="1800" dirty="0" smtClean="0">
                <a:latin typeface="+mn-lt"/>
              </a:rPr>
              <a:t>, </a:t>
            </a:r>
            <a:r>
              <a:rPr lang="vi-VN" sz="1800" dirty="0">
                <a:latin typeface="+mn-lt"/>
              </a:rPr>
              <a:t>câștigând mai </a:t>
            </a:r>
            <a:r>
              <a:rPr lang="ro-RO" sz="1800" dirty="0" smtClean="0">
                <a:latin typeface="+mn-lt"/>
              </a:rPr>
              <a:t>multe </a:t>
            </a:r>
            <a:r>
              <a:rPr lang="vi-VN" sz="1800" dirty="0" smtClean="0">
                <a:latin typeface="+mn-lt"/>
              </a:rPr>
              <a:t>competiții </a:t>
            </a:r>
            <a:r>
              <a:rPr lang="vi-VN" sz="1800" dirty="0">
                <a:latin typeface="+mn-lt"/>
              </a:rPr>
              <a:t>și campionate naționale</a:t>
            </a:r>
            <a:r>
              <a:rPr lang="vi-VN" sz="1800" dirty="0" smtClean="0">
                <a:latin typeface="+mn-lt"/>
              </a:rPr>
              <a:t>.</a:t>
            </a:r>
            <a:r>
              <a:rPr lang="ro-RO" sz="1800" dirty="0" smtClean="0">
                <a:latin typeface="+mn-lt"/>
              </a:rPr>
              <a:t> </a:t>
            </a:r>
            <a:r>
              <a:rPr lang="vi-VN" sz="1800" dirty="0" smtClean="0">
                <a:latin typeface="+mn-lt"/>
              </a:rPr>
              <a:t>La </a:t>
            </a:r>
            <a:r>
              <a:rPr lang="vi-VN" sz="1800" dirty="0">
                <a:latin typeface="+mn-lt"/>
              </a:rPr>
              <a:t>16 ani, </a:t>
            </a:r>
            <a:r>
              <a:rPr lang="vi-VN" sz="1800" dirty="0" smtClean="0">
                <a:latin typeface="+mn-lt"/>
              </a:rPr>
              <a:t>s-a </a:t>
            </a:r>
            <a:r>
              <a:rPr lang="vi-VN" sz="1800" dirty="0">
                <a:latin typeface="+mn-lt"/>
              </a:rPr>
              <a:t>prăbușit cu puțin timp înainte de o competiție majoră și a fost dusă la spital. Medicii le-au spus părinților </a:t>
            </a:r>
            <a:r>
              <a:rPr lang="vi-VN" sz="1800" dirty="0" smtClean="0">
                <a:latin typeface="+mn-lt"/>
              </a:rPr>
              <a:t>ei</a:t>
            </a:r>
            <a:r>
              <a:rPr lang="ro-RO" sz="1800" dirty="0" smtClean="0">
                <a:latin typeface="+mn-lt"/>
              </a:rPr>
              <a:t> că</a:t>
            </a:r>
            <a:r>
              <a:rPr lang="vi-VN" sz="1800" dirty="0" smtClean="0">
                <a:latin typeface="+mn-lt"/>
              </a:rPr>
              <a:t> Maria</a:t>
            </a:r>
            <a:r>
              <a:rPr lang="ro-RO" sz="1800" dirty="0" smtClean="0">
                <a:latin typeface="+mn-lt"/>
              </a:rPr>
              <a:t> suferea de ceva timp de o boală severă. Vestea  aceasta i-a surprins</a:t>
            </a:r>
            <a:r>
              <a:rPr lang="vi-VN" sz="1800" dirty="0" smtClean="0">
                <a:latin typeface="+mn-lt"/>
              </a:rPr>
              <a:t>…</a:t>
            </a:r>
            <a:endParaRPr lang="en-GB" sz="2000" dirty="0">
              <a:latin typeface="+mn-lt"/>
            </a:endParaRPr>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smtClean="0"/>
              <a:t>Psihoterapie </a:t>
            </a:r>
            <a:r>
              <a:rPr lang="cs-CZ" dirty="0"/>
              <a:t>– </a:t>
            </a:r>
            <a:r>
              <a:rPr lang="cs-CZ" dirty="0" smtClean="0"/>
              <a:t>Studiu de caz </a:t>
            </a:r>
            <a:r>
              <a:rPr lang="cs-CZ" dirty="0"/>
              <a:t>1</a:t>
            </a:r>
            <a:endParaRPr lang="it-IT" dirty="0"/>
          </a:p>
        </p:txBody>
      </p:sp>
    </p:spTree>
    <p:extLst>
      <p:ext uri="{BB962C8B-B14F-4D97-AF65-F5344CB8AC3E}">
        <p14:creationId xmlns:p14="http://schemas.microsoft.com/office/powerpoint/2010/main" val="90223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779662"/>
            <a:ext cx="7920880" cy="2826600"/>
          </a:xfrm>
          <a:prstGeom prst="rect">
            <a:avLst/>
          </a:prstGeom>
        </p:spPr>
        <p:txBody>
          <a:bodyPr spcFirstLastPara="1" wrap="square" lIns="0" tIns="0" rIns="0" bIns="0" anchor="t" anchorCtr="0">
            <a:noAutofit/>
          </a:bodyPr>
          <a:lstStyle/>
          <a:p>
            <a:pPr algn="just">
              <a:spcBef>
                <a:spcPts val="1000"/>
              </a:spcBef>
            </a:pPr>
            <a:r>
              <a:rPr lang="ro-RO" sz="2000" dirty="0" smtClean="0">
                <a:latin typeface="+mn-lt"/>
              </a:rPr>
              <a:t>Ce credeți că s-a întâmplat cu Ma</a:t>
            </a:r>
            <a:r>
              <a:rPr lang="en-GB" sz="2000" dirty="0" err="1" smtClean="0">
                <a:latin typeface="+mn-lt"/>
              </a:rPr>
              <a:t>ria</a:t>
            </a:r>
            <a:r>
              <a:rPr lang="en-GB" sz="2000" dirty="0">
                <a:latin typeface="+mn-lt"/>
              </a:rPr>
              <a:t>?</a:t>
            </a:r>
          </a:p>
          <a:p>
            <a:pPr algn="just">
              <a:spcBef>
                <a:spcPts val="1000"/>
              </a:spcBef>
            </a:pPr>
            <a:r>
              <a:rPr lang="ro-RO" sz="2000" dirty="0" smtClean="0">
                <a:latin typeface="+mn-lt"/>
              </a:rPr>
              <a:t>Cum se face că o tânără sportivă de succes s-a prăbușit și a trebuit să fie spitalizată</a:t>
            </a:r>
            <a:r>
              <a:rPr lang="en-GB" sz="2000" dirty="0" smtClean="0">
                <a:latin typeface="+mn-lt"/>
              </a:rPr>
              <a:t>?</a:t>
            </a:r>
            <a:endParaRPr lang="en-GB" sz="2000" dirty="0">
              <a:latin typeface="+mn-lt"/>
            </a:endParaRPr>
          </a:p>
          <a:p>
            <a:pPr algn="just">
              <a:spcBef>
                <a:spcPts val="1000"/>
              </a:spcBef>
            </a:pPr>
            <a:r>
              <a:rPr lang="ro-RO" sz="2000" dirty="0" smtClean="0">
                <a:latin typeface="+mn-lt"/>
              </a:rPr>
              <a:t>De ce credeți că părinții au fost surprinși de această situație</a:t>
            </a:r>
            <a:r>
              <a:rPr lang="en-GB" sz="2000" dirty="0" smtClean="0">
                <a:latin typeface="+mn-lt"/>
              </a:rPr>
              <a:t>?</a:t>
            </a:r>
            <a:endParaRPr lang="en-GB" sz="2000" dirty="0">
              <a:latin typeface="+mn-lt"/>
            </a:endParaRPr>
          </a:p>
          <a:p>
            <a:pPr algn="just">
              <a:spcBef>
                <a:spcPts val="1000"/>
              </a:spcBef>
            </a:pPr>
            <a:endParaRPr lang="en-GB" sz="2000" dirty="0">
              <a:latin typeface="+mn-lt"/>
            </a:endParaRPr>
          </a:p>
          <a:p>
            <a:pPr marL="76200" indent="0" algn="just">
              <a:spcBef>
                <a:spcPts val="1000"/>
              </a:spcBef>
              <a:buNone/>
            </a:pPr>
            <a:r>
              <a:rPr lang="ro-RO" sz="2000" dirty="0" smtClean="0">
                <a:latin typeface="+mn-lt"/>
              </a:rPr>
              <a:t>Să vedem ce s-a întâmplat pe parcursul </a:t>
            </a:r>
            <a:r>
              <a:rPr lang="ro-RO" sz="2000" dirty="0" smtClean="0">
                <a:latin typeface="+mn-lt"/>
              </a:rPr>
              <a:t>celor </a:t>
            </a:r>
            <a:r>
              <a:rPr lang="ro-RO" sz="2000" dirty="0" smtClean="0">
                <a:latin typeface="+mn-lt"/>
              </a:rPr>
              <a:t>trei ani.</a:t>
            </a:r>
            <a:endParaRPr lang="en-GB" sz="2000" dirty="0">
              <a:latin typeface="+mn-lt"/>
            </a:endParaRPr>
          </a:p>
          <a:p>
            <a:pPr marL="457200" lvl="0" indent="-381000" algn="just" rtl="0">
              <a:spcBef>
                <a:spcPts val="1000"/>
              </a:spcBef>
              <a:spcAft>
                <a:spcPts val="0"/>
              </a:spcAft>
              <a:buSzPts val="2400"/>
              <a:buChar char="▸"/>
            </a:pPr>
            <a:endParaRPr lang="en-GB" sz="2000" dirty="0">
              <a:latin typeface="+mn-lt"/>
            </a:endParaRPr>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smtClean="0"/>
              <a:t>Psihoterapie </a:t>
            </a:r>
            <a:r>
              <a:rPr lang="cs-CZ" dirty="0"/>
              <a:t>– </a:t>
            </a:r>
            <a:r>
              <a:rPr lang="cs-CZ" dirty="0" smtClean="0"/>
              <a:t>Studiu de caz </a:t>
            </a:r>
            <a:r>
              <a:rPr lang="cs-CZ" dirty="0"/>
              <a:t>1</a:t>
            </a:r>
            <a:endParaRPr lang="it-IT" dirty="0"/>
          </a:p>
        </p:txBody>
      </p:sp>
    </p:spTree>
    <p:extLst>
      <p:ext uri="{BB962C8B-B14F-4D97-AF65-F5344CB8AC3E}">
        <p14:creationId xmlns:p14="http://schemas.microsoft.com/office/powerpoint/2010/main" val="281874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23528" y="1491630"/>
            <a:ext cx="8474270" cy="2826600"/>
          </a:xfrm>
          <a:prstGeom prst="rect">
            <a:avLst/>
          </a:prstGeom>
        </p:spPr>
        <p:txBody>
          <a:bodyPr spcFirstLastPara="1" wrap="square" lIns="0" tIns="0" rIns="0" bIns="0" anchor="t" anchorCtr="0">
            <a:noAutofit/>
          </a:bodyPr>
          <a:lstStyle/>
          <a:p>
            <a:pPr marL="76200" lvl="0" indent="0" algn="just">
              <a:spcBef>
                <a:spcPts val="1000"/>
              </a:spcBef>
              <a:buNone/>
            </a:pPr>
            <a:r>
              <a:rPr lang="vi-VN" sz="1800" dirty="0" smtClean="0">
                <a:solidFill>
                  <a:schemeClr val="tx1">
                    <a:lumMod val="90000"/>
                    <a:lumOff val="10000"/>
                  </a:schemeClr>
                </a:solidFill>
                <a:latin typeface="+mn-lt"/>
              </a:rPr>
              <a:t>D</a:t>
            </a:r>
            <a:r>
              <a:rPr lang="ro-RO" sz="1800" dirty="0" smtClean="0">
                <a:solidFill>
                  <a:schemeClr val="tx1">
                    <a:lumMod val="90000"/>
                    <a:lumOff val="10000"/>
                  </a:schemeClr>
                </a:solidFill>
                <a:latin typeface="+mn-lt"/>
              </a:rPr>
              <a:t>in momentul în care</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Maria s-a alăturat echipei de aerobic, </a:t>
            </a:r>
            <a:r>
              <a:rPr lang="ro-RO" sz="1800" dirty="0" smtClean="0">
                <a:solidFill>
                  <a:schemeClr val="tx1">
                    <a:lumMod val="90000"/>
                    <a:lumOff val="10000"/>
                  </a:schemeClr>
                </a:solidFill>
                <a:latin typeface="+mn-lt"/>
              </a:rPr>
              <a:t>ea </a:t>
            </a:r>
            <a:r>
              <a:rPr lang="vi-VN" sz="1800" dirty="0" smtClean="0">
                <a:solidFill>
                  <a:schemeClr val="tx1">
                    <a:lumMod val="90000"/>
                    <a:lumOff val="10000"/>
                  </a:schemeClr>
                </a:solidFill>
                <a:latin typeface="+mn-lt"/>
              </a:rPr>
              <a:t>a </a:t>
            </a:r>
            <a:r>
              <a:rPr lang="ro-RO" sz="1800" dirty="0" smtClean="0">
                <a:solidFill>
                  <a:schemeClr val="tx1">
                    <a:lumMod val="90000"/>
                    <a:lumOff val="10000"/>
                  </a:schemeClr>
                </a:solidFill>
                <a:latin typeface="+mn-lt"/>
              </a:rPr>
              <a:t>intrat în anturajul unor</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fete mai mari care aveau deja </a:t>
            </a:r>
            <a:r>
              <a:rPr lang="ro-RO" sz="1800" dirty="0" smtClean="0">
                <a:solidFill>
                  <a:schemeClr val="tx1">
                    <a:lumMod val="90000"/>
                    <a:lumOff val="10000"/>
                  </a:schemeClr>
                </a:solidFill>
                <a:latin typeface="+mn-lt"/>
              </a:rPr>
              <a:t>e</a:t>
            </a:r>
            <a:r>
              <a:rPr lang="vi-VN" sz="1800" dirty="0" smtClean="0">
                <a:solidFill>
                  <a:schemeClr val="tx1">
                    <a:lumMod val="90000"/>
                    <a:lumOff val="10000"/>
                  </a:schemeClr>
                </a:solidFill>
                <a:latin typeface="+mn-lt"/>
              </a:rPr>
              <a:t>xperiență </a:t>
            </a:r>
            <a:r>
              <a:rPr lang="ro-RO" sz="1800" dirty="0" smtClean="0">
                <a:solidFill>
                  <a:schemeClr val="tx1">
                    <a:lumMod val="90000"/>
                    <a:lumOff val="10000"/>
                  </a:schemeClr>
                </a:solidFill>
                <a:latin typeface="+mn-lt"/>
              </a:rPr>
              <a:t>iar ea</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era dornică să </a:t>
            </a:r>
            <a:r>
              <a:rPr lang="ro-RO" sz="1800" dirty="0" smtClean="0">
                <a:solidFill>
                  <a:schemeClr val="tx1">
                    <a:lumMod val="90000"/>
                    <a:lumOff val="10000"/>
                  </a:schemeClr>
                </a:solidFill>
                <a:latin typeface="+mn-lt"/>
              </a:rPr>
              <a:t>le </a:t>
            </a:r>
            <a:r>
              <a:rPr lang="vi-VN" sz="1800" dirty="0" smtClean="0">
                <a:solidFill>
                  <a:schemeClr val="tx1">
                    <a:lumMod val="90000"/>
                    <a:lumOff val="10000"/>
                  </a:schemeClr>
                </a:solidFill>
                <a:latin typeface="+mn-lt"/>
              </a:rPr>
              <a:t>ajungă </a:t>
            </a:r>
            <a:r>
              <a:rPr lang="vi-VN" sz="1800" dirty="0">
                <a:solidFill>
                  <a:schemeClr val="tx1">
                    <a:lumMod val="90000"/>
                    <a:lumOff val="10000"/>
                  </a:schemeClr>
                </a:solidFill>
                <a:latin typeface="+mn-lt"/>
              </a:rPr>
              <a:t>din urmă. </a:t>
            </a:r>
            <a:r>
              <a:rPr lang="ro-RO" sz="1800" dirty="0" smtClean="0">
                <a:solidFill>
                  <a:schemeClr val="tx1">
                    <a:lumMod val="90000"/>
                    <a:lumOff val="10000"/>
                  </a:schemeClr>
                </a:solidFill>
                <a:latin typeface="+mn-lt"/>
              </a:rPr>
              <a:t>Hotărârea </a:t>
            </a:r>
            <a:r>
              <a:rPr lang="vi-VN" sz="1800" dirty="0" smtClean="0">
                <a:solidFill>
                  <a:schemeClr val="tx1">
                    <a:lumMod val="90000"/>
                    <a:lumOff val="10000"/>
                  </a:schemeClr>
                </a:solidFill>
                <a:latin typeface="+mn-lt"/>
              </a:rPr>
              <a:t>ei </a:t>
            </a:r>
            <a:r>
              <a:rPr lang="vi-VN" sz="1800" dirty="0">
                <a:solidFill>
                  <a:schemeClr val="tx1">
                    <a:lumMod val="90000"/>
                    <a:lumOff val="10000"/>
                  </a:schemeClr>
                </a:solidFill>
                <a:latin typeface="+mn-lt"/>
              </a:rPr>
              <a:t>de a reuși </a:t>
            </a:r>
            <a:r>
              <a:rPr lang="ro-RO" sz="1800" dirty="0" smtClean="0">
                <a:solidFill>
                  <a:schemeClr val="tx1">
                    <a:lumMod val="90000"/>
                    <a:lumOff val="10000"/>
                  </a:schemeClr>
                </a:solidFill>
                <a:latin typeface="+mn-lt"/>
              </a:rPr>
              <a:t>era</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strâns legată de aspectul fizic, performanța și greutatea ei. Treptat a început să acorde mai multă atenție la ceea ce mânca, la </a:t>
            </a:r>
            <a:r>
              <a:rPr lang="vi-VN" sz="1800" dirty="0" smtClean="0">
                <a:solidFill>
                  <a:schemeClr val="tx1">
                    <a:lumMod val="90000"/>
                    <a:lumOff val="10000"/>
                  </a:schemeClr>
                </a:solidFill>
                <a:latin typeface="+mn-lt"/>
              </a:rPr>
              <a:t>greutate, </a:t>
            </a:r>
            <a:r>
              <a:rPr lang="vi-VN" sz="1800" dirty="0">
                <a:solidFill>
                  <a:schemeClr val="tx1">
                    <a:lumMod val="90000"/>
                    <a:lumOff val="10000"/>
                  </a:schemeClr>
                </a:solidFill>
                <a:latin typeface="+mn-lt"/>
              </a:rPr>
              <a:t>la câte calorii </a:t>
            </a:r>
            <a:r>
              <a:rPr lang="vi-VN" sz="1800" dirty="0" smtClean="0">
                <a:solidFill>
                  <a:schemeClr val="tx1">
                    <a:lumMod val="90000"/>
                    <a:lumOff val="10000"/>
                  </a:schemeClr>
                </a:solidFill>
                <a:latin typeface="+mn-lt"/>
              </a:rPr>
              <a:t>consuma. </a:t>
            </a:r>
            <a:r>
              <a:rPr lang="vi-VN" sz="1800" dirty="0">
                <a:solidFill>
                  <a:schemeClr val="tx1">
                    <a:lumMod val="90000"/>
                    <a:lumOff val="10000"/>
                  </a:schemeClr>
                </a:solidFill>
                <a:latin typeface="+mn-lt"/>
              </a:rPr>
              <a:t>Pas cu pas, </a:t>
            </a:r>
            <a:r>
              <a:rPr lang="ro-RO" sz="1800" dirty="0" smtClean="0">
                <a:solidFill>
                  <a:schemeClr val="tx1">
                    <a:lumMod val="90000"/>
                    <a:lumOff val="10000"/>
                  </a:schemeClr>
                </a:solidFill>
                <a:latin typeface="+mn-lt"/>
              </a:rPr>
              <a:t>la acestea a </a:t>
            </a:r>
            <a:r>
              <a:rPr lang="vi-VN" sz="1800" dirty="0" smtClean="0">
                <a:solidFill>
                  <a:schemeClr val="tx1">
                    <a:lumMod val="90000"/>
                    <a:lumOff val="10000"/>
                  </a:schemeClr>
                </a:solidFill>
                <a:latin typeface="+mn-lt"/>
              </a:rPr>
              <a:t>adăuga</a:t>
            </a:r>
            <a:r>
              <a:rPr lang="ro-RO" sz="1800" dirty="0" smtClean="0">
                <a:solidFill>
                  <a:schemeClr val="tx1">
                    <a:lumMod val="90000"/>
                    <a:lumOff val="10000"/>
                  </a:schemeClr>
                </a:solidFill>
                <a:latin typeface="+mn-lt"/>
              </a:rPr>
              <a:t>t</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alergarea dimineața devreme sau noaptea târziu. </a:t>
            </a:r>
            <a:r>
              <a:rPr lang="ro-RO" sz="1800" dirty="0" smtClean="0">
                <a:solidFill>
                  <a:schemeClr val="tx1">
                    <a:lumMod val="90000"/>
                    <a:lumOff val="10000"/>
                  </a:schemeClr>
                </a:solidFill>
                <a:latin typeface="+mn-lt"/>
              </a:rPr>
              <a:t>Mergea</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la sală direct de la școală. </a:t>
            </a:r>
            <a:r>
              <a:rPr lang="ro-RO" sz="1800" dirty="0" smtClean="0">
                <a:solidFill>
                  <a:schemeClr val="tx1">
                    <a:lumMod val="90000"/>
                    <a:lumOff val="10000"/>
                  </a:schemeClr>
                </a:solidFill>
                <a:latin typeface="+mn-lt"/>
              </a:rPr>
              <a:t>Își</a:t>
            </a:r>
            <a:r>
              <a:rPr lang="vi-VN" sz="1800" dirty="0" smtClean="0">
                <a:solidFill>
                  <a:schemeClr val="tx1">
                    <a:lumMod val="90000"/>
                    <a:lumOff val="10000"/>
                  </a:schemeClr>
                </a:solidFill>
                <a:latin typeface="+mn-lt"/>
              </a:rPr>
              <a:t> petrec</a:t>
            </a:r>
            <a:r>
              <a:rPr lang="ro-RO" sz="1800" dirty="0" smtClean="0">
                <a:solidFill>
                  <a:schemeClr val="tx1">
                    <a:lumMod val="90000"/>
                    <a:lumOff val="10000"/>
                  </a:schemeClr>
                </a:solidFill>
                <a:latin typeface="+mn-lt"/>
              </a:rPr>
              <a:t>ea</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weekendurile cu echipa </a:t>
            </a:r>
            <a:r>
              <a:rPr lang="vi-VN" sz="1800" dirty="0" smtClean="0">
                <a:solidFill>
                  <a:schemeClr val="tx1">
                    <a:lumMod val="90000"/>
                    <a:lumOff val="10000"/>
                  </a:schemeClr>
                </a:solidFill>
                <a:latin typeface="+mn-lt"/>
              </a:rPr>
              <a:t> exersând.</a:t>
            </a:r>
            <a:r>
              <a:rPr lang="ro-RO" sz="1800" dirty="0" smtClean="0">
                <a:solidFill>
                  <a:schemeClr val="tx1">
                    <a:lumMod val="90000"/>
                    <a:lumOff val="10000"/>
                  </a:schemeClr>
                </a:solidFill>
                <a:latin typeface="+mn-lt"/>
              </a:rPr>
              <a:t> </a:t>
            </a:r>
            <a:r>
              <a:rPr lang="vi-VN" sz="1800" dirty="0" smtClean="0">
                <a:solidFill>
                  <a:schemeClr val="tx1">
                    <a:lumMod val="90000"/>
                    <a:lumOff val="10000"/>
                  </a:schemeClr>
                </a:solidFill>
                <a:latin typeface="+mn-lt"/>
              </a:rPr>
              <a:t>Era </a:t>
            </a:r>
            <a:r>
              <a:rPr lang="vi-VN" sz="1800" dirty="0">
                <a:solidFill>
                  <a:schemeClr val="tx1">
                    <a:lumMod val="90000"/>
                    <a:lumOff val="10000"/>
                  </a:schemeClr>
                </a:solidFill>
                <a:latin typeface="+mn-lt"/>
              </a:rPr>
              <a:t>uneori obosită și iritabilă, dar credea că </a:t>
            </a:r>
            <a:r>
              <a:rPr lang="ro-RO" sz="1800" dirty="0" smtClean="0">
                <a:solidFill>
                  <a:schemeClr val="tx1">
                    <a:lumMod val="90000"/>
                    <a:lumOff val="10000"/>
                  </a:schemeClr>
                </a:solidFill>
                <a:latin typeface="+mn-lt"/>
              </a:rPr>
              <a:t>acestea se datorau</a:t>
            </a:r>
            <a:r>
              <a:rPr lang="vi-VN" sz="1800" dirty="0" smtClean="0">
                <a:solidFill>
                  <a:schemeClr val="tx1">
                    <a:lumMod val="90000"/>
                    <a:lumOff val="10000"/>
                  </a:schemeClr>
                </a:solidFill>
                <a:latin typeface="+mn-lt"/>
              </a:rPr>
              <a:t> schimbăril</a:t>
            </a:r>
            <a:r>
              <a:rPr lang="ro-RO" sz="1800" dirty="0" smtClean="0">
                <a:solidFill>
                  <a:schemeClr val="tx1">
                    <a:lumMod val="90000"/>
                    <a:lumOff val="10000"/>
                  </a:schemeClr>
                </a:solidFill>
                <a:latin typeface="+mn-lt"/>
              </a:rPr>
              <a:t>or</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hormonale. </a:t>
            </a:r>
            <a:r>
              <a:rPr lang="ro-RO" sz="1800" dirty="0" smtClean="0">
                <a:solidFill>
                  <a:schemeClr val="tx1">
                    <a:lumMod val="90000"/>
                    <a:lumOff val="10000"/>
                  </a:schemeClr>
                </a:solidFill>
                <a:latin typeface="+mn-lt"/>
              </a:rPr>
              <a:t>Ciclurile menstruale erau</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neregulate, dar </a:t>
            </a:r>
            <a:r>
              <a:rPr lang="ro-RO" sz="1800" dirty="0" smtClean="0">
                <a:solidFill>
                  <a:schemeClr val="tx1">
                    <a:lumMod val="90000"/>
                    <a:lumOff val="10000"/>
                  </a:schemeClr>
                </a:solidFill>
                <a:latin typeface="+mn-lt"/>
              </a:rPr>
              <a:t>le-</a:t>
            </a:r>
            <a:r>
              <a:rPr lang="vi-VN" sz="1800" dirty="0" smtClean="0">
                <a:solidFill>
                  <a:schemeClr val="tx1">
                    <a:lumMod val="90000"/>
                    <a:lumOff val="10000"/>
                  </a:schemeClr>
                </a:solidFill>
                <a:latin typeface="+mn-lt"/>
              </a:rPr>
              <a:t>a pus </a:t>
            </a:r>
            <a:r>
              <a:rPr lang="vi-VN" sz="1800" dirty="0">
                <a:solidFill>
                  <a:schemeClr val="tx1">
                    <a:lumMod val="90000"/>
                    <a:lumOff val="10000"/>
                  </a:schemeClr>
                </a:solidFill>
                <a:latin typeface="+mn-lt"/>
              </a:rPr>
              <a:t>pe seama antrenamentului </a:t>
            </a:r>
            <a:r>
              <a:rPr lang="ro-RO" sz="1800" dirty="0" smtClean="0">
                <a:solidFill>
                  <a:schemeClr val="tx1">
                    <a:lumMod val="90000"/>
                    <a:lumOff val="10000"/>
                  </a:schemeClr>
                </a:solidFill>
                <a:latin typeface="+mn-lt"/>
              </a:rPr>
              <a:t>dificil</a:t>
            </a:r>
            <a:r>
              <a:rPr lang="vi-VN" sz="1800" dirty="0" smtClean="0">
                <a:solidFill>
                  <a:schemeClr val="tx1">
                    <a:lumMod val="90000"/>
                    <a:lumOff val="10000"/>
                  </a:schemeClr>
                </a:solidFill>
                <a:latin typeface="+mn-lt"/>
              </a:rPr>
              <a:t>. </a:t>
            </a:r>
            <a:r>
              <a:rPr lang="ro-RO" sz="1800" dirty="0" smtClean="0">
                <a:solidFill>
                  <a:schemeClr val="tx1">
                    <a:lumMod val="90000"/>
                    <a:lumOff val="10000"/>
                  </a:schemeClr>
                </a:solidFill>
                <a:latin typeface="+mn-lt"/>
              </a:rPr>
              <a:t>A</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redus aportul de alimente la un minim absolut despre care credea că nu îi va slăbi performanța. </a:t>
            </a:r>
            <a:r>
              <a:rPr lang="ro-RO" sz="1800" dirty="0" smtClean="0">
                <a:solidFill>
                  <a:schemeClr val="tx1">
                    <a:lumMod val="90000"/>
                    <a:lumOff val="10000"/>
                  </a:schemeClr>
                </a:solidFill>
                <a:latin typeface="+mn-lt"/>
              </a:rPr>
              <a:t>Obișnuia să bea</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cafea doar în zilele </a:t>
            </a:r>
            <a:r>
              <a:rPr lang="ro-RO" sz="1800" dirty="0" smtClean="0">
                <a:solidFill>
                  <a:schemeClr val="tx1">
                    <a:lumMod val="90000"/>
                    <a:lumOff val="10000"/>
                  </a:schemeClr>
                </a:solidFill>
                <a:latin typeface="+mn-lt"/>
              </a:rPr>
              <a:t>de </a:t>
            </a:r>
            <a:r>
              <a:rPr lang="vi-VN" sz="1800" dirty="0" smtClean="0">
                <a:solidFill>
                  <a:schemeClr val="tx1">
                    <a:lumMod val="90000"/>
                    <a:lumOff val="10000"/>
                  </a:schemeClr>
                </a:solidFill>
                <a:latin typeface="+mn-lt"/>
              </a:rPr>
              <a:t>dinaintea </a:t>
            </a:r>
            <a:r>
              <a:rPr lang="vi-VN" sz="1800" dirty="0">
                <a:solidFill>
                  <a:schemeClr val="tx1">
                    <a:lumMod val="90000"/>
                    <a:lumOff val="10000"/>
                  </a:schemeClr>
                </a:solidFill>
                <a:latin typeface="+mn-lt"/>
              </a:rPr>
              <a:t>competițiilor</a:t>
            </a:r>
            <a:r>
              <a:rPr lang="vi-VN" sz="1800" dirty="0" smtClean="0">
                <a:solidFill>
                  <a:schemeClr val="tx1">
                    <a:lumMod val="90000"/>
                    <a:lumOff val="10000"/>
                  </a:schemeClr>
                </a:solidFill>
                <a:latin typeface="+mn-lt"/>
              </a:rPr>
              <a:t>.</a:t>
            </a:r>
            <a:r>
              <a:rPr lang="en-GB" sz="1800" dirty="0" smtClean="0">
                <a:solidFill>
                  <a:schemeClr val="tx1">
                    <a:lumMod val="90000"/>
                    <a:lumOff val="10000"/>
                  </a:schemeClr>
                </a:solidFill>
                <a:latin typeface="+mn-lt"/>
              </a:rPr>
              <a:t> </a:t>
            </a:r>
            <a:endParaRPr lang="en-GB" sz="2000" dirty="0">
              <a:solidFill>
                <a:schemeClr val="tx1">
                  <a:lumMod val="90000"/>
                  <a:lumOff val="10000"/>
                </a:schemeClr>
              </a:solidFill>
              <a:latin typeface="+mn-lt"/>
            </a:endParaRPr>
          </a:p>
          <a:p>
            <a:pPr marL="76200" lvl="0" indent="0" algn="l" rtl="0">
              <a:spcBef>
                <a:spcPts val="1000"/>
              </a:spcBef>
              <a:spcAft>
                <a:spcPts val="0"/>
              </a:spcAft>
              <a:buSzPts val="2400"/>
              <a:buNone/>
            </a:pPr>
            <a:endParaRPr lang="en-GB" sz="2000" dirty="0">
              <a:solidFill>
                <a:schemeClr val="tx1">
                  <a:lumMod val="90000"/>
                  <a:lumOff val="10000"/>
                </a:schemeClr>
              </a:solidFill>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smtClean="0"/>
              <a:t>Psihoterapie </a:t>
            </a:r>
            <a:r>
              <a:rPr lang="cs-CZ" dirty="0"/>
              <a:t>– </a:t>
            </a:r>
            <a:r>
              <a:rPr lang="cs-CZ" dirty="0" smtClean="0"/>
              <a:t>Studiu de caz 1</a:t>
            </a:r>
            <a:endParaRPr lang="it-IT" dirty="0"/>
          </a:p>
        </p:txBody>
      </p:sp>
    </p:spTree>
    <p:extLst>
      <p:ext uri="{BB962C8B-B14F-4D97-AF65-F5344CB8AC3E}">
        <p14:creationId xmlns:p14="http://schemas.microsoft.com/office/powerpoint/2010/main" val="403331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34865" y="1388657"/>
            <a:ext cx="8474270" cy="3363493"/>
          </a:xfrm>
          <a:prstGeom prst="rect">
            <a:avLst/>
          </a:prstGeom>
        </p:spPr>
        <p:txBody>
          <a:bodyPr spcFirstLastPara="1" wrap="square" lIns="0" tIns="0" rIns="0" bIns="0" anchor="t" anchorCtr="0">
            <a:noAutofit/>
          </a:bodyPr>
          <a:lstStyle/>
          <a:p>
            <a:pPr marL="76200" lvl="0" indent="0" algn="just">
              <a:spcBef>
                <a:spcPts val="1000"/>
              </a:spcBef>
              <a:buNone/>
            </a:pPr>
            <a:r>
              <a:rPr lang="vi-VN" sz="1800" dirty="0">
                <a:latin typeface="+mn-lt"/>
              </a:rPr>
              <a:t>După </a:t>
            </a:r>
            <a:r>
              <a:rPr lang="ro-RO" sz="1800" dirty="0" smtClean="0">
                <a:latin typeface="+mn-lt"/>
              </a:rPr>
              <a:t>pr</a:t>
            </a:r>
            <a:r>
              <a:rPr lang="vi-VN" sz="1800" dirty="0" smtClean="0">
                <a:latin typeface="+mn-lt"/>
              </a:rPr>
              <a:t>ăbuși</a:t>
            </a:r>
            <a:r>
              <a:rPr lang="ro-RO" sz="1800" dirty="0" smtClean="0">
                <a:latin typeface="+mn-lt"/>
              </a:rPr>
              <a:t>re</a:t>
            </a:r>
            <a:r>
              <a:rPr lang="vi-VN" sz="1800" dirty="0" smtClean="0">
                <a:latin typeface="+mn-lt"/>
              </a:rPr>
              <a:t>, exam</a:t>
            </a:r>
            <a:r>
              <a:rPr lang="ro-RO" sz="1800" dirty="0" smtClean="0">
                <a:latin typeface="+mn-lt"/>
              </a:rPr>
              <a:t>inarea a scos la iveală </a:t>
            </a:r>
            <a:r>
              <a:rPr lang="vi-VN" sz="1800" dirty="0" smtClean="0">
                <a:latin typeface="+mn-lt"/>
              </a:rPr>
              <a:t>probleme </a:t>
            </a:r>
            <a:r>
              <a:rPr lang="vi-VN" sz="1800" dirty="0">
                <a:latin typeface="+mn-lt"/>
              </a:rPr>
              <a:t>fizice grave. În ciuda faptului că era în formă și destul de musculară, rezultatele </a:t>
            </a:r>
            <a:r>
              <a:rPr lang="ro-RO" sz="1800" dirty="0" smtClean="0">
                <a:latin typeface="+mn-lt"/>
              </a:rPr>
              <a:t>testelor</a:t>
            </a:r>
            <a:r>
              <a:rPr lang="vi-VN" sz="1800" dirty="0" smtClean="0">
                <a:latin typeface="+mn-lt"/>
              </a:rPr>
              <a:t> </a:t>
            </a:r>
            <a:r>
              <a:rPr lang="vi-VN" sz="1800" dirty="0">
                <a:latin typeface="+mn-lt"/>
              </a:rPr>
              <a:t>de laborator au fost cu mult în afara standardului. Evaluarea psihiatrică a scos la iveală </a:t>
            </a:r>
            <a:r>
              <a:rPr lang="ro-RO" sz="1800" dirty="0" smtClean="0">
                <a:latin typeface="+mn-lt"/>
              </a:rPr>
              <a:t>faptul că </a:t>
            </a:r>
            <a:r>
              <a:rPr lang="vi-VN" sz="1800" dirty="0" smtClean="0">
                <a:latin typeface="+mn-lt"/>
              </a:rPr>
              <a:t>mintea </a:t>
            </a:r>
            <a:r>
              <a:rPr lang="vi-VN" sz="1800" dirty="0">
                <a:latin typeface="+mn-lt"/>
              </a:rPr>
              <a:t>ei </a:t>
            </a:r>
            <a:r>
              <a:rPr lang="ro-RO" sz="1800" dirty="0" smtClean="0">
                <a:latin typeface="+mn-lt"/>
              </a:rPr>
              <a:t>era </a:t>
            </a:r>
            <a:r>
              <a:rPr lang="vi-VN" sz="1800" dirty="0" smtClean="0">
                <a:latin typeface="+mn-lt"/>
              </a:rPr>
              <a:t>concentrată </a:t>
            </a:r>
            <a:r>
              <a:rPr lang="vi-VN" sz="1800" dirty="0">
                <a:latin typeface="+mn-lt"/>
              </a:rPr>
              <a:t>pe performanță și aspect: îi era frică să nu se </a:t>
            </a:r>
            <a:r>
              <a:rPr lang="vi-VN" sz="1800" dirty="0" smtClean="0">
                <a:latin typeface="+mn-lt"/>
              </a:rPr>
              <a:t>îngraș</a:t>
            </a:r>
            <a:r>
              <a:rPr lang="ro-RO" sz="1800" dirty="0" smtClean="0">
                <a:latin typeface="+mn-lt"/>
              </a:rPr>
              <a:t>e</a:t>
            </a:r>
            <a:r>
              <a:rPr lang="vi-VN" sz="1800" dirty="0" smtClean="0">
                <a:latin typeface="+mn-lt"/>
              </a:rPr>
              <a:t>, </a:t>
            </a:r>
            <a:r>
              <a:rPr lang="vi-VN" sz="1800" dirty="0">
                <a:latin typeface="+mn-lt"/>
              </a:rPr>
              <a:t>credea că exercițiul </a:t>
            </a:r>
            <a:r>
              <a:rPr lang="ro-RO" sz="1800" dirty="0" smtClean="0">
                <a:latin typeface="+mn-lt"/>
              </a:rPr>
              <a:t>fizic </a:t>
            </a:r>
            <a:r>
              <a:rPr lang="vi-VN" sz="1800" dirty="0" smtClean="0">
                <a:latin typeface="+mn-lt"/>
              </a:rPr>
              <a:t>o </a:t>
            </a:r>
            <a:r>
              <a:rPr lang="vi-VN" sz="1800" dirty="0">
                <a:latin typeface="+mn-lt"/>
              </a:rPr>
              <a:t>va menține în formă și </a:t>
            </a:r>
            <a:r>
              <a:rPr lang="ro-RO" sz="1800" dirty="0" smtClean="0">
                <a:latin typeface="+mn-lt"/>
              </a:rPr>
              <a:t>va arăta bine</a:t>
            </a:r>
            <a:r>
              <a:rPr lang="vi-VN" sz="1800" dirty="0" smtClean="0">
                <a:latin typeface="+mn-lt"/>
              </a:rPr>
              <a:t>, </a:t>
            </a:r>
            <a:r>
              <a:rPr lang="vi-VN" sz="1800" dirty="0">
                <a:latin typeface="+mn-lt"/>
              </a:rPr>
              <a:t>astfel încât să poată rămâne în </a:t>
            </a:r>
            <a:r>
              <a:rPr lang="vi-VN" sz="1800" dirty="0" smtClean="0">
                <a:latin typeface="+mn-lt"/>
              </a:rPr>
              <a:t>echipă.</a:t>
            </a:r>
            <a:r>
              <a:rPr lang="ro-RO" sz="1800" dirty="0" smtClean="0">
                <a:latin typeface="+mn-lt"/>
              </a:rPr>
              <a:t>Cr</a:t>
            </a:r>
            <a:r>
              <a:rPr lang="vi-VN" sz="1800" dirty="0" smtClean="0">
                <a:latin typeface="+mn-lt"/>
              </a:rPr>
              <a:t>edea </a:t>
            </a:r>
            <a:r>
              <a:rPr lang="vi-VN" sz="1800" dirty="0">
                <a:latin typeface="+mn-lt"/>
              </a:rPr>
              <a:t>că deține controlul total asupra </a:t>
            </a:r>
            <a:r>
              <a:rPr lang="ro-RO" sz="1800" dirty="0" smtClean="0">
                <a:latin typeface="+mn-lt"/>
              </a:rPr>
              <a:t>propriului </a:t>
            </a:r>
            <a:r>
              <a:rPr lang="vi-VN" sz="1800" dirty="0" smtClean="0">
                <a:latin typeface="+mn-lt"/>
              </a:rPr>
              <a:t>corp. </a:t>
            </a:r>
            <a:r>
              <a:rPr lang="vi-VN" sz="1800" dirty="0">
                <a:latin typeface="+mn-lt"/>
              </a:rPr>
              <a:t>Fiecare calorie în plus trebuia compensată cu exerciții fizice. Într-o echipă </a:t>
            </a:r>
            <a:r>
              <a:rPr lang="vi-VN" sz="1800" dirty="0" smtClean="0">
                <a:latin typeface="+mn-lt"/>
              </a:rPr>
              <a:t>aerobic </a:t>
            </a:r>
            <a:r>
              <a:rPr lang="vi-VN" sz="1800" dirty="0">
                <a:latin typeface="+mn-lt"/>
              </a:rPr>
              <a:t>de </a:t>
            </a:r>
            <a:r>
              <a:rPr lang="ro-RO" sz="1800" dirty="0" smtClean="0">
                <a:latin typeface="+mn-lt"/>
              </a:rPr>
              <a:t>tinere</a:t>
            </a:r>
            <a:r>
              <a:rPr lang="vi-VN" sz="1800" dirty="0" smtClean="0">
                <a:latin typeface="+mn-lt"/>
              </a:rPr>
              <a:t>, </a:t>
            </a:r>
            <a:r>
              <a:rPr lang="vi-VN" sz="1800" dirty="0">
                <a:latin typeface="+mn-lt"/>
              </a:rPr>
              <a:t>totul </a:t>
            </a:r>
            <a:r>
              <a:rPr lang="vi-VN" sz="1800" dirty="0" smtClean="0">
                <a:latin typeface="+mn-lt"/>
              </a:rPr>
              <a:t>trebui</a:t>
            </a:r>
            <a:r>
              <a:rPr lang="ro-RO" sz="1800" dirty="0" smtClean="0">
                <a:latin typeface="+mn-lt"/>
              </a:rPr>
              <a:t>a</a:t>
            </a:r>
            <a:r>
              <a:rPr lang="vi-VN" sz="1800" dirty="0" smtClean="0">
                <a:latin typeface="+mn-lt"/>
              </a:rPr>
              <a:t> </a:t>
            </a:r>
            <a:r>
              <a:rPr lang="vi-VN" sz="1800" dirty="0">
                <a:latin typeface="+mn-lt"/>
              </a:rPr>
              <a:t>să fie perfect </a:t>
            </a:r>
            <a:r>
              <a:rPr lang="ro-RO" sz="1800" dirty="0" smtClean="0">
                <a:latin typeface="+mn-lt"/>
              </a:rPr>
              <a:t>iar</a:t>
            </a:r>
            <a:r>
              <a:rPr lang="vi-VN" sz="1800" dirty="0" smtClean="0">
                <a:latin typeface="+mn-lt"/>
              </a:rPr>
              <a:t> </a:t>
            </a:r>
            <a:r>
              <a:rPr lang="vi-VN" sz="1800" dirty="0">
                <a:latin typeface="+mn-lt"/>
              </a:rPr>
              <a:t>ea s-a străduit să facă exact asta. Succesul pe care l-au avut </a:t>
            </a:r>
            <a:r>
              <a:rPr lang="ro-RO" sz="1800" dirty="0" smtClean="0">
                <a:latin typeface="+mn-lt"/>
              </a:rPr>
              <a:t>era</a:t>
            </a:r>
            <a:r>
              <a:rPr lang="vi-VN" sz="1800" dirty="0" smtClean="0">
                <a:latin typeface="+mn-lt"/>
              </a:rPr>
              <a:t> </a:t>
            </a:r>
            <a:r>
              <a:rPr lang="vi-VN" sz="1800" dirty="0">
                <a:latin typeface="+mn-lt"/>
              </a:rPr>
              <a:t>o confirmare că a făcut ceea ce trebuia. </a:t>
            </a:r>
            <a:r>
              <a:rPr lang="ro-RO" sz="1800" dirty="0" smtClean="0">
                <a:latin typeface="+mn-lt"/>
              </a:rPr>
              <a:t>A</a:t>
            </a:r>
            <a:r>
              <a:rPr lang="vi-VN" sz="1800" dirty="0" smtClean="0">
                <a:latin typeface="+mn-lt"/>
              </a:rPr>
              <a:t> </a:t>
            </a:r>
            <a:r>
              <a:rPr lang="vi-VN" sz="1800" dirty="0">
                <a:latin typeface="+mn-lt"/>
              </a:rPr>
              <a:t>vrut să se ridice la înălțimea așteptărilor pe care credea că le aveau părinții ei </a:t>
            </a:r>
            <a:r>
              <a:rPr lang="ro-RO" sz="1800" dirty="0" smtClean="0">
                <a:latin typeface="+mn-lt"/>
              </a:rPr>
              <a:t>de la ea </a:t>
            </a:r>
            <a:r>
              <a:rPr lang="vi-VN" sz="1800" dirty="0" smtClean="0">
                <a:latin typeface="+mn-lt"/>
              </a:rPr>
              <a:t>și</a:t>
            </a:r>
            <a:r>
              <a:rPr lang="vi-VN" sz="1800" dirty="0">
                <a:latin typeface="+mn-lt"/>
              </a:rPr>
              <a:t>, de asemenea, să le demonstreze fraților ei mai mari că este și </a:t>
            </a:r>
            <a:r>
              <a:rPr lang="ro-RO" sz="1800" dirty="0" smtClean="0">
                <a:latin typeface="+mn-lt"/>
              </a:rPr>
              <a:t>ea o</a:t>
            </a:r>
            <a:r>
              <a:rPr lang="vi-VN" sz="1800" dirty="0" smtClean="0">
                <a:latin typeface="+mn-lt"/>
              </a:rPr>
              <a:t> sportiv</a:t>
            </a:r>
            <a:r>
              <a:rPr lang="ro-RO" sz="1800" dirty="0" smtClean="0">
                <a:latin typeface="+mn-lt"/>
              </a:rPr>
              <a:t>ă</a:t>
            </a:r>
            <a:r>
              <a:rPr lang="vi-VN" sz="1800" dirty="0" smtClean="0">
                <a:latin typeface="+mn-lt"/>
              </a:rPr>
              <a:t> </a:t>
            </a:r>
            <a:r>
              <a:rPr lang="vi-VN" sz="1800" dirty="0">
                <a:latin typeface="+mn-lt"/>
              </a:rPr>
              <a:t>de succes. Își dă </a:t>
            </a:r>
            <a:r>
              <a:rPr lang="ro-RO" sz="1800" dirty="0" smtClean="0">
                <a:latin typeface="+mn-lt"/>
              </a:rPr>
              <a:t>însă </a:t>
            </a:r>
            <a:r>
              <a:rPr lang="vi-VN" sz="1800" dirty="0" smtClean="0">
                <a:latin typeface="+mn-lt"/>
              </a:rPr>
              <a:t>seama </a:t>
            </a:r>
            <a:r>
              <a:rPr lang="vi-VN" sz="1800" dirty="0">
                <a:latin typeface="+mn-lt"/>
              </a:rPr>
              <a:t>că trebuie să facă unele ajustări, deoarece prăbușirea ei a fost o mare dezamăgire pentru </a:t>
            </a:r>
            <a:r>
              <a:rPr lang="vi-VN" sz="1800" dirty="0" smtClean="0">
                <a:latin typeface="+mn-lt"/>
              </a:rPr>
              <a:t>echip</a:t>
            </a:r>
            <a:r>
              <a:rPr lang="ro-RO" sz="1800" dirty="0" smtClean="0">
                <a:latin typeface="+mn-lt"/>
              </a:rPr>
              <a:t>ă și un </a:t>
            </a:r>
            <a:r>
              <a:rPr lang="ro-RO" sz="1800" dirty="0" smtClean="0">
                <a:latin typeface="+mn-lt"/>
              </a:rPr>
              <a:t>eșec personal</a:t>
            </a:r>
            <a:r>
              <a:rPr lang="vi-VN" sz="1800" dirty="0" smtClean="0">
                <a:latin typeface="+mn-lt"/>
              </a:rPr>
              <a:t>.</a:t>
            </a:r>
            <a:endParaRPr lang="ro-RO" sz="1800" dirty="0" smtClean="0">
              <a:latin typeface="+mn-lt"/>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smtClean="0"/>
              <a:t>Psihoterapie – Studiu de caz </a:t>
            </a:r>
            <a:r>
              <a:rPr lang="cs-CZ" dirty="0"/>
              <a:t>1</a:t>
            </a:r>
            <a:endParaRPr lang="it-IT" dirty="0"/>
          </a:p>
        </p:txBody>
      </p:sp>
    </p:spTree>
    <p:extLst>
      <p:ext uri="{BB962C8B-B14F-4D97-AF65-F5344CB8AC3E}">
        <p14:creationId xmlns:p14="http://schemas.microsoft.com/office/powerpoint/2010/main" val="204483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491630"/>
            <a:ext cx="7920880" cy="2826600"/>
          </a:xfrm>
          <a:prstGeom prst="rect">
            <a:avLst/>
          </a:prstGeom>
        </p:spPr>
        <p:txBody>
          <a:bodyPr spcFirstLastPara="1" wrap="square" lIns="0" tIns="0" rIns="0" bIns="0" anchor="t" anchorCtr="0">
            <a:noAutofit/>
          </a:bodyPr>
          <a:lstStyle/>
          <a:p>
            <a:pPr algn="just">
              <a:spcBef>
                <a:spcPts val="1000"/>
              </a:spcBef>
            </a:pPr>
            <a:r>
              <a:rPr lang="ro-RO" sz="2000" dirty="0" smtClean="0">
                <a:latin typeface="+mj-lt"/>
              </a:rPr>
              <a:t>Ce tip de tulburare de comportament are Maria</a:t>
            </a:r>
            <a:r>
              <a:rPr lang="en-GB" sz="2000" dirty="0" smtClean="0">
                <a:latin typeface="+mj-lt"/>
              </a:rPr>
              <a:t>?</a:t>
            </a:r>
            <a:endParaRPr lang="en-GB" sz="2000" dirty="0">
              <a:latin typeface="+mj-lt"/>
            </a:endParaRPr>
          </a:p>
          <a:p>
            <a:pPr algn="just">
              <a:spcBef>
                <a:spcPts val="1000"/>
              </a:spcBef>
            </a:pPr>
            <a:r>
              <a:rPr lang="ro-RO" sz="2000" dirty="0" smtClean="0">
                <a:latin typeface="+mj-lt"/>
              </a:rPr>
              <a:t>Au existat semne ale acesteia</a:t>
            </a:r>
            <a:r>
              <a:rPr lang="en-GB" sz="2000" dirty="0" smtClean="0">
                <a:latin typeface="+mj-lt"/>
              </a:rPr>
              <a:t>?</a:t>
            </a:r>
            <a:endParaRPr lang="en-GB" sz="2000" dirty="0">
              <a:latin typeface="+mj-lt"/>
            </a:endParaRPr>
          </a:p>
          <a:p>
            <a:pPr algn="just">
              <a:spcBef>
                <a:spcPts val="1000"/>
              </a:spcBef>
            </a:pPr>
            <a:r>
              <a:rPr lang="ro-RO" sz="2000" dirty="0" smtClean="0">
                <a:latin typeface="+mj-lt"/>
              </a:rPr>
              <a:t>Cum a putut Maria să ascundă problema tulburării de alimentație de părinți</a:t>
            </a:r>
            <a:r>
              <a:rPr lang="en-GB" sz="2000" dirty="0" smtClean="0">
                <a:latin typeface="+mj-lt"/>
              </a:rPr>
              <a:t>?</a:t>
            </a:r>
            <a:endParaRPr lang="en-GB" sz="2000" dirty="0">
              <a:latin typeface="+mj-lt"/>
            </a:endParaRPr>
          </a:p>
          <a:p>
            <a:pPr algn="just">
              <a:spcBef>
                <a:spcPts val="1000"/>
              </a:spcBef>
            </a:pPr>
            <a:r>
              <a:rPr lang="ro-RO" sz="2000" dirty="0" smtClean="0">
                <a:latin typeface="+mj-lt"/>
              </a:rPr>
              <a:t>Ce rol au jucat coechipierele ei în dezvoltarea tulburării de alimentație</a:t>
            </a:r>
            <a:r>
              <a:rPr lang="en-GB" sz="2000" dirty="0" smtClean="0">
                <a:latin typeface="+mj-lt"/>
              </a:rPr>
              <a:t>?</a:t>
            </a:r>
            <a:endParaRPr lang="en-GB" sz="2000" dirty="0">
              <a:latin typeface="+mj-lt"/>
            </a:endParaRPr>
          </a:p>
          <a:p>
            <a:pPr algn="just">
              <a:spcBef>
                <a:spcPts val="1000"/>
              </a:spcBef>
            </a:pPr>
            <a:r>
              <a:rPr lang="ro-RO" sz="2000" dirty="0" smtClean="0">
                <a:latin typeface="+mj-lt"/>
              </a:rPr>
              <a:t>Pe ce </a:t>
            </a:r>
            <a:r>
              <a:rPr lang="ro-RO" sz="2000" dirty="0" smtClean="0">
                <a:latin typeface="+mj-lt"/>
              </a:rPr>
              <a:t>credeți că trebuie să se concentreze psihoterapia</a:t>
            </a:r>
            <a:r>
              <a:rPr lang="en-GB" sz="2000" dirty="0" smtClean="0">
                <a:latin typeface="+mj-lt"/>
              </a:rPr>
              <a:t>? </a:t>
            </a:r>
            <a:r>
              <a:rPr lang="ro-RO" sz="2000" dirty="0" smtClean="0">
                <a:latin typeface="+mj-lt"/>
              </a:rPr>
              <a:t>Ce tip de terapie ar trebui folosit</a:t>
            </a:r>
            <a:r>
              <a:rPr lang="cs-CZ" sz="2000" dirty="0" smtClean="0">
                <a:latin typeface="+mj-lt"/>
              </a:rPr>
              <a:t>? Care sunt opiniile distorsionate</a:t>
            </a:r>
            <a:r>
              <a:rPr lang="en-GB" sz="2000" dirty="0" smtClean="0">
                <a:latin typeface="+mj-lt"/>
              </a:rPr>
              <a:t>?</a:t>
            </a:r>
            <a:endParaRPr lang="en-GB" sz="2000" dirty="0">
              <a:latin typeface="+mj-lt"/>
            </a:endParaRPr>
          </a:p>
          <a:p>
            <a:pPr marL="457200" lvl="0" indent="-381000" algn="just" rtl="0">
              <a:spcBef>
                <a:spcPts val="1000"/>
              </a:spcBef>
              <a:spcAft>
                <a:spcPts val="0"/>
              </a:spcAft>
              <a:buSzPts val="2400"/>
              <a:buChar char="▸"/>
            </a:pPr>
            <a:endParaRPr lang="en-GB" sz="2000" dirty="0">
              <a:latin typeface="+mj-lt"/>
            </a:endParaRPr>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smtClean="0"/>
              <a:t>Psihoterapie </a:t>
            </a:r>
            <a:r>
              <a:rPr lang="cs-CZ" dirty="0"/>
              <a:t>– </a:t>
            </a:r>
            <a:r>
              <a:rPr lang="cs-CZ" dirty="0" smtClean="0"/>
              <a:t>Studiu de caz </a:t>
            </a:r>
            <a:r>
              <a:rPr lang="cs-CZ" dirty="0"/>
              <a:t>1</a:t>
            </a:r>
            <a:endParaRPr lang="it-IT" dirty="0"/>
          </a:p>
        </p:txBody>
      </p:sp>
    </p:spTree>
    <p:extLst>
      <p:ext uri="{BB962C8B-B14F-4D97-AF65-F5344CB8AC3E}">
        <p14:creationId xmlns:p14="http://schemas.microsoft.com/office/powerpoint/2010/main" val="49730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
        <p:nvSpPr>
          <p:cNvPr id="3" name="Zástupný text 2">
            <a:extLst>
              <a:ext uri="{FF2B5EF4-FFF2-40B4-BE49-F238E27FC236}">
                <a16:creationId xmlns="" xmlns:a16="http://schemas.microsoft.com/office/drawing/2014/main" id="{87EA3759-0C1A-0D00-BFC6-2142A792F872}"/>
              </a:ext>
            </a:extLst>
          </p:cNvPr>
          <p:cNvSpPr>
            <a:spLocks noGrp="1"/>
          </p:cNvSpPr>
          <p:nvPr>
            <p:ph type="body" idx="1"/>
          </p:nvPr>
        </p:nvSpPr>
        <p:spPr/>
        <p:txBody>
          <a:bodyPr/>
          <a:lstStyle/>
          <a:p>
            <a:endParaRPr lang="cs-CZ"/>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2242</TotalTime>
  <Words>796</Words>
  <Application>Microsoft Office PowerPoint</Application>
  <PresentationFormat>On-screen Show (16:9)</PresentationFormat>
  <Paragraphs>33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Barlow SemiBold</vt:lpstr>
      <vt:lpstr>Calibri</vt:lpstr>
      <vt:lpstr>Barlow Light</vt:lpstr>
      <vt:lpstr>Caius template</vt:lpstr>
      <vt:lpstr> Psihoterapie – Studiu de caz 1</vt:lpstr>
      <vt:lpstr>Project Number: 2021-1-RO01- KA220-HED-38B739A3</vt:lpstr>
      <vt:lpstr>Psihoterapie – Studiu de caz 1</vt:lpstr>
      <vt:lpstr>Psihoterapie – Studiu de caz 1</vt:lpstr>
      <vt:lpstr>Psihoterapie – Studiu de caz 1</vt:lpstr>
      <vt:lpstr>Psihoterapie – Studiu de caz 1</vt:lpstr>
      <vt:lpstr>Psihoterapie – Studiu de caz 1</vt:lpstr>
      <vt:lpstr>Psihoterapie – Studiu de caz 1</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A POP</cp:lastModifiedBy>
  <cp:revision>103</cp:revision>
  <dcterms:modified xsi:type="dcterms:W3CDTF">2023-05-23T19:22:19Z</dcterms:modified>
</cp:coreProperties>
</file>