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20B0604020202020204" charset="0"/>
      <p:regular r:id="rId12"/>
      <p:bold r:id="rId13"/>
      <p:italic r:id="rId14"/>
      <p:boldItalic r:id="rId15"/>
    </p:embeddedFont>
    <p:embeddedFont>
      <p:font typeface="Barlow SemiBold"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varScale="1">
        <p:scale>
          <a:sx n="145" d="100"/>
          <a:sy n="145" d="100"/>
        </p:scale>
        <p:origin x="65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727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964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284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640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147814"/>
            <a:ext cx="6768752" cy="1224136"/>
          </a:xfrm>
          <a:prstGeom prst="rect">
            <a:avLst/>
          </a:prstGeom>
        </p:spPr>
        <p:txBody>
          <a:bodyPr spcFirstLastPara="1" wrap="square" lIns="0" tIns="0" rIns="0" bIns="0" anchor="ctr" anchorCtr="0">
            <a:noAutofit/>
          </a:bodyPr>
          <a:lstStyle/>
          <a:p>
            <a:pPr lvl="0" algn="ctr"/>
            <a:r>
              <a:rPr lang="es-ES" sz="2400" dirty="0" smtClean="0">
                <a:solidFill>
                  <a:schemeClr val="accent1"/>
                </a:solidFill>
                <a:latin typeface="+mj-lt"/>
              </a:rPr>
              <a:t/>
            </a:r>
            <a:br>
              <a:rPr lang="es-ES" sz="2400" dirty="0" smtClean="0">
                <a:solidFill>
                  <a:schemeClr val="accent1"/>
                </a:solidFill>
                <a:latin typeface="+mj-lt"/>
              </a:rPr>
            </a:br>
            <a:r>
              <a:rPr lang="es-ES" sz="2800" dirty="0" smtClean="0">
                <a:latin typeface="+mj-lt"/>
              </a:rPr>
              <a:t>Psicoterapia: estudio de caso 1</a:t>
            </a:r>
            <a:endParaRPr lang="es-ES" sz="2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r>
              <a:rPr lang="x-es-XL" sz="6000" b="1">
                <a:solidFill>
                  <a:schemeClr val="accent2"/>
                </a:solidFill>
              </a:rPr>
              <a:t>Connected 4 Health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s-ES" sz="1800" dirty="0" smtClean="0">
                <a:solidFill>
                  <a:schemeClr val="bg1"/>
                </a:solidFill>
                <a:latin typeface="+mj-lt"/>
                <a:cs typeface="Calibri" panose="020F0502020204030204" pitchFamily="34" charset="0"/>
              </a:rPr>
              <a:t>Número de proyecto: 2021-1-RO01- KA220-HED-38B739A3</a:t>
            </a:r>
            <a:endParaRPr lang="es-ES" sz="1800" dirty="0">
              <a:solidFill>
                <a:schemeClr val="bg1"/>
              </a:solidFill>
              <a:latin typeface="+mj-lt"/>
              <a:cs typeface="Calibri" panose="020F0502020204030204" pitchFamily="34" charset="0"/>
            </a:endParaRP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s-ES" sz="1400" dirty="0" smtClean="0">
                <a:solidFill>
                  <a:schemeClr val="tx1"/>
                </a:solidFill>
                <a:latin typeface="+mn-lt"/>
                <a:cs typeface="Calibri" panose="020F0502020204030204" pitchFamily="34" charset="0"/>
              </a:rPr>
              <a:t>La financiación de la Comisión Europea para la elaboración de esta presentación no constituye una adhesión a su contenido, que refleja exclusivamente las opiniones de los autores, y no puede responsabilizarse a la Comisión del uso que pueda hacerse de la información que contiene.</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lang="en"/>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s-ES" sz="2000" dirty="0" smtClean="0">
                <a:latin typeface="+mn-lt"/>
              </a:rPr>
              <a:t>Esta es </a:t>
            </a:r>
            <a:r>
              <a:rPr lang="es-ES" sz="2000" dirty="0" smtClean="0">
                <a:solidFill>
                  <a:schemeClr val="tx1">
                    <a:lumMod val="90000"/>
                    <a:lumOff val="10000"/>
                  </a:schemeClr>
                </a:solidFill>
                <a:latin typeface="+mn-lt"/>
              </a:rPr>
              <a:t>la</a:t>
            </a:r>
            <a:r>
              <a:rPr lang="es-ES" sz="2000" dirty="0" smtClean="0">
                <a:latin typeface="+mn-lt"/>
              </a:rPr>
              <a:t> historia de Maria, que recientemente se ha sometido a tratamiento por un trastorno de la conducta alimentaria. Lea el texto de la diapositiva siguiente y, a continuación, responda las preguntas de la diapositiva sucesiva.</a:t>
            </a:r>
          </a:p>
          <a:p>
            <a:pPr marL="457200" lvl="0" indent="-381000" algn="just" rtl="0">
              <a:spcBef>
                <a:spcPts val="1000"/>
              </a:spcBef>
              <a:spcAft>
                <a:spcPts val="0"/>
              </a:spcAft>
              <a:buSzPts val="2400"/>
              <a:buChar char="▸"/>
            </a:pPr>
            <a:endParaRPr lang="en-GB" sz="2000" dirty="0">
              <a:latin typeface="+mn-lt"/>
            </a:endParaRPr>
          </a:p>
          <a:p>
            <a:pPr marL="76200" lvl="0" indent="0" algn="l" rtl="0">
              <a:spcBef>
                <a:spcPts val="1000"/>
              </a:spcBef>
              <a:spcAft>
                <a:spcPts val="0"/>
              </a:spcAft>
              <a:buSzPts val="2400"/>
              <a:buNone/>
            </a:pPr>
            <a:endParaRPr lang="en-GB" sz="20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1</a:t>
            </a:r>
            <a:endParaRPr lang="es-E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335493"/>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s-ES" sz="1700" dirty="0" smtClean="0">
                <a:latin typeface="+mn-lt"/>
              </a:rPr>
              <a:t>Maria tiene 16 años. Vive con sus padres y tiene dos hermanos </a:t>
            </a:r>
            <a:r>
              <a:rPr lang="es-ES" sz="1700" dirty="0" smtClean="0">
                <a:solidFill>
                  <a:srgbClr val="FF0000"/>
                </a:solidFill>
                <a:latin typeface="+mn-lt"/>
              </a:rPr>
              <a:t>mayores</a:t>
            </a:r>
            <a:r>
              <a:rPr lang="es-ES" sz="1700" dirty="0" smtClean="0">
                <a:latin typeface="+mn-lt"/>
              </a:rPr>
              <a:t> (de 23 y 25 años), ambos jugadores de hockey sobre hielo en activo. Hasta hace tres años, había sido una chica sana y activa. A los 5 años de edad, empezó a ir a actividades deportivas y más adelante se apuntó a natación y atletismo. A los 13 años de edad, entró en un equipo de aeróbic y pronto empezó a competir. Tenía una rutina de entrenamiento muy estricta: pasaba entre 3 y 4 horas al día en el gimnasio y hacía algunas sesiones de entrenamiento fuera de su horario habitual. Era muy constante. Ella y su equipo eran muy buenos y habían ganado varias competiciones y campeonatos nacionales. A los 16 años de edad, se desmayó poco antes de una competición importante y la llevaron al hospital. Los médicos explicaron a sus progenitores que Maria había estado muy enferma durante un período considerable, lo que los cogió por sorpresa…</a:t>
            </a:r>
          </a:p>
          <a:p>
            <a:pPr marL="457200" lvl="0" indent="-381000" algn="just" rtl="0">
              <a:spcBef>
                <a:spcPts val="1000"/>
              </a:spcBef>
              <a:spcAft>
                <a:spcPts val="0"/>
              </a:spcAft>
              <a:buSzPts val="2400"/>
              <a:buChar char="▸"/>
            </a:pPr>
            <a:endParaRPr lang="en-GB" sz="1700" dirty="0">
              <a:latin typeface="+mn-lt"/>
            </a:endParaRPr>
          </a:p>
          <a:p>
            <a:pPr marL="76200" lvl="0" indent="0" algn="l" rtl="0">
              <a:spcBef>
                <a:spcPts val="1000"/>
              </a:spcBef>
              <a:spcAft>
                <a:spcPts val="0"/>
              </a:spcAft>
              <a:buSzPts val="2400"/>
              <a:buNone/>
            </a:pPr>
            <a:endParaRPr lang="en-GB" sz="17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1</a:t>
            </a:r>
            <a:endParaRPr lang="es-ES" dirty="0">
              <a:latin typeface="+mj-lt"/>
            </a:endParaRPr>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es-ES" sz="2000" dirty="0" smtClean="0">
                <a:latin typeface="+mn-lt"/>
              </a:rPr>
              <a:t>¿Qué cree que le pasó a Maria?</a:t>
            </a:r>
          </a:p>
          <a:p>
            <a:pPr algn="just">
              <a:spcBef>
                <a:spcPts val="1000"/>
              </a:spcBef>
            </a:pPr>
            <a:r>
              <a:rPr lang="es-ES" sz="2000" dirty="0" smtClean="0">
                <a:latin typeface="+mn-lt"/>
              </a:rPr>
              <a:t>¿Por qué una chica deportista y capaz se desmaya y debe ser hospitalizada?</a:t>
            </a:r>
          </a:p>
          <a:p>
            <a:pPr algn="just">
              <a:spcBef>
                <a:spcPts val="1000"/>
              </a:spcBef>
            </a:pPr>
            <a:r>
              <a:rPr lang="es-ES" sz="2000" dirty="0" smtClean="0">
                <a:latin typeface="+mn-lt"/>
              </a:rPr>
              <a:t>¿Por qué cree que los progenitores se sorprendieron?</a:t>
            </a:r>
          </a:p>
          <a:p>
            <a:pPr algn="just">
              <a:spcBef>
                <a:spcPts val="1000"/>
              </a:spcBef>
            </a:pPr>
            <a:endParaRPr lang="en-GB" sz="2000" dirty="0">
              <a:latin typeface="+mn-lt"/>
            </a:endParaRPr>
          </a:p>
          <a:p>
            <a:pPr marL="76200" indent="0" algn="just">
              <a:spcBef>
                <a:spcPts val="1000"/>
              </a:spcBef>
              <a:buNone/>
            </a:pPr>
            <a:r>
              <a:rPr lang="es-ES" sz="2000" dirty="0" smtClean="0">
                <a:latin typeface="+mn-lt"/>
              </a:rPr>
              <a:t>Ahora leamos qué ocurrió durante ese período de tres años</a:t>
            </a:r>
            <a:r>
              <a:rPr lang="x-es-XL" sz="2000" dirty="0" smtClean="0">
                <a:latin typeface="+mn-lt"/>
              </a:rPr>
              <a:t>.</a:t>
            </a:r>
            <a:endParaRPr lang="x-es-XL" sz="2000" dirty="0">
              <a:latin typeface="+mn-lt"/>
            </a:endParaRP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1</a:t>
            </a:r>
            <a:endParaRPr lang="es-ES" dirty="0">
              <a:latin typeface="+mj-lt"/>
            </a:endParaRPr>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es-ES" sz="1700" dirty="0" smtClean="0">
                <a:solidFill>
                  <a:schemeClr val="tx1">
                    <a:lumMod val="90000"/>
                    <a:lumOff val="10000"/>
                  </a:schemeClr>
                </a:solidFill>
                <a:latin typeface="+mn-lt"/>
              </a:rPr>
              <a:t>Cuando Maria se unió al equipo de aeróbic, se encontró en un grupo de chicas mayores que ella que ya tenían experiencia y quería ponerse a su nivel. Su determinación de triunfar iba muy ligada a su aspecto físico, su rendimiento y su peso. Empezó a fijarse cada vez más en qué comía, cuánto pesaba y cuántas calorías consumía. Poco a poco, había añadido a su rutina salir a correr a primera hora de la mañana o por la noche. Iba al gimnasio directamente desde el instituto. Se pasaba los fines de semana con su equipo, ensayando para la actuación. A veces estaba cansada e irritable, pero creía que tenía que ver con los cambios hormonales. Sus períodos eran irregulares, pero lo atribuía a los entrenamientos intensos. Había reducido la ingesta de alimentos al mínimo absoluto que en su opinión no afectaría a su rendimiento. Los días previos a la competición solo bebía café. </a:t>
            </a:r>
          </a:p>
          <a:p>
            <a:pPr marL="457200" lvl="0" indent="-381000" algn="just" rtl="0">
              <a:spcBef>
                <a:spcPts val="1000"/>
              </a:spcBef>
              <a:spcAft>
                <a:spcPts val="0"/>
              </a:spcAft>
              <a:buSzPts val="2400"/>
              <a:buChar char="▸"/>
            </a:pPr>
            <a:endParaRPr lang="en-GB" sz="1700" dirty="0">
              <a:solidFill>
                <a:schemeClr val="tx1">
                  <a:lumMod val="90000"/>
                  <a:lumOff val="10000"/>
                </a:schemeClr>
              </a:solidFill>
              <a:latin typeface="+mn-lt"/>
            </a:endParaRPr>
          </a:p>
          <a:p>
            <a:pPr marL="76200" lvl="0" indent="0" algn="l" rtl="0">
              <a:spcBef>
                <a:spcPts val="1000"/>
              </a:spcBef>
              <a:spcAft>
                <a:spcPts val="0"/>
              </a:spcAft>
              <a:buSzPts val="2400"/>
              <a:buNone/>
            </a:pPr>
            <a:endParaRPr lang="en-GB" sz="1700" dirty="0">
              <a:solidFill>
                <a:schemeClr val="tx1">
                  <a:lumMod val="90000"/>
                  <a:lumOff val="10000"/>
                </a:schemeClr>
              </a:solidFill>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n-lt"/>
              </a:rPr>
              <a:t>Psicoterapia: estudio de caso 1</a:t>
            </a:r>
            <a:endParaRPr lang="es-ES" dirty="0">
              <a:latin typeface="+mn-lt"/>
            </a:endParaRPr>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es-ES" sz="1700" dirty="0" smtClean="0">
                <a:latin typeface="+mn-lt"/>
              </a:rPr>
              <a:t>Después del desmayo, la exploración detectó problemas físicos graves. A pesar de que estaba en forma y era bastante musculosa, los resultados de sus pruebas analíticas se alejaban mucho de la norma. La evaluación psiquiátrica reveló que solo pensaba en el rendimiento y el aspecto: le daba miedo aumentar de peso, creía que con ejercicio estaría en forma y sería atractiva y así podría quedarse en el equipo. Creía que tenía un control total de su cuerpo. Cada caloría extra debía compensarse con ejercicio físico. En un equipo femenino de aeróbic, todo debe ser perfecto y ella se esforzaba por serlo. El éxito del equipo no hacía más que confirmar que ella hacía lo correcto. Quería estar a la altura de las expectativas que creía que sus padres tenían y también demostrar a sus hermanos </a:t>
            </a:r>
            <a:r>
              <a:rPr lang="es-ES" sz="1700" dirty="0" smtClean="0">
                <a:solidFill>
                  <a:srgbClr val="FF0000"/>
                </a:solidFill>
                <a:latin typeface="+mn-lt"/>
              </a:rPr>
              <a:t>mayores</a:t>
            </a:r>
            <a:r>
              <a:rPr lang="es-ES" sz="1700" dirty="0" smtClean="0">
                <a:latin typeface="+mn-lt"/>
              </a:rPr>
              <a:t> que </a:t>
            </a:r>
            <a:r>
              <a:rPr lang="es-ES" sz="1700" dirty="0" smtClean="0">
                <a:solidFill>
                  <a:srgbClr val="FF0000"/>
                </a:solidFill>
                <a:latin typeface="+mn-lt"/>
              </a:rPr>
              <a:t>ella </a:t>
            </a:r>
            <a:r>
              <a:rPr lang="es-ES" sz="1700" dirty="0" smtClean="0">
                <a:solidFill>
                  <a:schemeClr val="tx1">
                    <a:lumMod val="90000"/>
                    <a:lumOff val="10000"/>
                  </a:schemeClr>
                </a:solidFill>
                <a:latin typeface="+mn-lt"/>
              </a:rPr>
              <a:t>también era una deportista de éxito. </a:t>
            </a:r>
            <a:r>
              <a:rPr lang="es-ES" sz="1700" dirty="0" smtClean="0">
                <a:latin typeface="+mn-lt"/>
              </a:rPr>
              <a:t>Se dio cuenta de que tenía que hacer algunos ajustes porque su desmayo fue una gran decepción para su equipo y un fracaso personal.</a:t>
            </a:r>
            <a:endParaRPr lang="es-ES" sz="17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1</a:t>
            </a:r>
            <a:endParaRPr lang="es-ES" dirty="0">
              <a:latin typeface="+mj-lt"/>
            </a:endParaRPr>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es-ES" sz="1800" dirty="0" smtClean="0">
                <a:latin typeface="+mn-lt"/>
              </a:rPr>
              <a:t>¿Qué tipo de trastorno de la conducta alimentaria presenta Maria?</a:t>
            </a:r>
          </a:p>
          <a:p>
            <a:pPr algn="just">
              <a:spcBef>
                <a:spcPts val="1000"/>
              </a:spcBef>
            </a:pPr>
            <a:r>
              <a:rPr lang="es-ES" sz="1800" dirty="0" smtClean="0">
                <a:latin typeface="+mn-lt"/>
              </a:rPr>
              <a:t>¿Se observaban señales de alarma?</a:t>
            </a:r>
          </a:p>
          <a:p>
            <a:pPr algn="just">
              <a:spcBef>
                <a:spcPts val="1000"/>
              </a:spcBef>
            </a:pPr>
            <a:r>
              <a:rPr lang="es-ES" sz="1800" dirty="0" smtClean="0">
                <a:latin typeface="+mn-lt"/>
              </a:rPr>
              <a:t>¿Cómo pudo Maria ocultar a sus padres su problema con la alimentación?</a:t>
            </a:r>
          </a:p>
          <a:p>
            <a:pPr algn="just">
              <a:spcBef>
                <a:spcPts val="1000"/>
              </a:spcBef>
            </a:pPr>
            <a:r>
              <a:rPr lang="es-ES" sz="1800" dirty="0" smtClean="0">
                <a:latin typeface="+mn-lt"/>
              </a:rPr>
              <a:t>¿Qué papel tuvieron sus compañeras de equipo en la aparición del trastorno de la conducta alimentaria?</a:t>
            </a:r>
          </a:p>
          <a:p>
            <a:pPr algn="just">
              <a:spcBef>
                <a:spcPts val="1000"/>
              </a:spcBef>
            </a:pPr>
            <a:r>
              <a:rPr lang="es-ES" sz="1800" dirty="0" smtClean="0">
                <a:latin typeface="+mn-lt"/>
              </a:rPr>
              <a:t>¿En qué cree que debería centrarse la psicoterapia? ¿Qué tipo de psicoterapia debe utilizarse? ¿Cuáles son las opiniones distorsionadas</a:t>
            </a:r>
            <a:r>
              <a:rPr lang="x-es-XL" sz="1800" dirty="0" smtClean="0">
                <a:latin typeface="+mn-lt"/>
              </a:rPr>
              <a:t>?</a:t>
            </a:r>
            <a:endParaRPr lang="x-es-XL" sz="1800" dirty="0">
              <a:latin typeface="+mn-lt"/>
            </a:endParaRPr>
          </a:p>
          <a:p>
            <a:pPr marL="457200" lvl="0" indent="-381000" algn="just" rtl="0">
              <a:spcBef>
                <a:spcPts val="1000"/>
              </a:spcBef>
              <a:spcAft>
                <a:spcPts val="0"/>
              </a:spcAft>
              <a:buSzPts val="2400"/>
              <a:buChar char="▸"/>
            </a:pPr>
            <a:endParaRPr lang="en-GB" sz="1800" dirty="0">
              <a:latin typeface="+mn-lt"/>
            </a:endParaRPr>
          </a:p>
          <a:p>
            <a:pPr marL="76200" lvl="0" indent="0" algn="l" rtl="0">
              <a:spcBef>
                <a:spcPts val="1000"/>
              </a:spcBef>
              <a:spcAft>
                <a:spcPts val="0"/>
              </a:spcAft>
              <a:buSzPts val="2400"/>
              <a:buNone/>
            </a:pPr>
            <a:endParaRPr lang="en-GB" sz="18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lang="en"/>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es-ES" dirty="0" smtClean="0">
                <a:latin typeface="+mj-lt"/>
              </a:rPr>
              <a:t>Psicoterapia: estudio de caso 1</a:t>
            </a:r>
            <a:endParaRPr lang="es-ES" dirty="0">
              <a:latin typeface="+mj-lt"/>
            </a:endParaRPr>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xmlns=""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TotalTime>
  <Words>797</Words>
  <Application>Microsoft Office PowerPoint</Application>
  <PresentationFormat>Presentación en pantalla (16:9)</PresentationFormat>
  <Paragraphs>32</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Barlow Light</vt:lpstr>
      <vt:lpstr>Arial</vt:lpstr>
      <vt:lpstr>Barlow SemiBold</vt:lpstr>
      <vt:lpstr>Calibri</vt:lpstr>
      <vt:lpstr>Caius template</vt:lpstr>
      <vt:lpstr> Psicoterapia: estudio de caso 1</vt:lpstr>
      <vt:lpstr>Número de proyecto: 2021-1-RO01- KA220-HED-38B739A3</vt:lpstr>
      <vt:lpstr>Psicoterapia: estudio de caso 1</vt:lpstr>
      <vt:lpstr>Psicoterapia: estudio de caso 1</vt:lpstr>
      <vt:lpstr>Psicoterapia: estudio de caso 1</vt:lpstr>
      <vt:lpstr>Psicoterapia: estudio de caso 1</vt:lpstr>
      <vt:lpstr>Psicoterapia: estudio de caso 1</vt:lpstr>
      <vt:lpstr>Psicoterapia: estudio de caso 1</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99</cp:revision>
  <dcterms:modified xsi:type="dcterms:W3CDTF">2023-07-04T14:22:45Z</dcterms:modified>
</cp:coreProperties>
</file>