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1"/>
  </p:notesMasterIdLst>
  <p:sldIdLst>
    <p:sldId id="256" r:id="rId2"/>
    <p:sldId id="257" r:id="rId3"/>
    <p:sldId id="261" r:id="rId4"/>
    <p:sldId id="304" r:id="rId5"/>
    <p:sldId id="306" r:id="rId6"/>
    <p:sldId id="305" r:id="rId7"/>
    <p:sldId id="308" r:id="rId8"/>
    <p:sldId id="307" r:id="rId9"/>
    <p:sldId id="278" r:id="rId10"/>
  </p:sldIdLst>
  <p:sldSz cx="9144000" cy="5143500" type="screen16x9"/>
  <p:notesSz cx="6858000" cy="9144000"/>
  <p:embeddedFontLst>
    <p:embeddedFont>
      <p:font typeface="Barlow Light" panose="00000400000000000000" pitchFamily="2" charset="-18"/>
      <p:regular r:id="rId12"/>
      <p:bold r:id="rId13"/>
      <p:italic r:id="rId14"/>
      <p:boldItalic r:id="rId15"/>
    </p:embeddedFont>
    <p:embeddedFont>
      <p:font typeface="Barlow SemiBold" panose="00000700000000000000" pitchFamily="2" charset="-18"/>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8"/>
    <p:restoredTop sz="94659"/>
  </p:normalViewPr>
  <p:slideViewPr>
    <p:cSldViewPr>
      <p:cViewPr varScale="1">
        <p:scale>
          <a:sx n="112" d="100"/>
          <a:sy n="112" d="100"/>
        </p:scale>
        <p:origin x="390"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99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643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190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477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02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323528" y="3239876"/>
            <a:ext cx="6768752" cy="1224136"/>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cs-CZ" sz="2800" dirty="0" err="1"/>
              <a:t>Psychotherapy</a:t>
            </a:r>
            <a:r>
              <a:rPr lang="cs-CZ" sz="2800" dirty="0"/>
              <a:t> – Case Study 1</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en-GB" sz="2000" dirty="0"/>
              <a:t>Here </a:t>
            </a:r>
            <a:r>
              <a:rPr lang="en-GB" sz="2000" dirty="0">
                <a:solidFill>
                  <a:schemeClr val="tx1">
                    <a:lumMod val="90000"/>
                    <a:lumOff val="10000"/>
                  </a:schemeClr>
                </a:solidFill>
              </a:rPr>
              <a:t>is the narrative story of Maria, who has recently undergone treatment for </a:t>
            </a:r>
            <a:r>
              <a:rPr lang="en-GB" sz="2000" dirty="0"/>
              <a:t>an eating disorder. Read the text on the next slide and then answer the questions on the following slide.</a:t>
            </a: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t>Psychotherapy</a:t>
            </a:r>
            <a:r>
              <a:rPr lang="cs-CZ" dirty="0"/>
              <a:t> – Case Study 1</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7920880" cy="2826600"/>
          </a:xfrm>
          <a:prstGeom prst="rect">
            <a:avLst/>
          </a:prstGeom>
        </p:spPr>
        <p:txBody>
          <a:bodyPr spcFirstLastPara="1" wrap="square" lIns="0" tIns="0" rIns="0" bIns="0" anchor="t" anchorCtr="0">
            <a:noAutofit/>
          </a:bodyPr>
          <a:lstStyle/>
          <a:p>
            <a:pPr marL="76200" lvl="0" indent="0" algn="just" rtl="0">
              <a:spcBef>
                <a:spcPts val="1000"/>
              </a:spcBef>
              <a:spcAft>
                <a:spcPts val="0"/>
              </a:spcAft>
              <a:buSzPts val="2400"/>
              <a:buNone/>
            </a:pPr>
            <a:r>
              <a:rPr lang="en-GB" sz="1800" dirty="0"/>
              <a:t>Maria is 1</a:t>
            </a:r>
            <a:r>
              <a:rPr lang="cs-CZ" sz="1800" dirty="0"/>
              <a:t>6</a:t>
            </a:r>
            <a:r>
              <a:rPr lang="en-GB" sz="1800" dirty="0"/>
              <a:t> years old. She lives with her parents, has got two </a:t>
            </a:r>
            <a:r>
              <a:rPr lang="en-GB" sz="1800" dirty="0">
                <a:solidFill>
                  <a:srgbClr val="FF0000"/>
                </a:solidFill>
              </a:rPr>
              <a:t>elder</a:t>
            </a:r>
            <a:r>
              <a:rPr lang="en-GB" sz="1800" dirty="0"/>
              <a:t> brothers (23 and 25), both active ice-hockey players. Until three years ago, she had been a healthy and active girl. At the age of 5, she started with athletic prep classes and later took up swimming and running. At 13, she joined an aerobic team and soon went to competitive level. She had a very strict training routine and spent 3-4 </a:t>
            </a:r>
            <a:r>
              <a:rPr lang="en-GB" sz="1800" dirty="0">
                <a:solidFill>
                  <a:schemeClr val="tx1">
                    <a:lumMod val="90000"/>
                    <a:lumOff val="10000"/>
                  </a:schemeClr>
                </a:solidFill>
              </a:rPr>
              <a:t>hours a day in a gym, with several training sessions outside her normal schedule</a:t>
            </a:r>
            <a:r>
              <a:rPr lang="en-GB" sz="1800" dirty="0"/>
              <a:t>. She was quite determined and she and her team were very successful, having won several competitions and national championships. At the age of 16, she collapsed shortly before a major competition and was taken to hospital. The doctors told her parents Maria had been seriously ill for a considerable period of time. This came as a surprise…</a:t>
            </a: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t>Psychotherapy</a:t>
            </a:r>
            <a:r>
              <a:rPr lang="cs-CZ" dirty="0"/>
              <a:t> – Case Study 1</a:t>
            </a:r>
            <a:endParaRPr lang="it-IT" dirty="0"/>
          </a:p>
        </p:txBody>
      </p:sp>
    </p:spTree>
    <p:extLst>
      <p:ext uri="{BB962C8B-B14F-4D97-AF65-F5344CB8AC3E}">
        <p14:creationId xmlns:p14="http://schemas.microsoft.com/office/powerpoint/2010/main" val="90223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algn="just">
              <a:spcBef>
                <a:spcPts val="1000"/>
              </a:spcBef>
            </a:pPr>
            <a:r>
              <a:rPr lang="en-GB" sz="2000" dirty="0"/>
              <a:t>What do you think happened to Maria?</a:t>
            </a:r>
          </a:p>
          <a:p>
            <a:pPr algn="just">
              <a:spcBef>
                <a:spcPts val="1000"/>
              </a:spcBef>
            </a:pPr>
            <a:r>
              <a:rPr lang="en-GB" sz="2000" dirty="0"/>
              <a:t>How come a sporty, successful young girl collapses and has to be hospitalised?</a:t>
            </a:r>
          </a:p>
          <a:p>
            <a:pPr algn="just">
              <a:spcBef>
                <a:spcPts val="1000"/>
              </a:spcBef>
            </a:pPr>
            <a:r>
              <a:rPr lang="en-GB" sz="2000" dirty="0"/>
              <a:t>Why do you think the parents were surprised?</a:t>
            </a:r>
          </a:p>
          <a:p>
            <a:pPr algn="just">
              <a:spcBef>
                <a:spcPts val="1000"/>
              </a:spcBef>
            </a:pPr>
            <a:endParaRPr lang="en-GB" sz="2000" dirty="0"/>
          </a:p>
          <a:p>
            <a:pPr marL="76200" indent="0" algn="just">
              <a:spcBef>
                <a:spcPts val="1000"/>
              </a:spcBef>
              <a:buNone/>
            </a:pPr>
            <a:r>
              <a:rPr lang="en-GB" sz="2000" dirty="0"/>
              <a:t>Now let’s read what happened over the period of three years.</a:t>
            </a: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t>Psychotherapy</a:t>
            </a:r>
            <a:r>
              <a:rPr lang="cs-CZ" dirty="0"/>
              <a:t> – Case Study 1</a:t>
            </a:r>
            <a:endParaRPr lang="it-IT" dirty="0"/>
          </a:p>
        </p:txBody>
      </p:sp>
    </p:spTree>
    <p:extLst>
      <p:ext uri="{BB962C8B-B14F-4D97-AF65-F5344CB8AC3E}">
        <p14:creationId xmlns:p14="http://schemas.microsoft.com/office/powerpoint/2010/main" val="281874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23528" y="1491630"/>
            <a:ext cx="8474270" cy="2826600"/>
          </a:xfrm>
          <a:prstGeom prst="rect">
            <a:avLst/>
          </a:prstGeom>
        </p:spPr>
        <p:txBody>
          <a:bodyPr spcFirstLastPara="1" wrap="square" lIns="0" tIns="0" rIns="0" bIns="0" anchor="t" anchorCtr="0">
            <a:noAutofit/>
          </a:bodyPr>
          <a:lstStyle/>
          <a:p>
            <a:pPr marL="76200" lvl="0" indent="0" algn="just">
              <a:spcBef>
                <a:spcPts val="1000"/>
              </a:spcBef>
              <a:buNone/>
            </a:pPr>
            <a:r>
              <a:rPr lang="en-GB" sz="1800" dirty="0">
                <a:solidFill>
                  <a:schemeClr val="tx1">
                    <a:lumMod val="90000"/>
                    <a:lumOff val="10000"/>
                  </a:schemeClr>
                </a:solidFill>
              </a:rPr>
              <a:t>Since Maria joined  the aerobic team, she came among older girls who had already had some experience and she was eager to catch up. Her determination to succeed was closely linked with her physical appearance, performance and weight. She gradually started to pay more attention to what she ate, what her weight was, how many calories she consumed. Step-by-step, she had added running early in the morning or late at night. She went to the gym straight from school. She spent weekends with her team practising their performance. She was sometimes tired and irritable, but thought it had to do with hormone changes. Her periods were irregular, but she put it down to the hard training. She had reduced the food intake to an absolute minimum she thought would not weaken her performance. She only drank coffee in the days before competitions. </a:t>
            </a:r>
          </a:p>
          <a:p>
            <a:pPr marL="457200" lvl="0" indent="-381000" algn="just" rtl="0">
              <a:spcBef>
                <a:spcPts val="1000"/>
              </a:spcBef>
              <a:spcAft>
                <a:spcPts val="0"/>
              </a:spcAft>
              <a:buSzPts val="2400"/>
              <a:buChar char="▸"/>
            </a:pPr>
            <a:endParaRPr lang="en-GB" sz="2000" dirty="0">
              <a:solidFill>
                <a:schemeClr val="tx1">
                  <a:lumMod val="90000"/>
                  <a:lumOff val="10000"/>
                </a:schemeClr>
              </a:solidFill>
            </a:endParaRPr>
          </a:p>
          <a:p>
            <a:pPr marL="76200" lvl="0" indent="0" algn="l" rtl="0">
              <a:spcBef>
                <a:spcPts val="1000"/>
              </a:spcBef>
              <a:spcAft>
                <a:spcPts val="0"/>
              </a:spcAft>
              <a:buSzPts val="2400"/>
              <a:buNone/>
            </a:pPr>
            <a:endParaRPr lang="en-GB" sz="2000" dirty="0">
              <a:solidFill>
                <a:schemeClr val="tx1">
                  <a:lumMod val="90000"/>
                  <a:lumOff val="10000"/>
                </a:schemeClr>
              </a:solidFill>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t>Psychotherapy</a:t>
            </a:r>
            <a:r>
              <a:rPr lang="cs-CZ" dirty="0"/>
              <a:t> – Case Study 1</a:t>
            </a:r>
            <a:endParaRPr lang="it-IT" dirty="0"/>
          </a:p>
        </p:txBody>
      </p:sp>
    </p:spTree>
    <p:extLst>
      <p:ext uri="{BB962C8B-B14F-4D97-AF65-F5344CB8AC3E}">
        <p14:creationId xmlns:p14="http://schemas.microsoft.com/office/powerpoint/2010/main" val="40333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34865" y="1388657"/>
            <a:ext cx="8474270" cy="3363493"/>
          </a:xfrm>
          <a:prstGeom prst="rect">
            <a:avLst/>
          </a:prstGeom>
        </p:spPr>
        <p:txBody>
          <a:bodyPr spcFirstLastPara="1" wrap="square" lIns="0" tIns="0" rIns="0" bIns="0" anchor="t" anchorCtr="0">
            <a:noAutofit/>
          </a:bodyPr>
          <a:lstStyle/>
          <a:p>
            <a:pPr marL="76200" lvl="0" indent="0" algn="just">
              <a:spcBef>
                <a:spcPts val="1000"/>
              </a:spcBef>
              <a:buNone/>
            </a:pPr>
            <a:r>
              <a:rPr lang="en-GB" sz="1800" dirty="0"/>
              <a:t>After she collapsed, the examination showed severe physical problems. Despite her being fit and fairly muscular, her lab results were well outside the norm. Psychiatric assessment revealed her mind focused on performance and looks: she was afraid of putting on weight, she thought the exercise will keep her fit and good-looking, so she could stay with the team. She believed she had total control of her body. Every extra calorie had to be compensated with physical exercise. On a ladies aerobic team, everything must be perfect and she strived to do exactly that. The success they had was a confirmation she was doing the right thing. She wanted to live up to the expectations she thought her parents had and also to prove to her </a:t>
            </a:r>
            <a:r>
              <a:rPr lang="en-GB" sz="1800" dirty="0">
                <a:solidFill>
                  <a:srgbClr val="FF0000"/>
                </a:solidFill>
              </a:rPr>
              <a:t>elder</a:t>
            </a:r>
            <a:r>
              <a:rPr lang="en-GB" sz="1800" dirty="0"/>
              <a:t> brothers </a:t>
            </a:r>
            <a:r>
              <a:rPr lang="en-GB" sz="1800" dirty="0">
                <a:solidFill>
                  <a:srgbClr val="FF0000"/>
                </a:solidFill>
              </a:rPr>
              <a:t>she </a:t>
            </a:r>
            <a:r>
              <a:rPr lang="en-GB" sz="1800" dirty="0">
                <a:solidFill>
                  <a:schemeClr val="tx1">
                    <a:lumMod val="90000"/>
                    <a:lumOff val="10000"/>
                  </a:schemeClr>
                </a:solidFill>
              </a:rPr>
              <a:t>was a successful athlete as well. She realises she has to make some adjustments because </a:t>
            </a:r>
            <a:r>
              <a:rPr lang="en-GB" sz="1800" dirty="0"/>
              <a:t>her collapsing was a great disappointment to her team and her personal failure.</a:t>
            </a: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t>Psychotherapy</a:t>
            </a:r>
            <a:r>
              <a:rPr lang="cs-CZ" dirty="0"/>
              <a:t> – Case Study 1</a:t>
            </a:r>
            <a:endParaRPr lang="it-IT" dirty="0"/>
          </a:p>
        </p:txBody>
      </p:sp>
    </p:spTree>
    <p:extLst>
      <p:ext uri="{BB962C8B-B14F-4D97-AF65-F5344CB8AC3E}">
        <p14:creationId xmlns:p14="http://schemas.microsoft.com/office/powerpoint/2010/main" val="20448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491630"/>
            <a:ext cx="7920880" cy="2826600"/>
          </a:xfrm>
          <a:prstGeom prst="rect">
            <a:avLst/>
          </a:prstGeom>
        </p:spPr>
        <p:txBody>
          <a:bodyPr spcFirstLastPara="1" wrap="square" lIns="0" tIns="0" rIns="0" bIns="0" anchor="t" anchorCtr="0">
            <a:noAutofit/>
          </a:bodyPr>
          <a:lstStyle/>
          <a:p>
            <a:pPr algn="just">
              <a:spcBef>
                <a:spcPts val="1000"/>
              </a:spcBef>
            </a:pPr>
            <a:r>
              <a:rPr lang="en-GB" sz="2000" dirty="0"/>
              <a:t>What kind of eating disorder did Maria have?</a:t>
            </a:r>
          </a:p>
          <a:p>
            <a:pPr algn="just">
              <a:spcBef>
                <a:spcPts val="1000"/>
              </a:spcBef>
            </a:pPr>
            <a:r>
              <a:rPr lang="en-GB" sz="2000" dirty="0"/>
              <a:t>Were there any warning signs present?</a:t>
            </a:r>
          </a:p>
          <a:p>
            <a:pPr algn="just">
              <a:spcBef>
                <a:spcPts val="1000"/>
              </a:spcBef>
            </a:pPr>
            <a:r>
              <a:rPr lang="en-GB" sz="2000" dirty="0"/>
              <a:t>How was it possible for Maria to hide her eating problem from her parents?</a:t>
            </a:r>
          </a:p>
          <a:p>
            <a:pPr algn="just">
              <a:spcBef>
                <a:spcPts val="1000"/>
              </a:spcBef>
            </a:pPr>
            <a:r>
              <a:rPr lang="en-GB" sz="2000" dirty="0"/>
              <a:t>What role did her teammates play in the development of the eating disorder?</a:t>
            </a:r>
          </a:p>
          <a:p>
            <a:pPr algn="just">
              <a:spcBef>
                <a:spcPts val="1000"/>
              </a:spcBef>
            </a:pPr>
            <a:r>
              <a:rPr lang="en-GB" sz="2000" dirty="0"/>
              <a:t>What do you think the psychotherapy should focus on? </a:t>
            </a:r>
            <a:r>
              <a:rPr lang="cs-CZ" sz="2000" dirty="0" err="1"/>
              <a:t>What</a:t>
            </a:r>
            <a:r>
              <a:rPr lang="cs-CZ" sz="2000" dirty="0"/>
              <a:t> type </a:t>
            </a:r>
            <a:r>
              <a:rPr lang="cs-CZ" sz="2000" dirty="0" err="1"/>
              <a:t>of</a:t>
            </a:r>
            <a:r>
              <a:rPr lang="cs-CZ" sz="2000" dirty="0"/>
              <a:t> </a:t>
            </a:r>
            <a:r>
              <a:rPr lang="cs-CZ" sz="2000" dirty="0" err="1"/>
              <a:t>therapy</a:t>
            </a:r>
            <a:r>
              <a:rPr lang="cs-CZ" sz="2000" dirty="0"/>
              <a:t> </a:t>
            </a:r>
            <a:r>
              <a:rPr lang="cs-CZ" sz="2000" dirty="0" err="1"/>
              <a:t>should</a:t>
            </a:r>
            <a:r>
              <a:rPr lang="cs-CZ" sz="2000" dirty="0"/>
              <a:t> </a:t>
            </a:r>
            <a:r>
              <a:rPr lang="cs-CZ" sz="2000" dirty="0" err="1"/>
              <a:t>be</a:t>
            </a:r>
            <a:r>
              <a:rPr lang="cs-CZ" sz="2000" dirty="0"/>
              <a:t> </a:t>
            </a:r>
            <a:r>
              <a:rPr lang="cs-CZ" sz="2000" dirty="0" err="1"/>
              <a:t>used</a:t>
            </a:r>
            <a:r>
              <a:rPr lang="cs-CZ" sz="2000" dirty="0"/>
              <a:t>? </a:t>
            </a:r>
            <a:r>
              <a:rPr lang="en-GB" sz="2000" dirty="0"/>
              <a:t>What are the distorted opinions?</a:t>
            </a:r>
          </a:p>
          <a:p>
            <a:pPr marL="457200" lvl="0" indent="-381000" algn="just" rtl="0">
              <a:spcBef>
                <a:spcPts val="1000"/>
              </a:spcBef>
              <a:spcAft>
                <a:spcPts val="0"/>
              </a:spcAft>
              <a:buSzPts val="2400"/>
              <a:buChar char="▸"/>
            </a:pPr>
            <a:endParaRPr lang="en-GB" sz="2000" dirty="0"/>
          </a:p>
          <a:p>
            <a:pPr marL="76200" lvl="0" indent="0" algn="l" rtl="0">
              <a:spcBef>
                <a:spcPts val="1000"/>
              </a:spcBef>
              <a:spcAft>
                <a:spcPts val="0"/>
              </a:spcAft>
              <a:buSzPts val="2400"/>
              <a:buNone/>
            </a:pPr>
            <a:endParaRPr lang="en-GB"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t>Psychotherapy</a:t>
            </a:r>
            <a:r>
              <a:rPr lang="cs-CZ" dirty="0"/>
              <a:t> – Case Study 1</a:t>
            </a:r>
            <a:endParaRPr lang="it-IT" dirty="0"/>
          </a:p>
        </p:txBody>
      </p:sp>
    </p:spTree>
    <p:extLst>
      <p:ext uri="{BB962C8B-B14F-4D97-AF65-F5344CB8AC3E}">
        <p14:creationId xmlns:p14="http://schemas.microsoft.com/office/powerpoint/2010/main" val="4973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
        <p:nvSpPr>
          <p:cNvPr id="3" name="Zástupný text 2">
            <a:extLst>
              <a:ext uri="{FF2B5EF4-FFF2-40B4-BE49-F238E27FC236}">
                <a16:creationId xmlns:a16="http://schemas.microsoft.com/office/drawing/2014/main" id="{87EA3759-0C1A-0D00-BFC6-2142A792F872}"/>
              </a:ext>
            </a:extLst>
          </p:cNvPr>
          <p:cNvSpPr>
            <a:spLocks noGrp="1"/>
          </p:cNvSpPr>
          <p:nvPr>
            <p:ph type="body" idx="1"/>
          </p:nvPr>
        </p:nvSpPr>
        <p:spPr/>
        <p:txBody>
          <a:bodyPr/>
          <a:lstStyle/>
          <a:p>
            <a:endParaRPr lang="cs-CZ"/>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2204</TotalTime>
  <Words>744</Words>
  <Application>Microsoft Office PowerPoint</Application>
  <PresentationFormat>Předvádění na obrazovce (16:9)</PresentationFormat>
  <Paragraphs>32</Paragraphs>
  <Slides>9</Slides>
  <Notes>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9</vt:i4>
      </vt:variant>
    </vt:vector>
  </HeadingPairs>
  <TitlesOfParts>
    <vt:vector size="14" baseType="lpstr">
      <vt:lpstr>Arial</vt:lpstr>
      <vt:lpstr>Barlow Light</vt:lpstr>
      <vt:lpstr>Barlow SemiBold</vt:lpstr>
      <vt:lpstr>Calibri</vt:lpstr>
      <vt:lpstr>Caius template</vt:lpstr>
      <vt:lpstr> Psychotherapy – Case Study 1</vt:lpstr>
      <vt:lpstr>Project Number: 2021-1-RO01- KA220-HED-38B739A3</vt:lpstr>
      <vt:lpstr>Psychotherapy – Case Study 1</vt:lpstr>
      <vt:lpstr>Psychotherapy – Case Study 1</vt:lpstr>
      <vt:lpstr>Psychotherapy – Case Study 1</vt:lpstr>
      <vt:lpstr>Psychotherapy – Case Study 1</vt:lpstr>
      <vt:lpstr>Psychotherapy – Case Study 1</vt:lpstr>
      <vt:lpstr>Psychotherapy – Case Study 1</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Merz Lukas</cp:lastModifiedBy>
  <cp:revision>98</cp:revision>
  <dcterms:modified xsi:type="dcterms:W3CDTF">2023-05-04T18:49:48Z</dcterms:modified>
</cp:coreProperties>
</file>