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 bookmarkIdSeed="2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61" r:id="rId4"/>
    <p:sldId id="304" r:id="rId5"/>
    <p:sldId id="306" r:id="rId6"/>
    <p:sldId id="305" r:id="rId7"/>
    <p:sldId id="308" r:id="rId8"/>
    <p:sldId id="307" r:id="rId9"/>
    <p:sldId id="278" r:id="rId10"/>
  </p:sldIdLst>
  <p:sldSz cx="9144000" cy="5143500" type="screen16x9"/>
  <p:notesSz cx="6858000" cy="9144000"/>
  <p:embeddedFontLst>
    <p:embeddedFont>
      <p:font typeface="Barlow SemiBold" panose="020B0604020202020204" charset="-18"/>
      <p:regular r:id="rId12"/>
      <p:bold r:id="rId13"/>
      <p:italic r:id="rId14"/>
      <p:boldItalic r:id="rId15"/>
    </p:embeddedFont>
    <p:embeddedFont>
      <p:font typeface="Barlow Light" panose="020B0604020202020204" charset="-18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EA8867-561A-43F1-AA35-FFD2E45D988E}">
  <a:tblStyle styleId="{9AEA8867-561A-43F1-AA35-FFD2E45D98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3FD87B-DE17-4FAB-93B8-1F322D3E5D8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8"/>
    <p:restoredTop sz="94659"/>
  </p:normalViewPr>
  <p:slideViewPr>
    <p:cSldViewPr>
      <p:cViewPr varScale="1">
        <p:scale>
          <a:sx n="78" d="100"/>
          <a:sy n="78" d="100"/>
        </p:scale>
        <p:origin x="956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53310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3994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4643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3190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5477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2026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747fdb7cbc_0_1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747fdb7cbc_0_1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46370"/>
                </a:srgbClr>
              </a:gs>
              <a:gs pos="50000">
                <a:srgbClr val="FFFFFF">
                  <a:alpha val="0"/>
                  <a:alpha val="46370"/>
                </a:srgbClr>
              </a:gs>
              <a:gs pos="100000">
                <a:schemeClr val="lt1">
                  <a:alpha val="4637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 flipH="1">
            <a:off x="341403" y="3124853"/>
            <a:ext cx="8801751" cy="2018725"/>
            <a:chOff x="-4395163" y="751996"/>
            <a:chExt cx="13539073" cy="3105254"/>
          </a:xfrm>
        </p:grpSpPr>
        <p:sp>
          <p:nvSpPr>
            <p:cNvPr id="12" name="Google Shape;12;p2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4395163" y="1285649"/>
              <a:ext cx="102288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833500" y="751996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6572284" y="752119"/>
              <a:ext cx="2571600" cy="2115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395163" y="1285742"/>
              <a:ext cx="10228800" cy="2118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14975" y="3124850"/>
            <a:ext cx="6058800" cy="153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932866"/>
            <a:ext cx="1164637" cy="6551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3613200" cy="9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614975" y="1476575"/>
            <a:ext cx="36132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4572000" y="-47"/>
            <a:ext cx="4572000" cy="5157522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604000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4187378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ctrTitle"/>
          </p:nvPr>
        </p:nvSpPr>
        <p:spPr>
          <a:xfrm>
            <a:off x="323528" y="3239876"/>
            <a:ext cx="6768752" cy="122413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Psychoterapie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- případová studie 1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9" y="908015"/>
            <a:ext cx="76443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6000" b="1" dirty="0">
                <a:solidFill>
                  <a:schemeClr val="accent2"/>
                </a:solidFill>
              </a:rPr>
              <a:t>Connected 4 Health</a:t>
            </a:r>
            <a:endParaRPr lang="it-IT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139700" indent="0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Číslo projektu: 2021-1-RO01- KA220-HED-38B739A3</a:t>
            </a:r>
          </a:p>
        </p:txBody>
      </p:sp>
      <p:sp>
        <p:nvSpPr>
          <p:cNvPr id="166" name="Google Shape;166;p14"/>
          <p:cNvSpPr txBox="1">
            <a:spLocks noGrp="1"/>
          </p:cNvSpPr>
          <p:nvPr>
            <p:ph type="body" idx="2"/>
          </p:nvPr>
        </p:nvSpPr>
        <p:spPr>
          <a:xfrm>
            <a:off x="362794" y="2787774"/>
            <a:ext cx="4968552" cy="12241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39700" indent="0" algn="ctr">
              <a:buNone/>
            </a:pP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Podpora Evropské komise při přípravě této prezentace nepředstavuje podporu jejího obsahu, který vyjadřuje pouze názory autorů, a Komise nenese odpovědnost za případné využití informací v ní obsažených.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accent2"/>
              </a:solidFill>
            </a:endParaRPr>
          </a:p>
        </p:txBody>
      </p:sp>
      <p:sp>
        <p:nvSpPr>
          <p:cNvPr id="167" name="Google Shape;167;p1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68" name="Google Shape;168;p14"/>
          <p:cNvGrpSpPr/>
          <p:nvPr/>
        </p:nvGrpSpPr>
        <p:grpSpPr>
          <a:xfrm>
            <a:off x="8391681" y="301593"/>
            <a:ext cx="450753" cy="450708"/>
            <a:chOff x="3277794" y="2969995"/>
            <a:chExt cx="457200" cy="457200"/>
          </a:xfrm>
        </p:grpSpPr>
        <p:sp>
          <p:nvSpPr>
            <p:cNvPr id="169" name="Google Shape;169;p14"/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23678"/>
            <a:ext cx="319663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5386"/>
            <a:ext cx="4253019" cy="10823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779662"/>
            <a:ext cx="792088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 algn="just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Zde je </a:t>
            </a:r>
            <a:r>
              <a:rPr lang="en-GB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vyprávění Marie, která se nedávno léčila 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poruchou příjmu potravy. Přečtěte si text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poté odpovězte na otázky na následujícím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snímku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Psychoterapie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případová studie 1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23528" y="1491630"/>
            <a:ext cx="792088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 algn="just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Marii je </a:t>
            </a:r>
            <a:r>
              <a:rPr lang="cs-CZ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let. Žije s rodiči, má dva starší bratry (23 a 25 let), oba jsou aktivní hokejisté. Ještě před třemi lety byla zdravou a aktivní dívkou. V pěti letech začala s atletickou přípravkou a později se začala věnovat plavání a běhu. Ve 13 letech se připojila k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týmu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sportovního </a:t>
            </a:r>
            <a:r>
              <a:rPr lang="en-GB" sz="18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aerobiku</a:t>
            </a:r>
            <a:r>
              <a:rPr lang="en-GB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brzy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posunula </a:t>
            </a:r>
            <a:r>
              <a:rPr lang="en-GB" sz="18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soutěžní úroveň. Měla velmi přísný tréninkový režim a v posilovně trávila 3-4 hodiny denně, přičemž několik tréninků absolvovala i mimo svůj běžný rozvrh.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Byla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pracovitá </a:t>
            </a:r>
            <a:r>
              <a:rPr lang="en-GB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svým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týmem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velmi</a:t>
            </a:r>
            <a:r>
              <a:rPr lang="en-GB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úspěšná, vyhrála několik soutěží a národních mistrovství.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letech krátce před významnou soutěží zkolabovala a byla převezena do nemocnice. Lékaři jejím rodičům sdělili, že Maria byla delší dobu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vážně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nemocná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trpěla PPP</a:t>
            </a:r>
            <a:r>
              <a:rPr lang="en-GB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rodiče </a:t>
            </a:r>
            <a:r>
              <a:rPr lang="en-GB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bylo obrovské </a:t>
            </a:r>
            <a:r>
              <a:rPr lang="en-GB" sz="18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překvapení</a:t>
            </a:r>
            <a:r>
              <a:rPr lang="en-GB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en-GB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Psychoterapie </a:t>
            </a:r>
            <a:r>
              <a:rPr lang="cs-CZ" dirty="0"/>
              <a:t>- případová studie 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02232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779662"/>
            <a:ext cx="792088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Bef>
                <a:spcPts val="10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 myslíte, že se Marii stalo?</a:t>
            </a:r>
          </a:p>
          <a:p>
            <a:pPr algn="just">
              <a:spcBef>
                <a:spcPts val="10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Jak to, že se sportovní, úspěšná mladá dívka zhroutí a musí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být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 ničeho nic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hospitalizována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spcBef>
                <a:spcPts val="10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Proč myslíte, že byli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rodiče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tak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překvapeni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spcBef>
                <a:spcPts val="1000"/>
              </a:spcBef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200" indent="0" algn="just">
              <a:spcBef>
                <a:spcPts val="1000"/>
              </a:spcBef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Nyní si přečtěme, co se stalo během tří let.</a:t>
            </a:r>
          </a:p>
          <a:p>
            <a:pPr marL="457200" lvl="0" indent="-381000" algn="just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Psychoterapie </a:t>
            </a:r>
            <a:r>
              <a:rPr lang="cs-CZ" dirty="0"/>
              <a:t>- případová studie 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8749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23528" y="1491630"/>
            <a:ext cx="847427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 algn="just">
              <a:spcBef>
                <a:spcPts val="1000"/>
              </a:spcBef>
              <a:buNone/>
            </a:pP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Protože se Maria přidala k aerobikovému týmu, přišla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starší</a:t>
            </a:r>
            <a:r>
              <a:rPr lang="cs-CZ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zkušenější</a:t>
            </a:r>
            <a:r>
              <a:rPr lang="en-GB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dívky, </a:t>
            </a:r>
            <a:r>
              <a:rPr lang="en-GB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chtěla je </a:t>
            </a:r>
            <a:r>
              <a:rPr lang="cs-CZ" sz="18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výkonostně</a:t>
            </a:r>
            <a:r>
              <a:rPr lang="cs-CZ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dohnat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Její odhodlání uspět úzce souviselo s jejím fyzickým vzhledem, výkonností a váhou. </a:t>
            </a:r>
            <a:r>
              <a:rPr lang="cs-CZ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GB" sz="18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ačala</a:t>
            </a:r>
            <a:r>
              <a:rPr lang="en-GB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postupně </a:t>
            </a:r>
            <a:r>
              <a:rPr lang="en-GB" sz="18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věnovat</a:t>
            </a:r>
            <a:r>
              <a:rPr lang="en-GB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větší pozornost tomu, co jí, jakou má váhu a kolik kalorií spotřebuje. Krok za krokem přidávala běhání brzy ráno nebo pozdě večer. Do posilovny chodila rovnou ze školy. Víkendy trávila se svým týmem, který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trénoval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soutěže</a:t>
            </a:r>
            <a:r>
              <a:rPr lang="en-GB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Občas byla unavená a podrážděná, ale myslela si, že to souvisí s hormonálními změnami. Měla nepravidelnou menstruaci, ale přičítala to náročnému tréninku. Příjem potravy omezila na naprosté minimum, o kterém si myslela, že neoslabí její výkon. </a:t>
            </a:r>
            <a:r>
              <a:rPr lang="cs-CZ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dnech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závody</a:t>
            </a:r>
            <a:r>
              <a:rPr lang="cs-CZ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pila jenom kávu</a:t>
            </a:r>
            <a:r>
              <a:rPr lang="en-GB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Psychoterapie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případová studie 1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1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34865" y="1388657"/>
            <a:ext cx="8474270" cy="336349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 algn="just">
              <a:spcBef>
                <a:spcPts val="1000"/>
              </a:spcBef>
              <a:buNone/>
            </a:pP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Poté, co zkolabovala, </a:t>
            </a:r>
            <a:r>
              <a:rPr lang="en-GB" sz="18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prokázalo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vyšetření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vážné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fyzické problémy. Přestože byla zdravá a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poměrně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svalnatá</a:t>
            </a:r>
            <a:r>
              <a:rPr lang="en-GB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laboratorní</a:t>
            </a:r>
            <a:r>
              <a:rPr lang="en-GB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výsledky se značně vymykaly normě. Psychiatrické vyšetření odhalilo,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GB" sz="18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její</a:t>
            </a:r>
            <a:r>
              <a:rPr lang="en-GB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mysl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soustředila</a:t>
            </a:r>
            <a:r>
              <a:rPr lang="en-GB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výkon a vzhled: bála se </a:t>
            </a:r>
            <a:r>
              <a:rPr lang="en-GB" sz="18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přib</a:t>
            </a:r>
            <a:r>
              <a:rPr lang="cs-CZ" sz="18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váze</a:t>
            </a:r>
            <a:r>
              <a:rPr lang="en-GB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myslela si,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GB" sz="18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cvičení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udrží</a:t>
            </a:r>
            <a:r>
              <a:rPr lang="en-GB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kondici, formu a vzhled</a:t>
            </a:r>
            <a:r>
              <a:rPr lang="en-GB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aby mohla zůstat v týmu. Věřila, že má nad svým tělem naprostou kontrolu. Každá kalorie navíc musela být kompenzována fyzickým cvičením. V </a:t>
            </a:r>
            <a:r>
              <a:rPr lang="en-GB" sz="18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týmu</a:t>
            </a:r>
            <a:r>
              <a:rPr lang="en-GB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</a:t>
            </a:r>
            <a:r>
              <a:rPr lang="cs-CZ" sz="18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elo</a:t>
            </a:r>
            <a:r>
              <a:rPr lang="en-GB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být všechno perfektní a 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 se o to úzkostně snažila</a:t>
            </a:r>
            <a:r>
              <a:rPr lang="en-GB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Úspěch, kterého dosáhly, </a:t>
            </a:r>
            <a:r>
              <a:rPr lang="en-GB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potvrzením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že dělá správnou věc. Chtěla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splnit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očekávání</a:t>
            </a:r>
            <a:r>
              <a:rPr lang="en-GB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která</a:t>
            </a:r>
            <a:r>
              <a:rPr lang="cs-CZ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jak se domnívala – její </a:t>
            </a:r>
            <a:r>
              <a:rPr lang="en-GB" sz="18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rodiče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měli</a:t>
            </a:r>
            <a:r>
              <a:rPr lang="en-GB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také dokázat starším bratrům, že je 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ona je </a:t>
            </a:r>
            <a:r>
              <a:rPr lang="en-GB" sz="18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úspěšnou</a:t>
            </a:r>
            <a:r>
              <a:rPr lang="en-GB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sportovkyní. 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hospitalizaci si u</a:t>
            </a:r>
            <a:r>
              <a:rPr lang="en-GB" sz="18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vědomila</a:t>
            </a:r>
            <a:r>
              <a:rPr lang="en-GB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bude muset něco změnit</a:t>
            </a:r>
            <a:r>
              <a:rPr lang="en-GB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protože její kolaps byl velkým zklamáním pro tým i jejím osobním selháním.</a:t>
            </a:r>
            <a:endParaRPr lang="en-GB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Psychoterapie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případová studie 1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83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491630"/>
            <a:ext cx="792088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Bef>
                <a:spcPts val="10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Jakou poruchou příjmu potravy Maria trpěla?</a:t>
            </a:r>
          </a:p>
          <a:p>
            <a:pPr algn="just">
              <a:spcBef>
                <a:spcPts val="10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Byly přítomny nějaké varovné signály?</a:t>
            </a:r>
          </a:p>
          <a:p>
            <a:pPr algn="just">
              <a:spcBef>
                <a:spcPts val="10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Jak je možné, že Maria před rodiči skrývala své problémy s jídlem?</a:t>
            </a:r>
          </a:p>
          <a:p>
            <a:pPr algn="just">
              <a:spcBef>
                <a:spcPts val="10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Jakou roli v rozvoji poruchy příjmu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potravy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hrál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její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tým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0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Na co by se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podle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měla psychoterapie zaměřit?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Jaký typ terapie by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měl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být použit?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Jaké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zkreslené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názory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jste identifikovali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+mn-lt"/>
              </a:rPr>
              <a:t>Psychoterapie </a:t>
            </a:r>
            <a:r>
              <a:rPr lang="cs-CZ" dirty="0">
                <a:latin typeface="+mn-lt"/>
              </a:rPr>
              <a:t>- případová studie 1</a:t>
            </a:r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730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35646"/>
            <a:ext cx="3552394" cy="1998222"/>
          </a:xfrm>
          <a:prstGeom prst="rect">
            <a:avLst/>
          </a:prstGeom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7EA3759-0C1A-0D00-BFC6-2142A792F8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aius template">
  <a:themeElements>
    <a:clrScheme name="Custom 347">
      <a:dk1>
        <a:srgbClr val="001F46"/>
      </a:dk1>
      <a:lt1>
        <a:srgbClr val="FFFFFF"/>
      </a:lt1>
      <a:dk2>
        <a:srgbClr val="748394"/>
      </a:dk2>
      <a:lt2>
        <a:srgbClr val="F0F3F7"/>
      </a:lt2>
      <a:accent1>
        <a:srgbClr val="4397EE"/>
      </a:accent1>
      <a:accent2>
        <a:srgbClr val="2170CC"/>
      </a:accent2>
      <a:accent3>
        <a:srgbClr val="154C8A"/>
      </a:accent3>
      <a:accent4>
        <a:srgbClr val="A9D039"/>
      </a:accent4>
      <a:accent5>
        <a:srgbClr val="14B9CA"/>
      </a:accent5>
      <a:accent6>
        <a:srgbClr val="DDE3EB"/>
      </a:accent6>
      <a:hlink>
        <a:srgbClr val="2170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2220</TotalTime>
  <Words>664</Words>
  <Application>Microsoft Office PowerPoint</Application>
  <PresentationFormat>Předvádění na obrazovce (16:9)</PresentationFormat>
  <Paragraphs>32</Paragraphs>
  <Slides>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Barlow SemiBold</vt:lpstr>
      <vt:lpstr>Barlow Light</vt:lpstr>
      <vt:lpstr>Calibri</vt:lpstr>
      <vt:lpstr>Caius template</vt:lpstr>
      <vt:lpstr>Psychoterapie - případová studie 1</vt:lpstr>
      <vt:lpstr>Číslo projektu: 2021-1-RO01- KA220-HED-38B739A3</vt:lpstr>
      <vt:lpstr>Psychoterapie - případová studie 1</vt:lpstr>
      <vt:lpstr>Psychoterapie - případová studie 1</vt:lpstr>
      <vt:lpstr>Psychoterapie - případová studie 1</vt:lpstr>
      <vt:lpstr>Psychoterapie - případová studie 1</vt:lpstr>
      <vt:lpstr>Psychoterapie - případová studie 1</vt:lpstr>
      <vt:lpstr>Psychoterapie - případová studie 1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Connected 4 Health A Medical and Humanities-based Approach to Navigating Obesity and Eating Disorders (EDs) in Young People</dc:title>
  <dc:creator>Carlo Rais</dc:creator>
  <cp:keywords>, docId:68F9F7A424FCC1BB9A81A3CB16A56890</cp:keywords>
  <cp:lastModifiedBy>Lukáš Merz</cp:lastModifiedBy>
  <cp:revision>101</cp:revision>
  <dcterms:modified xsi:type="dcterms:W3CDTF">2023-07-16T16:49:45Z</dcterms:modified>
</cp:coreProperties>
</file>