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16"/>
  </p:notesMasterIdLst>
  <p:sldIdLst>
    <p:sldId id="256" r:id="rId2"/>
    <p:sldId id="257" r:id="rId3"/>
    <p:sldId id="261" r:id="rId4"/>
    <p:sldId id="302" r:id="rId5"/>
    <p:sldId id="279" r:id="rId6"/>
    <p:sldId id="303" r:id="rId7"/>
    <p:sldId id="309" r:id="rId8"/>
    <p:sldId id="304" r:id="rId9"/>
    <p:sldId id="310" r:id="rId10"/>
    <p:sldId id="305" r:id="rId11"/>
    <p:sldId id="306" r:id="rId12"/>
    <p:sldId id="308" r:id="rId13"/>
    <p:sldId id="307" r:id="rId14"/>
    <p:sldId id="284" r:id="rId15"/>
  </p:sldIdLst>
  <p:sldSz cx="9144000" cy="5143500" type="screen16x9"/>
  <p:notesSz cx="6858000" cy="9144000"/>
  <p:embeddedFontLst>
    <p:embeddedFont>
      <p:font typeface="Calibri" pitchFamily="34" charset="0"/>
      <p:regular r:id="rId17"/>
      <p:bold r:id="rId18"/>
      <p:italic r:id="rId19"/>
      <p:boldItalic r:id="rId20"/>
    </p:embeddedFont>
    <p:embeddedFont>
      <p:font typeface="Barlow Light" charset="0"/>
      <p:regular r:id="rId21"/>
      <p:bold r:id="rId22"/>
      <p:italic r:id="rId23"/>
      <p:boldItalic r:id="rId24"/>
    </p:embeddedFont>
    <p:embeddedFont>
      <p:font typeface="Barlow SemiBold"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AEA8867-561A-43F1-AA35-FFD2E45D988E}">
  <a:tblStyle styleId="{9AEA8867-561A-43F1-AA35-FFD2E45D988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3FD87B-DE17-4FAB-93B8-1F322D3E5D8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5" d="100"/>
          <a:sy n="115" d="100"/>
        </p:scale>
        <p:origin x="-437" y="23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553310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37019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10800000" flipH="1">
            <a:off x="341403" y="3124853"/>
            <a:ext cx="8801751" cy="2018725"/>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0352" y="3932866"/>
            <a:ext cx="1164637" cy="6551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3"/>
        <p:cNvGrpSpPr/>
        <p:nvPr/>
      </p:nvGrpSpPr>
      <p:grpSpPr>
        <a:xfrm>
          <a:off x="0" y="0"/>
          <a:ext cx="0" cy="0"/>
          <a:chOff x="0" y="0"/>
          <a:chExt cx="0" cy="0"/>
        </a:xfrm>
      </p:grpSpPr>
      <p:grpSp>
        <p:nvGrpSpPr>
          <p:cNvPr id="44" name="Google Shape;44;p5"/>
          <p:cNvGrpSpPr/>
          <p:nvPr/>
        </p:nvGrpSpPr>
        <p:grpSpPr>
          <a:xfrm>
            <a:off x="0" y="4762400"/>
            <a:ext cx="603997" cy="381100"/>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5"/>
          <p:cNvGrpSpPr/>
          <p:nvPr/>
        </p:nvGrpSpPr>
        <p:grpSpPr>
          <a:xfrm>
            <a:off x="381000" y="0"/>
            <a:ext cx="8763111" cy="1310918"/>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 name="Google Shape;56;p5"/>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614975" y="1705175"/>
            <a:ext cx="67578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7"/>
          <p:cNvGrpSpPr/>
          <p:nvPr/>
        </p:nvGrpSpPr>
        <p:grpSpPr>
          <a:xfrm>
            <a:off x="0" y="4762400"/>
            <a:ext cx="603997" cy="381100"/>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7"/>
          <p:cNvGrpSpPr/>
          <p:nvPr/>
        </p:nvGrpSpPr>
        <p:grpSpPr>
          <a:xfrm>
            <a:off x="381000" y="0"/>
            <a:ext cx="8763111" cy="1310918"/>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 name="Google Shape;83;p7"/>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604000"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5" name="Google Shape;85;p7"/>
          <p:cNvSpPr txBox="1">
            <a:spLocks noGrp="1"/>
          </p:cNvSpPr>
          <p:nvPr>
            <p:ph type="body" idx="2"/>
          </p:nvPr>
        </p:nvSpPr>
        <p:spPr>
          <a:xfrm>
            <a:off x="4187378"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6" name="Google Shape;86;p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
              <a:t>‹#›</a:t>
            </a:fld>
            <a:endParaRPr/>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Wy6r1IwUaXw" TargetMode="External"/><Relationship Id="rId2" Type="http://schemas.openxmlformats.org/officeDocument/2006/relationships/hyperlink" Target="https://www.youtube.com/watch?v=5rojJ9ZoCJ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13"/>
          <p:cNvSpPr txBox="1">
            <a:spLocks noGrp="1"/>
          </p:cNvSpPr>
          <p:nvPr>
            <p:ph type="ctrTitle"/>
          </p:nvPr>
        </p:nvSpPr>
        <p:spPr>
          <a:xfrm>
            <a:off x="467544" y="3219822"/>
            <a:ext cx="6552728" cy="1368152"/>
          </a:xfrm>
          <a:prstGeom prst="rect">
            <a:avLst/>
          </a:prstGeom>
        </p:spPr>
        <p:txBody>
          <a:bodyPr spcFirstLastPara="1" wrap="square" lIns="0" tIns="0" rIns="0" bIns="0" anchor="ctr" anchorCtr="0">
            <a:noAutofit/>
          </a:bodyPr>
          <a:lstStyle/>
          <a:p>
            <a:pPr lvl="0" algn="ctr"/>
            <a:r>
              <a:rPr lang="en" sz="2400" dirty="0">
                <a:solidFill>
                  <a:schemeClr val="accent1"/>
                </a:solidFill>
              </a:rPr>
              <a:t/>
            </a:r>
            <a:br>
              <a:rPr lang="en" sz="2400" dirty="0">
                <a:solidFill>
                  <a:schemeClr val="accent1"/>
                </a:solidFill>
              </a:rPr>
            </a:br>
            <a:r>
              <a:rPr lang="ro-RO" sz="2800" dirty="0" smtClean="0">
                <a:latin typeface="+mn-lt"/>
              </a:rPr>
              <a:t>Alte psihoterapii pentru tulburări de comportament alimentar</a:t>
            </a:r>
            <a:r>
              <a:rPr lang="en-US" sz="2800" dirty="0">
                <a:latin typeface="+mn-lt"/>
              </a:rPr>
              <a:t/>
            </a:r>
            <a:br>
              <a:rPr lang="en-US" sz="2800" dirty="0">
                <a:latin typeface="+mn-lt"/>
              </a:rPr>
            </a:br>
            <a:r>
              <a:rPr lang="it-IT" sz="1800" dirty="0" smtClean="0">
                <a:latin typeface="+mn-lt"/>
              </a:rPr>
              <a:t>Aut</a:t>
            </a:r>
            <a:r>
              <a:rPr lang="ro-RO" sz="1800" dirty="0" smtClean="0">
                <a:latin typeface="+mn-lt"/>
              </a:rPr>
              <a:t>ori</a:t>
            </a:r>
            <a:r>
              <a:rPr lang="it-IT" sz="1800" dirty="0" smtClean="0">
                <a:latin typeface="+mn-lt"/>
              </a:rPr>
              <a:t>: </a:t>
            </a:r>
            <a:r>
              <a:rPr lang="it-IT" sz="1800" dirty="0">
                <a:latin typeface="+mn-lt"/>
              </a:rPr>
              <a:t>Simona Cakirpaloglu, Luk</a:t>
            </a:r>
            <a:r>
              <a:rPr lang="cs-CZ" sz="1800" dirty="0">
                <a:latin typeface="+mn-lt"/>
              </a:rPr>
              <a:t>as Merz</a:t>
            </a:r>
            <a:endParaRPr sz="1800" dirty="0">
              <a:latin typeface="+mn-lt"/>
            </a:endParaRPr>
          </a:p>
        </p:txBody>
      </p:sp>
      <p:sp>
        <p:nvSpPr>
          <p:cNvPr id="3" name="Rectangle 2"/>
          <p:cNvSpPr/>
          <p:nvPr/>
        </p:nvSpPr>
        <p:spPr>
          <a:xfrm>
            <a:off x="683569" y="908015"/>
            <a:ext cx="7644340" cy="1015663"/>
          </a:xfrm>
          <a:prstGeom prst="rect">
            <a:avLst/>
          </a:prstGeom>
        </p:spPr>
        <p:txBody>
          <a:bodyPr wrap="square">
            <a:spAutoFit/>
          </a:bodyPr>
          <a:lstStyle/>
          <a:p>
            <a:r>
              <a:rPr lang="en" sz="6000" b="1" dirty="0">
                <a:solidFill>
                  <a:schemeClr val="accent2"/>
                </a:solidFill>
              </a:rPr>
              <a:t>Connected 4 Health</a:t>
            </a:r>
            <a:endParaRPr lang="it-IT" sz="6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E99BC4-C5FF-A13D-F4CB-168F366CE66B}"/>
              </a:ext>
            </a:extLst>
          </p:cNvPr>
          <p:cNvSpPr>
            <a:spLocks noGrp="1"/>
          </p:cNvSpPr>
          <p:nvPr>
            <p:ph type="title"/>
          </p:nvPr>
        </p:nvSpPr>
        <p:spPr/>
        <p:txBody>
          <a:bodyPr/>
          <a:lstStyle/>
          <a:p>
            <a:r>
              <a:rPr lang="ro-RO" dirty="0" smtClean="0">
                <a:latin typeface="+mn-lt"/>
              </a:rPr>
              <a:t>Terpaia interpersonală </a:t>
            </a:r>
            <a:r>
              <a:rPr lang="cs-CZ" dirty="0" smtClean="0">
                <a:latin typeface="+mn-lt"/>
              </a:rPr>
              <a:t>(TIP)</a:t>
            </a:r>
            <a:endParaRPr lang="en-GB" dirty="0">
              <a:latin typeface="+mn-lt"/>
            </a:endParaRPr>
          </a:p>
        </p:txBody>
      </p:sp>
      <p:sp>
        <p:nvSpPr>
          <p:cNvPr id="4" name="Slide Number Placeholder 3">
            <a:extLst>
              <a:ext uri="{FF2B5EF4-FFF2-40B4-BE49-F238E27FC236}">
                <a16:creationId xmlns:a16="http://schemas.microsoft.com/office/drawing/2014/main" xmlns=""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sp>
        <p:nvSpPr>
          <p:cNvPr id="8" name="Google Shape;202;p18">
            <a:extLst>
              <a:ext uri="{FF2B5EF4-FFF2-40B4-BE49-F238E27FC236}">
                <a16:creationId xmlns:a16="http://schemas.microsoft.com/office/drawing/2014/main" xmlns="" id="{48BFB74D-22EE-4B40-B3A9-9CA7AFE0B61F}"/>
              </a:ext>
            </a:extLst>
          </p:cNvPr>
          <p:cNvSpPr txBox="1">
            <a:spLocks noGrp="1"/>
          </p:cNvSpPr>
          <p:nvPr>
            <p:ph type="body" idx="1"/>
          </p:nvPr>
        </p:nvSpPr>
        <p:spPr>
          <a:xfrm>
            <a:off x="395536" y="1419622"/>
            <a:ext cx="8568952" cy="3112153"/>
          </a:xfrm>
          <a:prstGeom prst="rect">
            <a:avLst/>
          </a:prstGeom>
        </p:spPr>
        <p:txBody>
          <a:bodyPr spcFirstLastPara="1" wrap="square" lIns="0" tIns="0" rIns="0" bIns="0" anchor="t" anchorCtr="0">
            <a:noAutofit/>
          </a:bodyPr>
          <a:lstStyle/>
          <a:p>
            <a:pPr marL="76200" lvl="0" indent="0">
              <a:spcBef>
                <a:spcPts val="1000"/>
              </a:spcBef>
              <a:buNone/>
            </a:pPr>
            <a:r>
              <a:rPr lang="vi-VN" sz="1800" dirty="0">
                <a:latin typeface="+mn-lt"/>
              </a:rPr>
              <a:t>Psihoterapia interpersonală se concentrează în primul rând pe relațiile interpersonale curente ale pacientului ca sursă a dificultăților (și manifestările ulterioare ale dificultăților sub forma unei tulburări de alimentație). Îl ghidează pe </a:t>
            </a:r>
            <a:r>
              <a:rPr lang="ro-RO" sz="1800" dirty="0" smtClean="0">
                <a:latin typeface="+mn-lt"/>
              </a:rPr>
              <a:t>pacient</a:t>
            </a:r>
            <a:r>
              <a:rPr lang="vi-VN" sz="1800" dirty="0" smtClean="0">
                <a:latin typeface="+mn-lt"/>
              </a:rPr>
              <a:t> </a:t>
            </a:r>
            <a:r>
              <a:rPr lang="vi-VN" sz="1800" dirty="0">
                <a:latin typeface="+mn-lt"/>
              </a:rPr>
              <a:t>să descopere și să înțeleagă conexiunile dintre simptomele sale și relațiile interpersonale și apoi să recunoască modul în care el sau ea poate contribui la relațiile interpersonale problematice, conflictuale, frustrante sau traumatice prin atitudini și reacții, experiență și comportament.</a:t>
            </a:r>
            <a:endParaRPr lang="ro-RO" sz="1800" dirty="0" smtClean="0">
              <a:latin typeface="+mn-lt"/>
            </a:endParaRPr>
          </a:p>
          <a:p>
            <a:pPr marL="76200" lvl="0" indent="0">
              <a:spcBef>
                <a:spcPts val="1000"/>
              </a:spcBef>
              <a:buNone/>
            </a:pPr>
            <a:r>
              <a:rPr lang="vi-VN" sz="1800" dirty="0">
                <a:latin typeface="+mn-lt"/>
              </a:rPr>
              <a:t>De asemenea, acordă atenție </a:t>
            </a:r>
            <a:r>
              <a:rPr lang="ro-RO" sz="1800" dirty="0" smtClean="0">
                <a:latin typeface="+mn-lt"/>
              </a:rPr>
              <a:t> originii</a:t>
            </a:r>
            <a:r>
              <a:rPr lang="vi-VN" sz="1800" dirty="0" smtClean="0">
                <a:latin typeface="+mn-lt"/>
              </a:rPr>
              <a:t> reacțiil</a:t>
            </a:r>
            <a:r>
              <a:rPr lang="ro-RO" sz="1800" dirty="0" smtClean="0">
                <a:latin typeface="+mn-lt"/>
              </a:rPr>
              <a:t>or</a:t>
            </a:r>
            <a:r>
              <a:rPr lang="vi-VN" sz="1800" dirty="0" smtClean="0">
                <a:latin typeface="+mn-lt"/>
              </a:rPr>
              <a:t> inadecvate: c</a:t>
            </a:r>
            <a:r>
              <a:rPr lang="ro-RO" sz="1800" dirty="0" smtClean="0">
                <a:latin typeface="+mn-lt"/>
              </a:rPr>
              <a:t>um</a:t>
            </a:r>
            <a:r>
              <a:rPr lang="vi-VN" sz="1800" dirty="0" smtClean="0">
                <a:latin typeface="+mn-lt"/>
              </a:rPr>
              <a:t> experiențe</a:t>
            </a:r>
            <a:r>
              <a:rPr lang="ro-RO" sz="1800" dirty="0" smtClean="0">
                <a:latin typeface="+mn-lt"/>
              </a:rPr>
              <a:t>le</a:t>
            </a:r>
            <a:r>
              <a:rPr lang="vi-VN" sz="1800" dirty="0" smtClean="0">
                <a:latin typeface="+mn-lt"/>
              </a:rPr>
              <a:t> </a:t>
            </a:r>
            <a:r>
              <a:rPr lang="vi-VN" sz="1800" dirty="0">
                <a:latin typeface="+mn-lt"/>
              </a:rPr>
              <a:t>din trecut </a:t>
            </a:r>
            <a:r>
              <a:rPr lang="vi-VN" sz="1800" dirty="0" smtClean="0">
                <a:latin typeface="+mn-lt"/>
              </a:rPr>
              <a:t>insuficient </a:t>
            </a:r>
            <a:r>
              <a:rPr lang="vi-VN" sz="1800" dirty="0">
                <a:latin typeface="+mn-lt"/>
              </a:rPr>
              <a:t>sau inadecvat procesate </a:t>
            </a:r>
            <a:r>
              <a:rPr lang="vi-VN" sz="1800" dirty="0" smtClean="0">
                <a:latin typeface="+mn-lt"/>
              </a:rPr>
              <a:t>contribuie </a:t>
            </a:r>
            <a:r>
              <a:rPr lang="vi-VN" sz="1800" dirty="0">
                <a:latin typeface="+mn-lt"/>
              </a:rPr>
              <a:t>la ele - în ce măsură există o repetare compulsivă a experiențelor trecute și un transfer inadecvat al experiențelor trecute în situațiile și relațiile actuale</a:t>
            </a:r>
            <a:r>
              <a:rPr lang="vi-VN" sz="1800" dirty="0" smtClean="0">
                <a:latin typeface="+mn-lt"/>
              </a:rPr>
              <a:t>.</a:t>
            </a:r>
            <a:endParaRPr lang="ro-RO" sz="1800" dirty="0" smtClean="0">
              <a:latin typeface="+mn-lt"/>
            </a:endParaRPr>
          </a:p>
        </p:txBody>
      </p:sp>
    </p:spTree>
    <p:extLst>
      <p:ext uri="{BB962C8B-B14F-4D97-AF65-F5344CB8AC3E}">
        <p14:creationId xmlns:p14="http://schemas.microsoft.com/office/powerpoint/2010/main" val="791083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E99BC4-C5FF-A13D-F4CB-168F366CE66B}"/>
              </a:ext>
            </a:extLst>
          </p:cNvPr>
          <p:cNvSpPr>
            <a:spLocks noGrp="1"/>
          </p:cNvSpPr>
          <p:nvPr>
            <p:ph type="title"/>
          </p:nvPr>
        </p:nvSpPr>
        <p:spPr/>
        <p:txBody>
          <a:bodyPr/>
          <a:lstStyle/>
          <a:p>
            <a:r>
              <a:rPr lang="cs-CZ" dirty="0" smtClean="0">
                <a:latin typeface="+mn-lt"/>
              </a:rPr>
              <a:t>Terapia Maudsley pentru Anorexia </a:t>
            </a:r>
            <a:r>
              <a:rPr lang="cs-CZ" dirty="0">
                <a:latin typeface="+mn-lt"/>
              </a:rPr>
              <a:t>Nervosa </a:t>
            </a:r>
            <a:r>
              <a:rPr lang="cs-CZ" dirty="0" smtClean="0">
                <a:latin typeface="+mn-lt"/>
              </a:rPr>
              <a:t>la adulți</a:t>
            </a:r>
            <a:r>
              <a:rPr lang="en-US" dirty="0" smtClean="0">
                <a:latin typeface="+mn-lt"/>
              </a:rPr>
              <a:t> </a:t>
            </a:r>
            <a:r>
              <a:rPr lang="cs-CZ" dirty="0">
                <a:latin typeface="+mn-lt"/>
              </a:rPr>
              <a:t>(MANTRA)</a:t>
            </a:r>
            <a:endParaRPr lang="en-GB" dirty="0">
              <a:latin typeface="+mn-lt"/>
            </a:endParaRPr>
          </a:p>
        </p:txBody>
      </p:sp>
      <p:sp>
        <p:nvSpPr>
          <p:cNvPr id="4" name="Slide Number Placeholder 3">
            <a:extLst>
              <a:ext uri="{FF2B5EF4-FFF2-40B4-BE49-F238E27FC236}">
                <a16:creationId xmlns:a16="http://schemas.microsoft.com/office/drawing/2014/main" xmlns=""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a:p>
        </p:txBody>
      </p:sp>
      <p:sp>
        <p:nvSpPr>
          <p:cNvPr id="8" name="Google Shape;202;p18">
            <a:extLst>
              <a:ext uri="{FF2B5EF4-FFF2-40B4-BE49-F238E27FC236}">
                <a16:creationId xmlns:a16="http://schemas.microsoft.com/office/drawing/2014/main" xmlns="" id="{48BFB74D-22EE-4B40-B3A9-9CA7AFE0B61F}"/>
              </a:ext>
            </a:extLst>
          </p:cNvPr>
          <p:cNvSpPr txBox="1">
            <a:spLocks noGrp="1"/>
          </p:cNvSpPr>
          <p:nvPr>
            <p:ph type="body" idx="1"/>
          </p:nvPr>
        </p:nvSpPr>
        <p:spPr>
          <a:xfrm>
            <a:off x="395536" y="1419622"/>
            <a:ext cx="8568952" cy="3112153"/>
          </a:xfrm>
          <a:prstGeom prst="rect">
            <a:avLst/>
          </a:prstGeom>
        </p:spPr>
        <p:txBody>
          <a:bodyPr spcFirstLastPara="1" wrap="square" lIns="0" tIns="0" rIns="0" bIns="0" anchor="t" anchorCtr="0">
            <a:noAutofit/>
          </a:bodyPr>
          <a:lstStyle/>
          <a:p>
            <a:pPr marL="76200" indent="0">
              <a:buNone/>
            </a:pPr>
            <a:r>
              <a:rPr lang="vi-VN" sz="1800" dirty="0">
                <a:latin typeface="+mn-lt"/>
              </a:rPr>
              <a:t>MANTRA este o terapie integrativă </a:t>
            </a:r>
            <a:r>
              <a:rPr lang="vi-VN" sz="1800" dirty="0" smtClean="0">
                <a:latin typeface="+mn-lt"/>
              </a:rPr>
              <a:t>specializată</a:t>
            </a:r>
            <a:r>
              <a:rPr lang="ro-RO" sz="1800" dirty="0" smtClean="0">
                <a:latin typeface="+mn-lt"/>
              </a:rPr>
              <a:t>, </a:t>
            </a:r>
            <a:r>
              <a:rPr lang="vi-VN" sz="1800" dirty="0" smtClean="0">
                <a:latin typeface="+mn-lt"/>
              </a:rPr>
              <a:t>dezvoltată </a:t>
            </a:r>
            <a:r>
              <a:rPr lang="vi-VN" sz="1800" dirty="0">
                <a:latin typeface="+mn-lt"/>
              </a:rPr>
              <a:t>special pentru tratamentul anorexiei nervoase. </a:t>
            </a:r>
            <a:r>
              <a:rPr lang="ro-RO" sz="1800" dirty="0" smtClean="0">
                <a:latin typeface="+mn-lt"/>
              </a:rPr>
              <a:t>Ea s</a:t>
            </a:r>
            <a:r>
              <a:rPr lang="vi-VN" sz="1800" dirty="0" smtClean="0">
                <a:latin typeface="+mn-lt"/>
              </a:rPr>
              <a:t>e </a:t>
            </a:r>
            <a:r>
              <a:rPr lang="vi-VN" sz="1800" dirty="0">
                <a:latin typeface="+mn-lt"/>
              </a:rPr>
              <a:t>concentrează asupra factorilor cognitivi, emoționali, relaționali și biologici care contribuie la dezvoltarea unei tulburări de alimentație. </a:t>
            </a:r>
            <a:r>
              <a:rPr lang="vi-VN" sz="1800" dirty="0" smtClean="0">
                <a:latin typeface="+mn-lt"/>
              </a:rPr>
              <a:t>Ace</a:t>
            </a:r>
            <a:r>
              <a:rPr lang="ro-RO" sz="1800" dirty="0" smtClean="0">
                <a:latin typeface="+mn-lt"/>
              </a:rPr>
              <a:t>a</a:t>
            </a:r>
            <a:r>
              <a:rPr lang="vi-VN" sz="1800" dirty="0" smtClean="0">
                <a:latin typeface="+mn-lt"/>
              </a:rPr>
              <a:t>sta </a:t>
            </a:r>
            <a:r>
              <a:rPr lang="vi-VN" sz="1800" dirty="0">
                <a:latin typeface="+mn-lt"/>
              </a:rPr>
              <a:t>caută să identifice ceea ce îi menține pe oameni anorexici și îi ajută treptat să găsească modalități alternative și mai adaptative de a face față acestor factori de stres.</a:t>
            </a:r>
            <a:endParaRPr lang="ro-RO" sz="1800" dirty="0" smtClean="0">
              <a:latin typeface="+mn-lt"/>
            </a:endParaRPr>
          </a:p>
          <a:p>
            <a:pPr marL="76200" indent="0">
              <a:buNone/>
            </a:pPr>
            <a:r>
              <a:rPr lang="ro-RO" sz="1800" dirty="0" smtClean="0">
                <a:latin typeface="+mn-lt"/>
              </a:rPr>
              <a:t>Prel</a:t>
            </a:r>
            <a:r>
              <a:rPr lang="vi-VN" sz="1800" dirty="0" smtClean="0">
                <a:latin typeface="+mn-lt"/>
              </a:rPr>
              <a:t>uând </a:t>
            </a:r>
            <a:r>
              <a:rPr lang="vi-VN" sz="1800" dirty="0">
                <a:latin typeface="+mn-lt"/>
              </a:rPr>
              <a:t>multe din metodele menționate anterior, </a:t>
            </a:r>
            <a:r>
              <a:rPr lang="ro-RO" sz="1800" dirty="0" smtClean="0">
                <a:latin typeface="+mn-lt"/>
              </a:rPr>
              <a:t>MANTRA </a:t>
            </a:r>
            <a:r>
              <a:rPr lang="vi-VN" sz="1800" dirty="0" smtClean="0">
                <a:latin typeface="+mn-lt"/>
              </a:rPr>
              <a:t>se </a:t>
            </a:r>
            <a:r>
              <a:rPr lang="vi-VN" sz="1800" dirty="0">
                <a:latin typeface="+mn-lt"/>
              </a:rPr>
              <a:t>concentrează pe dezvoltarea motivației de schimbare și refacere, îmbunătățirea aportului alimentar și a nutriției, abordarea conflictelor interpersonale, dezvoltarea unor stiluri de gândire mai pozitive, învățarea de noi moduri de a face față emoțiilor.</a:t>
            </a:r>
            <a:endParaRPr lang="ro-RO" sz="1800" dirty="0" smtClean="0">
              <a:latin typeface="+mn-lt"/>
            </a:endParaRPr>
          </a:p>
          <a:p>
            <a:pPr marL="76200" indent="0">
              <a:buNone/>
            </a:pPr>
            <a:r>
              <a:rPr lang="vi-VN" sz="1800" dirty="0">
                <a:latin typeface="+mn-lt"/>
              </a:rPr>
              <a:t>O formă a terapiei MANTRA implică mai multe familii </a:t>
            </a:r>
            <a:r>
              <a:rPr lang="ro-RO" sz="1800" dirty="0" smtClean="0">
                <a:latin typeface="+mn-lt"/>
              </a:rPr>
              <a:t>în</a:t>
            </a:r>
            <a:r>
              <a:rPr lang="vi-VN" sz="1800" dirty="0" smtClean="0">
                <a:latin typeface="+mn-lt"/>
              </a:rPr>
              <a:t> </a:t>
            </a:r>
            <a:r>
              <a:rPr lang="vi-VN" sz="1800" dirty="0">
                <a:latin typeface="+mn-lt"/>
              </a:rPr>
              <a:t>grupul </a:t>
            </a:r>
            <a:r>
              <a:rPr lang="vi-VN" sz="1800" dirty="0" smtClean="0">
                <a:latin typeface="+mn-lt"/>
              </a:rPr>
              <a:t>terapeutic</a:t>
            </a:r>
            <a:r>
              <a:rPr lang="ro-RO" sz="1800" dirty="0" smtClean="0">
                <a:latin typeface="+mn-lt"/>
              </a:rPr>
              <a:t>,</a:t>
            </a:r>
            <a:r>
              <a:rPr lang="vi-VN" sz="1800" dirty="0" smtClean="0">
                <a:latin typeface="+mn-lt"/>
              </a:rPr>
              <a:t> </a:t>
            </a:r>
            <a:r>
              <a:rPr lang="vi-VN" sz="1800" dirty="0">
                <a:latin typeface="+mn-lt"/>
              </a:rPr>
              <a:t>unde își pot împărtăși experiența, învăța unele de la altele, </a:t>
            </a:r>
            <a:r>
              <a:rPr lang="vi-VN" sz="1800" dirty="0" smtClean="0">
                <a:latin typeface="+mn-lt"/>
              </a:rPr>
              <a:t>ofer</a:t>
            </a:r>
            <a:r>
              <a:rPr lang="ro-RO" sz="1800" dirty="0" smtClean="0">
                <a:latin typeface="+mn-lt"/>
              </a:rPr>
              <a:t>i</a:t>
            </a:r>
            <a:r>
              <a:rPr lang="vi-VN" sz="1800" dirty="0" smtClean="0">
                <a:latin typeface="+mn-lt"/>
              </a:rPr>
              <a:t> </a:t>
            </a:r>
            <a:r>
              <a:rPr lang="vi-VN" sz="1800" dirty="0">
                <a:latin typeface="+mn-lt"/>
              </a:rPr>
              <a:t>încurajare și sprijin</a:t>
            </a:r>
            <a:r>
              <a:rPr lang="vi-VN" sz="1800" dirty="0" smtClean="0">
                <a:latin typeface="+mn-lt"/>
              </a:rPr>
              <a:t>.</a:t>
            </a:r>
            <a:endParaRPr lang="en-US" sz="1800" dirty="0">
              <a:latin typeface="+mn-lt"/>
            </a:endParaRPr>
          </a:p>
        </p:txBody>
      </p:sp>
    </p:spTree>
    <p:extLst>
      <p:ext uri="{BB962C8B-B14F-4D97-AF65-F5344CB8AC3E}">
        <p14:creationId xmlns:p14="http://schemas.microsoft.com/office/powerpoint/2010/main" val="835613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E99BC4-C5FF-A13D-F4CB-168F366CE66B}"/>
              </a:ext>
            </a:extLst>
          </p:cNvPr>
          <p:cNvSpPr>
            <a:spLocks noGrp="1"/>
          </p:cNvSpPr>
          <p:nvPr>
            <p:ph type="title"/>
          </p:nvPr>
        </p:nvSpPr>
        <p:spPr/>
        <p:txBody>
          <a:bodyPr/>
          <a:lstStyle/>
          <a:p>
            <a:r>
              <a:rPr lang="ro-RO" dirty="0" smtClean="0"/>
              <a:t>M</a:t>
            </a:r>
            <a:r>
              <a:rPr lang="fr-FR" dirty="0" err="1" smtClean="0"/>
              <a:t>anagement</a:t>
            </a:r>
            <a:r>
              <a:rPr lang="fr-FR" dirty="0" smtClean="0"/>
              <a:t> </a:t>
            </a:r>
            <a:r>
              <a:rPr lang="fr-FR" dirty="0" err="1" smtClean="0"/>
              <a:t>clinic</a:t>
            </a:r>
            <a:r>
              <a:rPr lang="ro-RO" dirty="0" smtClean="0"/>
              <a:t> specializat </a:t>
            </a:r>
            <a:r>
              <a:rPr lang="fr-FR" dirty="0" smtClean="0"/>
              <a:t> </a:t>
            </a:r>
            <a:r>
              <a:rPr lang="fr-FR" dirty="0"/>
              <a:t>de </a:t>
            </a:r>
            <a:r>
              <a:rPr lang="fr-FR" dirty="0" err="1"/>
              <a:t>sprijin</a:t>
            </a:r>
            <a:r>
              <a:rPr lang="fr-FR" dirty="0"/>
              <a:t> </a:t>
            </a:r>
            <a:r>
              <a:rPr lang="fr-FR" dirty="0" smtClean="0"/>
              <a:t>(</a:t>
            </a:r>
            <a:r>
              <a:rPr lang="ro-RO" dirty="0" smtClean="0"/>
              <a:t>MC</a:t>
            </a:r>
            <a:r>
              <a:rPr lang="fr-FR" dirty="0" smtClean="0"/>
              <a:t>SS)</a:t>
            </a:r>
            <a:endParaRPr lang="en-GB" dirty="0"/>
          </a:p>
        </p:txBody>
      </p:sp>
      <p:sp>
        <p:nvSpPr>
          <p:cNvPr id="4" name="Slide Number Placeholder 3">
            <a:extLst>
              <a:ext uri="{FF2B5EF4-FFF2-40B4-BE49-F238E27FC236}">
                <a16:creationId xmlns:a16="http://schemas.microsoft.com/office/drawing/2014/main" xmlns=""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12</a:t>
            </a:fld>
            <a:endParaRPr lang="en"/>
          </a:p>
        </p:txBody>
      </p:sp>
      <p:sp>
        <p:nvSpPr>
          <p:cNvPr id="8" name="Google Shape;202;p18">
            <a:extLst>
              <a:ext uri="{FF2B5EF4-FFF2-40B4-BE49-F238E27FC236}">
                <a16:creationId xmlns:a16="http://schemas.microsoft.com/office/drawing/2014/main" xmlns="" id="{48BFB74D-22EE-4B40-B3A9-9CA7AFE0B61F}"/>
              </a:ext>
            </a:extLst>
          </p:cNvPr>
          <p:cNvSpPr txBox="1">
            <a:spLocks noGrp="1"/>
          </p:cNvSpPr>
          <p:nvPr>
            <p:ph type="body" idx="1"/>
          </p:nvPr>
        </p:nvSpPr>
        <p:spPr>
          <a:xfrm>
            <a:off x="179512" y="1275606"/>
            <a:ext cx="8712968" cy="3112153"/>
          </a:xfrm>
          <a:prstGeom prst="rect">
            <a:avLst/>
          </a:prstGeom>
        </p:spPr>
        <p:txBody>
          <a:bodyPr spcFirstLastPara="1" wrap="square" lIns="0" tIns="0" rIns="0" bIns="0" anchor="t" anchorCtr="0">
            <a:noAutofit/>
          </a:bodyPr>
          <a:lstStyle/>
          <a:p>
            <a:pPr marL="76200" indent="0">
              <a:buNone/>
            </a:pPr>
            <a:r>
              <a:rPr lang="vi-VN" sz="1800" dirty="0" smtClean="0">
                <a:latin typeface="+mn-lt"/>
              </a:rPr>
              <a:t>M</a:t>
            </a:r>
            <a:r>
              <a:rPr lang="ro-RO" sz="1800" dirty="0" smtClean="0">
                <a:latin typeface="+mn-lt"/>
              </a:rPr>
              <a:t>CSS</a:t>
            </a:r>
            <a:r>
              <a:rPr lang="vi-VN" sz="1800" dirty="0" smtClean="0">
                <a:latin typeface="+mn-lt"/>
              </a:rPr>
              <a:t> </a:t>
            </a:r>
            <a:r>
              <a:rPr lang="vi-VN" sz="1800" dirty="0">
                <a:latin typeface="+mn-lt"/>
              </a:rPr>
              <a:t>nu se bazează pe un model psihologic, ci folosește o abordare </a:t>
            </a:r>
            <a:r>
              <a:rPr lang="vi-VN" sz="1800" dirty="0" smtClean="0">
                <a:latin typeface="+mn-lt"/>
              </a:rPr>
              <a:t>practică</a:t>
            </a:r>
            <a:r>
              <a:rPr lang="en-US" sz="1800" dirty="0" smtClean="0">
                <a:latin typeface="+mn-lt"/>
              </a:rPr>
              <a:t>,</a:t>
            </a:r>
            <a:r>
              <a:rPr lang="vi-VN" sz="1800" dirty="0" smtClean="0">
                <a:latin typeface="+mn-lt"/>
              </a:rPr>
              <a:t> </a:t>
            </a:r>
            <a:r>
              <a:rPr lang="vi-VN" sz="1800" dirty="0">
                <a:latin typeface="+mn-lt"/>
              </a:rPr>
              <a:t>de susținere. A fost conceput inițial ca un tratament placebo nespecific într-un studiu clinic care ar putea fi administrat pacienților </a:t>
            </a:r>
            <a:r>
              <a:rPr lang="ro-RO" sz="1800" dirty="0" smtClean="0">
                <a:latin typeface="+mn-lt"/>
              </a:rPr>
              <a:t>în </a:t>
            </a:r>
            <a:r>
              <a:rPr lang="vi-VN" sz="1800" dirty="0" smtClean="0">
                <a:latin typeface="+mn-lt"/>
              </a:rPr>
              <a:t>ambulator.</a:t>
            </a:r>
            <a:r>
              <a:rPr lang="ro-RO" sz="1800" dirty="0" smtClean="0">
                <a:latin typeface="+mn-lt"/>
              </a:rPr>
              <a:t> </a:t>
            </a:r>
            <a:endParaRPr lang="ro-RO" sz="1800" dirty="0">
              <a:latin typeface="+mn-lt"/>
            </a:endParaRPr>
          </a:p>
          <a:p>
            <a:pPr marL="76200" indent="0">
              <a:buNone/>
            </a:pPr>
            <a:r>
              <a:rPr lang="vi-VN" sz="1800" dirty="0" smtClean="0">
                <a:latin typeface="+mn-lt"/>
              </a:rPr>
              <a:t>M</a:t>
            </a:r>
            <a:r>
              <a:rPr lang="ro-RO" sz="1800" dirty="0" smtClean="0">
                <a:latin typeface="+mn-lt"/>
              </a:rPr>
              <a:t>CSS</a:t>
            </a:r>
            <a:r>
              <a:rPr lang="vi-VN" sz="1800" dirty="0" smtClean="0">
                <a:latin typeface="+mn-lt"/>
              </a:rPr>
              <a:t> </a:t>
            </a:r>
            <a:r>
              <a:rPr lang="vi-VN" sz="1800" dirty="0">
                <a:latin typeface="+mn-lt"/>
              </a:rPr>
              <a:t>folosește abilitățile clinice cu accent pe îmbunătățirea simptomelor tulburării de alimentație și tehnici </a:t>
            </a:r>
            <a:r>
              <a:rPr lang="ro-RO" sz="1800" dirty="0" smtClean="0">
                <a:latin typeface="+mn-lt"/>
              </a:rPr>
              <a:t>terapeutice</a:t>
            </a:r>
            <a:r>
              <a:rPr lang="vi-VN" sz="1800" dirty="0" smtClean="0">
                <a:latin typeface="+mn-lt"/>
              </a:rPr>
              <a:t> de susținere</a:t>
            </a:r>
            <a:r>
              <a:rPr lang="vi-VN" sz="1800" dirty="0">
                <a:latin typeface="+mn-lt"/>
              </a:rPr>
              <a:t>. Se pune accent nu doar pe simptome, ci și pe îmbunătățirea </a:t>
            </a:r>
            <a:r>
              <a:rPr lang="ro-RO" sz="1800" dirty="0" smtClean="0">
                <a:latin typeface="+mn-lt"/>
              </a:rPr>
              <a:t>bucuriei</a:t>
            </a:r>
            <a:r>
              <a:rPr lang="vi-VN" sz="1800" dirty="0" smtClean="0">
                <a:latin typeface="+mn-lt"/>
              </a:rPr>
              <a:t> </a:t>
            </a:r>
            <a:r>
              <a:rPr lang="vi-VN" sz="1800" dirty="0">
                <a:latin typeface="+mn-lt"/>
              </a:rPr>
              <a:t>și calității vieții pacientului. Este o abordare flexibilă în comparație cu celelalte abordări structurate bazate pe competențe. În fiecare sesiune, simptomele principale și progresul către obiectivele stabilite ale tratamentului sunt revizuite, iar </a:t>
            </a:r>
            <a:r>
              <a:rPr lang="ro-RO" sz="1800" dirty="0" smtClean="0">
                <a:latin typeface="+mn-lt"/>
              </a:rPr>
              <a:t>pacientul identifică următorii pași. </a:t>
            </a:r>
            <a:r>
              <a:rPr lang="vi-VN" sz="1800" dirty="0" smtClean="0">
                <a:solidFill>
                  <a:schemeClr val="tx1">
                    <a:lumMod val="90000"/>
                    <a:lumOff val="10000"/>
                  </a:schemeClr>
                </a:solidFill>
                <a:latin typeface="+mn-lt"/>
              </a:rPr>
              <a:t>Terapeutul </a:t>
            </a:r>
            <a:r>
              <a:rPr lang="vi-VN" sz="1800" dirty="0">
                <a:solidFill>
                  <a:schemeClr val="tx1">
                    <a:lumMod val="90000"/>
                    <a:lumOff val="10000"/>
                  </a:schemeClr>
                </a:solidFill>
                <a:latin typeface="+mn-lt"/>
              </a:rPr>
              <a:t>contribuie mai puțin și </a:t>
            </a:r>
            <a:r>
              <a:rPr lang="vi-VN" sz="1800" dirty="0" smtClean="0">
                <a:solidFill>
                  <a:schemeClr val="tx1">
                    <a:lumMod val="90000"/>
                    <a:lumOff val="10000"/>
                  </a:schemeClr>
                </a:solidFill>
                <a:latin typeface="+mn-lt"/>
              </a:rPr>
              <a:t>trebui</a:t>
            </a:r>
            <a:r>
              <a:rPr lang="ro-RO" sz="1800" dirty="0" smtClean="0">
                <a:solidFill>
                  <a:schemeClr val="tx1">
                    <a:lumMod val="90000"/>
                    <a:lumOff val="10000"/>
                  </a:schemeClr>
                </a:solidFill>
                <a:latin typeface="+mn-lt"/>
              </a:rPr>
              <a:t>e</a:t>
            </a:r>
            <a:r>
              <a:rPr lang="vi-VN" sz="1800" dirty="0" smtClean="0">
                <a:solidFill>
                  <a:schemeClr val="tx1">
                    <a:lumMod val="90000"/>
                    <a:lumOff val="10000"/>
                  </a:schemeClr>
                </a:solidFill>
                <a:latin typeface="+mn-lt"/>
              </a:rPr>
              <a:t> </a:t>
            </a:r>
            <a:r>
              <a:rPr lang="vi-VN" sz="1800" dirty="0">
                <a:solidFill>
                  <a:schemeClr val="tx1">
                    <a:lumMod val="90000"/>
                    <a:lumOff val="10000"/>
                  </a:schemeClr>
                </a:solidFill>
                <a:latin typeface="+mn-lt"/>
              </a:rPr>
              <a:t>să faciliteze, să sprijine și să încurajeze. Conținutul este complet individual pentru fiecare pacient și combină cunoștințele pacientului despre ceea ce ar putea funcționa pentru el și cunoștințele terapeutului despre ceea ce ar putea ajuta pe cineva </a:t>
            </a:r>
            <a:r>
              <a:rPr lang="ro-RO" sz="1800" dirty="0" smtClean="0">
                <a:solidFill>
                  <a:schemeClr val="tx1">
                    <a:lumMod val="90000"/>
                    <a:lumOff val="10000"/>
                  </a:schemeClr>
                </a:solidFill>
                <a:latin typeface="+mn-lt"/>
              </a:rPr>
              <a:t>pentru a</a:t>
            </a:r>
            <a:r>
              <a:rPr lang="vi-VN" sz="1800" dirty="0" smtClean="0">
                <a:solidFill>
                  <a:schemeClr val="tx1">
                    <a:lumMod val="90000"/>
                    <a:lumOff val="10000"/>
                  </a:schemeClr>
                </a:solidFill>
                <a:latin typeface="+mn-lt"/>
              </a:rPr>
              <a:t> </a:t>
            </a:r>
            <a:r>
              <a:rPr lang="vi-VN" sz="1800" dirty="0">
                <a:solidFill>
                  <a:schemeClr val="tx1">
                    <a:lumMod val="90000"/>
                    <a:lumOff val="10000"/>
                  </a:schemeClr>
                </a:solidFill>
                <a:latin typeface="+mn-lt"/>
              </a:rPr>
              <a:t>se </a:t>
            </a:r>
            <a:r>
              <a:rPr lang="vi-VN" sz="1800" dirty="0" smtClean="0">
                <a:solidFill>
                  <a:schemeClr val="tx1">
                    <a:lumMod val="90000"/>
                    <a:lumOff val="10000"/>
                  </a:schemeClr>
                </a:solidFill>
                <a:latin typeface="+mn-lt"/>
              </a:rPr>
              <a:t>recuper</a:t>
            </a:r>
            <a:r>
              <a:rPr lang="ro-RO" sz="1800" dirty="0" smtClean="0">
                <a:solidFill>
                  <a:schemeClr val="tx1">
                    <a:lumMod val="90000"/>
                    <a:lumOff val="10000"/>
                  </a:schemeClr>
                </a:solidFill>
                <a:latin typeface="+mn-lt"/>
              </a:rPr>
              <a:t>a</a:t>
            </a:r>
            <a:r>
              <a:rPr lang="vi-VN" sz="1800" dirty="0" smtClean="0">
                <a:solidFill>
                  <a:schemeClr val="tx1">
                    <a:lumMod val="90000"/>
                    <a:lumOff val="10000"/>
                  </a:schemeClr>
                </a:solidFill>
                <a:latin typeface="+mn-lt"/>
              </a:rPr>
              <a:t> </a:t>
            </a:r>
            <a:r>
              <a:rPr lang="vi-VN" sz="1800" dirty="0">
                <a:solidFill>
                  <a:schemeClr val="tx1">
                    <a:lumMod val="90000"/>
                    <a:lumOff val="10000"/>
                  </a:schemeClr>
                </a:solidFill>
                <a:latin typeface="+mn-lt"/>
              </a:rPr>
              <a:t>după o tulburare de alimentație</a:t>
            </a:r>
            <a:r>
              <a:rPr lang="vi-VN" sz="1800" dirty="0" smtClean="0">
                <a:solidFill>
                  <a:schemeClr val="tx1">
                    <a:lumMod val="90000"/>
                    <a:lumOff val="10000"/>
                  </a:schemeClr>
                </a:solidFill>
                <a:latin typeface="+mn-lt"/>
              </a:rPr>
              <a:t>.</a:t>
            </a:r>
            <a:endParaRPr lang="cs-CZ" sz="1800" dirty="0">
              <a:solidFill>
                <a:schemeClr val="tx1">
                  <a:lumMod val="90000"/>
                  <a:lumOff val="10000"/>
                </a:schemeClr>
              </a:solidFill>
              <a:latin typeface="+mn-lt"/>
            </a:endParaRPr>
          </a:p>
        </p:txBody>
      </p:sp>
    </p:spTree>
    <p:extLst>
      <p:ext uri="{BB962C8B-B14F-4D97-AF65-F5344CB8AC3E}">
        <p14:creationId xmlns:p14="http://schemas.microsoft.com/office/powerpoint/2010/main" val="2768026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E99BC4-C5FF-A13D-F4CB-168F366CE66B}"/>
              </a:ext>
            </a:extLst>
          </p:cNvPr>
          <p:cNvSpPr>
            <a:spLocks noGrp="1"/>
          </p:cNvSpPr>
          <p:nvPr>
            <p:ph type="title"/>
          </p:nvPr>
        </p:nvSpPr>
        <p:spPr/>
        <p:txBody>
          <a:bodyPr/>
          <a:lstStyle/>
          <a:p>
            <a:r>
              <a:rPr lang="ro-RO" dirty="0" smtClean="0">
                <a:latin typeface="+mn-lt"/>
              </a:rPr>
              <a:t>Auto-ajutorare ghidată, psihoeducație </a:t>
            </a:r>
            <a:endParaRPr lang="en-GB" dirty="0">
              <a:latin typeface="+mn-lt"/>
            </a:endParaRPr>
          </a:p>
        </p:txBody>
      </p:sp>
      <p:sp>
        <p:nvSpPr>
          <p:cNvPr id="4" name="Slide Number Placeholder 3">
            <a:extLst>
              <a:ext uri="{FF2B5EF4-FFF2-40B4-BE49-F238E27FC236}">
                <a16:creationId xmlns:a16="http://schemas.microsoft.com/office/drawing/2014/main" xmlns=""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sp>
        <p:nvSpPr>
          <p:cNvPr id="8" name="Google Shape;202;p18">
            <a:extLst>
              <a:ext uri="{FF2B5EF4-FFF2-40B4-BE49-F238E27FC236}">
                <a16:creationId xmlns:a16="http://schemas.microsoft.com/office/drawing/2014/main" xmlns="" id="{48BFB74D-22EE-4B40-B3A9-9CA7AFE0B61F}"/>
              </a:ext>
            </a:extLst>
          </p:cNvPr>
          <p:cNvSpPr txBox="1">
            <a:spLocks noGrp="1"/>
          </p:cNvSpPr>
          <p:nvPr>
            <p:ph type="body" idx="1"/>
          </p:nvPr>
        </p:nvSpPr>
        <p:spPr>
          <a:xfrm>
            <a:off x="395536" y="1419622"/>
            <a:ext cx="8568952" cy="3112153"/>
          </a:xfrm>
          <a:prstGeom prst="rect">
            <a:avLst/>
          </a:prstGeom>
        </p:spPr>
        <p:txBody>
          <a:bodyPr spcFirstLastPara="1" wrap="square" lIns="0" tIns="0" rIns="0" bIns="0" anchor="t" anchorCtr="0">
            <a:noAutofit/>
          </a:bodyPr>
          <a:lstStyle/>
          <a:p>
            <a:pPr marL="76200" lvl="0" indent="0">
              <a:spcBef>
                <a:spcPts val="1000"/>
              </a:spcBef>
              <a:buNone/>
            </a:pPr>
            <a:r>
              <a:rPr lang="vi-VN" sz="1800" dirty="0">
                <a:latin typeface="+mn-lt"/>
              </a:rPr>
              <a:t>Auto-ajutorarea </a:t>
            </a:r>
            <a:r>
              <a:rPr lang="ro-RO" sz="1800" dirty="0" smtClean="0">
                <a:latin typeface="+mn-lt"/>
              </a:rPr>
              <a:t>ghidată</a:t>
            </a:r>
            <a:r>
              <a:rPr lang="vi-VN" sz="1800" dirty="0" smtClean="0">
                <a:latin typeface="+mn-lt"/>
              </a:rPr>
              <a:t> </a:t>
            </a:r>
            <a:r>
              <a:rPr lang="vi-VN" sz="1800" dirty="0">
                <a:latin typeface="+mn-lt"/>
              </a:rPr>
              <a:t>este o formă de </a:t>
            </a:r>
            <a:r>
              <a:rPr lang="vi-VN" sz="1800" dirty="0" smtClean="0">
                <a:latin typeface="+mn-lt"/>
              </a:rPr>
              <a:t>psihoterapie</a:t>
            </a:r>
            <a:r>
              <a:rPr lang="ro-RO" sz="1800" dirty="0" smtClean="0">
                <a:latin typeface="+mn-lt"/>
              </a:rPr>
              <a:t>, </a:t>
            </a:r>
            <a:r>
              <a:rPr lang="vi-VN" sz="1800" dirty="0" smtClean="0">
                <a:latin typeface="+mn-lt"/>
              </a:rPr>
              <a:t>în </a:t>
            </a:r>
            <a:r>
              <a:rPr lang="vi-VN" sz="1800" dirty="0">
                <a:latin typeface="+mn-lt"/>
              </a:rPr>
              <a:t>general, recomandată doar în cazurile ușoare de tulburare de alimentație, persoanelor care sunt identificate ca fiind expuse riscului de a dezvolta o tulburare de alimentație sau celor recuperați </a:t>
            </a:r>
            <a:r>
              <a:rPr lang="ro-RO" sz="1800" dirty="0" smtClean="0">
                <a:latin typeface="+mn-lt"/>
              </a:rPr>
              <a:t>în urma unei astfel de tulburări</a:t>
            </a:r>
            <a:r>
              <a:rPr lang="vi-VN" sz="1800" dirty="0" smtClean="0">
                <a:latin typeface="+mn-lt"/>
              </a:rPr>
              <a:t>.</a:t>
            </a:r>
            <a:endParaRPr lang="vi-VN" sz="1800" dirty="0">
              <a:latin typeface="+mn-lt"/>
            </a:endParaRPr>
          </a:p>
          <a:p>
            <a:pPr marL="76200" lvl="0" indent="0">
              <a:spcBef>
                <a:spcPts val="1000"/>
              </a:spcBef>
              <a:buNone/>
            </a:pPr>
            <a:r>
              <a:rPr lang="vi-VN" sz="1800" dirty="0">
                <a:latin typeface="+mn-lt"/>
              </a:rPr>
              <a:t>Se bazează pe întâlniri regulate (adesea de grup) cu un terapeut care oferă suport sub formă de diferite tehnici și sfaturi, educație și </a:t>
            </a:r>
            <a:r>
              <a:rPr lang="vi-VN" sz="1800" dirty="0" smtClean="0">
                <a:latin typeface="+mn-lt"/>
              </a:rPr>
              <a:t>încurajare</a:t>
            </a:r>
            <a:r>
              <a:rPr lang="ro-RO" sz="1800" dirty="0" smtClean="0">
                <a:latin typeface="+mn-lt"/>
              </a:rPr>
              <a:t> a</a:t>
            </a:r>
            <a:r>
              <a:rPr lang="vi-VN" sz="1800" dirty="0" smtClean="0">
                <a:latin typeface="+mn-lt"/>
              </a:rPr>
              <a:t> </a:t>
            </a:r>
            <a:r>
              <a:rPr lang="vi-VN" sz="1800" dirty="0">
                <a:latin typeface="+mn-lt"/>
              </a:rPr>
              <a:t>participanților. Este frecvent utilizat pentru </a:t>
            </a:r>
            <a:r>
              <a:rPr lang="vi-VN" sz="1800" dirty="0" smtClean="0">
                <a:latin typeface="+mn-lt"/>
              </a:rPr>
              <a:t>terapi</a:t>
            </a:r>
            <a:r>
              <a:rPr lang="ro-RO" sz="1800" dirty="0" smtClean="0">
                <a:latin typeface="+mn-lt"/>
              </a:rPr>
              <a:t>a</a:t>
            </a:r>
            <a:r>
              <a:rPr lang="vi-VN" sz="1800" dirty="0" smtClean="0">
                <a:latin typeface="+mn-lt"/>
              </a:rPr>
              <a:t> </a:t>
            </a:r>
            <a:r>
              <a:rPr lang="vi-VN" sz="1800" dirty="0">
                <a:latin typeface="+mn-lt"/>
              </a:rPr>
              <a:t>de urmărire pe termen lung în perioada de după recuperare, pentru a preveni </a:t>
            </a:r>
            <a:r>
              <a:rPr lang="ro-RO" sz="1800" dirty="0" smtClean="0">
                <a:latin typeface="+mn-lt"/>
              </a:rPr>
              <a:t>revenirea </a:t>
            </a:r>
            <a:r>
              <a:rPr lang="vi-VN" sz="1800" dirty="0" smtClean="0">
                <a:latin typeface="+mn-lt"/>
              </a:rPr>
              <a:t>la </a:t>
            </a:r>
            <a:r>
              <a:rPr lang="vi-VN" sz="1800" dirty="0">
                <a:latin typeface="+mn-lt"/>
              </a:rPr>
              <a:t>tiparele comportamentale dăunătoare și </a:t>
            </a:r>
            <a:r>
              <a:rPr lang="vi-VN" sz="1800" dirty="0" smtClean="0">
                <a:latin typeface="+mn-lt"/>
              </a:rPr>
              <a:t>rec</a:t>
            </a:r>
            <a:r>
              <a:rPr lang="ro-RO" sz="1800" dirty="0" smtClean="0">
                <a:latin typeface="+mn-lt"/>
              </a:rPr>
              <a:t>idiva</a:t>
            </a:r>
            <a:r>
              <a:rPr lang="vi-VN" sz="1800" dirty="0" smtClean="0">
                <a:latin typeface="+mn-lt"/>
              </a:rPr>
              <a:t>.</a:t>
            </a:r>
            <a:endParaRPr lang="ro-RO" sz="1800" dirty="0" smtClean="0">
              <a:latin typeface="+mn-lt"/>
            </a:endParaRPr>
          </a:p>
        </p:txBody>
      </p:sp>
    </p:spTree>
    <p:extLst>
      <p:ext uri="{BB962C8B-B14F-4D97-AF65-F5344CB8AC3E}">
        <p14:creationId xmlns:p14="http://schemas.microsoft.com/office/powerpoint/2010/main" val="2534461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30A6A4-A9F3-DCBA-4F01-AE7818339AB5}"/>
              </a:ext>
            </a:extLst>
          </p:cNvPr>
          <p:cNvSpPr>
            <a:spLocks noGrp="1"/>
          </p:cNvSpPr>
          <p:nvPr>
            <p:ph type="title"/>
          </p:nvPr>
        </p:nvSpPr>
        <p:spPr/>
        <p:txBody>
          <a:bodyPr/>
          <a:lstStyle/>
          <a:p>
            <a:r>
              <a:rPr lang="ro-RO" dirty="0" smtClean="0">
                <a:latin typeface="+mn-lt"/>
              </a:rPr>
              <a:t>Resurse adiționale</a:t>
            </a:r>
            <a:endParaRPr lang="en-GB" dirty="0">
              <a:latin typeface="+mn-lt"/>
            </a:endParaRPr>
          </a:p>
        </p:txBody>
      </p:sp>
      <p:sp>
        <p:nvSpPr>
          <p:cNvPr id="3" name="Text Placeholder 2">
            <a:extLst>
              <a:ext uri="{FF2B5EF4-FFF2-40B4-BE49-F238E27FC236}">
                <a16:creationId xmlns:a16="http://schemas.microsoft.com/office/drawing/2014/main" xmlns="" id="{74A493D8-43AD-DD0A-41C5-DBB0AF231F58}"/>
              </a:ext>
            </a:extLst>
          </p:cNvPr>
          <p:cNvSpPr>
            <a:spLocks noGrp="1"/>
          </p:cNvSpPr>
          <p:nvPr>
            <p:ph type="body" idx="1"/>
          </p:nvPr>
        </p:nvSpPr>
        <p:spPr>
          <a:xfrm>
            <a:off x="614975" y="1491630"/>
            <a:ext cx="6757800" cy="2826600"/>
          </a:xfrm>
        </p:spPr>
        <p:txBody>
          <a:bodyPr/>
          <a:lstStyle/>
          <a:p>
            <a:pPr lvl="0"/>
            <a:r>
              <a:rPr lang="ro-RO" sz="1600" i="1" dirty="0" smtClean="0">
                <a:latin typeface="+mj-lt"/>
              </a:rPr>
              <a:t>Urmăriți video-ul în care </a:t>
            </a:r>
            <a:r>
              <a:rPr lang="en-GB" sz="1600" i="1" dirty="0" smtClean="0">
                <a:latin typeface="+mj-lt"/>
              </a:rPr>
              <a:t>Ivan </a:t>
            </a:r>
            <a:r>
              <a:rPr lang="en-GB" sz="1600" i="1" dirty="0" err="1">
                <a:latin typeface="+mj-lt"/>
              </a:rPr>
              <a:t>Eisler</a:t>
            </a:r>
            <a:r>
              <a:rPr lang="en-GB" sz="1600" i="1" dirty="0">
                <a:latin typeface="+mj-lt"/>
              </a:rPr>
              <a:t> </a:t>
            </a:r>
            <a:r>
              <a:rPr lang="ro-RO" sz="1600" i="1" dirty="0" smtClean="0">
                <a:latin typeface="+mj-lt"/>
              </a:rPr>
              <a:t>discută de ce familiile sunt atât de importante în procesul de recuperare a unui tânăr </a:t>
            </a:r>
            <a:r>
              <a:rPr lang="en-GB" sz="1600" i="1" dirty="0" smtClean="0">
                <a:latin typeface="+mj-lt"/>
              </a:rPr>
              <a:t> </a:t>
            </a:r>
            <a:r>
              <a:rPr lang="ro-RO" sz="1600" i="1" dirty="0" smtClean="0">
                <a:latin typeface="+mj-lt"/>
              </a:rPr>
              <a:t>din tulburările de alimentație și ce presupune terapia familială în caz de tulburare de comportament alimentar</a:t>
            </a:r>
            <a:r>
              <a:rPr lang="en-GB" sz="1600" i="1" dirty="0" smtClean="0">
                <a:latin typeface="+mj-lt"/>
              </a:rPr>
              <a:t>.  </a:t>
            </a:r>
            <a:r>
              <a:rPr lang="en-GB" sz="1600" i="1" u="sng" dirty="0">
                <a:latin typeface="+mj-lt"/>
                <a:hlinkClick r:id="rId2"/>
              </a:rPr>
              <a:t>https://www.youtube.com/watch?v=5rojJ9ZoCJo</a:t>
            </a:r>
            <a:endParaRPr lang="cs-CZ" sz="1600" i="1" u="sng" dirty="0">
              <a:latin typeface="+mj-lt"/>
            </a:endParaRPr>
          </a:p>
          <a:p>
            <a:pPr lvl="0"/>
            <a:endParaRPr lang="cs-CZ" sz="1600" dirty="0">
              <a:latin typeface="+mj-lt"/>
            </a:endParaRPr>
          </a:p>
          <a:p>
            <a:pPr lvl="0"/>
            <a:r>
              <a:rPr lang="ro-RO" sz="1600" i="1" dirty="0" smtClean="0">
                <a:latin typeface="+mj-lt"/>
              </a:rPr>
              <a:t>Interesantă este discuția lui </a:t>
            </a:r>
            <a:r>
              <a:rPr lang="en-GB" sz="1600" i="1" dirty="0" smtClean="0">
                <a:latin typeface="+mj-lt"/>
              </a:rPr>
              <a:t>Rob </a:t>
            </a:r>
            <a:r>
              <a:rPr lang="en-GB" sz="1600" i="1" dirty="0">
                <a:latin typeface="+mj-lt"/>
              </a:rPr>
              <a:t>Welch </a:t>
            </a:r>
            <a:r>
              <a:rPr lang="ro-RO" sz="1600" i="1" dirty="0" smtClean="0">
                <a:latin typeface="+mj-lt"/>
              </a:rPr>
              <a:t>despre rolul TIP în tratamentul TA și care identifică diferite contexte trigger pentru strategii de coping repetitive și deseori dăunătoare</a:t>
            </a:r>
            <a:r>
              <a:rPr lang="en-GB" sz="1600" i="1" dirty="0" smtClean="0">
                <a:latin typeface="+mj-lt"/>
              </a:rPr>
              <a:t>.</a:t>
            </a:r>
            <a:r>
              <a:rPr lang="cs-CZ" sz="1600" i="1" dirty="0" smtClean="0">
                <a:latin typeface="+mj-lt"/>
              </a:rPr>
              <a:t> </a:t>
            </a:r>
            <a:r>
              <a:rPr lang="en-GB" sz="1600" i="1" u="sng" dirty="0">
                <a:latin typeface="+mj-lt"/>
                <a:hlinkClick r:id="rId3"/>
              </a:rPr>
              <a:t>https://www.youtube.com/watch?v=Wy6r1IwUaXw</a:t>
            </a:r>
            <a:endParaRPr lang="en-GB" sz="1200" dirty="0">
              <a:latin typeface="+mj-lt"/>
            </a:endParaRPr>
          </a:p>
        </p:txBody>
      </p:sp>
      <p:sp>
        <p:nvSpPr>
          <p:cNvPr id="4" name="Slide Number Placeholder 3">
            <a:extLst>
              <a:ext uri="{FF2B5EF4-FFF2-40B4-BE49-F238E27FC236}">
                <a16:creationId xmlns:a16="http://schemas.microsoft.com/office/drawing/2014/main" xmlns="" id="{A23FD5B9-004B-79AA-5384-987E9C6A811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3945955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139700" indent="0"/>
            <a:r>
              <a:rPr lang="en-US" sz="2000" dirty="0">
                <a:solidFill>
                  <a:schemeClr val="bg1"/>
                </a:solidFill>
                <a:latin typeface="Barlow SemiBold" panose="020B0604020202020204" charset="0"/>
                <a:cs typeface="Calibri" panose="020F0502020204030204" pitchFamily="34" charset="0"/>
              </a:rPr>
              <a:t>Project Number: 2021-1-RO01- KA220-HED-38B739A3</a:t>
            </a:r>
          </a:p>
        </p:txBody>
      </p:sp>
      <p:sp>
        <p:nvSpPr>
          <p:cNvPr id="166" name="Google Shape;166;p14"/>
          <p:cNvSpPr txBox="1">
            <a:spLocks noGrp="1"/>
          </p:cNvSpPr>
          <p:nvPr>
            <p:ph type="body" idx="2"/>
          </p:nvPr>
        </p:nvSpPr>
        <p:spPr>
          <a:xfrm>
            <a:off x="362794" y="2787774"/>
            <a:ext cx="4968552" cy="1224136"/>
          </a:xfrm>
          <a:prstGeom prst="rect">
            <a:avLst/>
          </a:prstGeom>
        </p:spPr>
        <p:txBody>
          <a:bodyPr spcFirstLastPara="1" wrap="square" lIns="0" tIns="0" rIns="0" bIns="0" anchor="t" anchorCtr="0">
            <a:noAutofit/>
          </a:bodyPr>
          <a:lstStyle/>
          <a:p>
            <a:pPr marL="139700" indent="0" algn="ctr">
              <a:buNone/>
            </a:pPr>
            <a:r>
              <a:rPr lang="en-US" sz="1400" dirty="0">
                <a:solidFill>
                  <a:schemeClr val="tx1"/>
                </a:solidFill>
                <a:latin typeface="Barlow SemiBold" panose="020B0604020202020204" charset="0"/>
                <a:cs typeface="Calibri" panose="020F0502020204030204" pitchFamily="34" charset="0"/>
              </a:rPr>
              <a:t>The European Commission's support for the production of this presentation does not constitute an endorsement of the contents, which reflect the views only of the authors, and the Commission cannot be held responsible for any use which may be made of the information contained therein.</a:t>
            </a:r>
          </a:p>
          <a:p>
            <a:pPr marL="0" lvl="0" indent="0" algn="l" rtl="0">
              <a:spcBef>
                <a:spcPts val="0"/>
              </a:spcBef>
              <a:spcAft>
                <a:spcPts val="0"/>
              </a:spcAft>
              <a:buClr>
                <a:schemeClr val="dk1"/>
              </a:buClr>
              <a:buSzPts val="1100"/>
              <a:buFont typeface="Arial"/>
              <a:buNone/>
            </a:pPr>
            <a:endParaRPr sz="1400" dirty="0">
              <a:solidFill>
                <a:schemeClr val="accent2"/>
              </a:solidFill>
            </a:endParaRPr>
          </a:p>
          <a:p>
            <a:pPr marL="0" lvl="0" indent="0" algn="l" rtl="0">
              <a:spcBef>
                <a:spcPts val="0"/>
              </a:spcBef>
              <a:spcAft>
                <a:spcPts val="0"/>
              </a:spcAft>
              <a:buNone/>
            </a:pPr>
            <a:endParaRPr sz="1400" dirty="0">
              <a:solidFill>
                <a:schemeClr val="accent2"/>
              </a:solidFill>
            </a:endParaRPr>
          </a:p>
        </p:txBody>
      </p:sp>
      <p:sp>
        <p:nvSpPr>
          <p:cNvPr id="167" name="Google Shape;167;p1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grpSp>
        <p:nvGrpSpPr>
          <p:cNvPr id="168" name="Google Shape;168;p14"/>
          <p:cNvGrpSpPr/>
          <p:nvPr/>
        </p:nvGrpSpPr>
        <p:grpSpPr>
          <a:xfrm>
            <a:off x="8391681" y="301593"/>
            <a:ext cx="450753" cy="450708"/>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923678"/>
            <a:ext cx="319663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707654"/>
            <a:ext cx="4759052" cy="100260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419622"/>
            <a:ext cx="8568952" cy="3112153"/>
          </a:xfrm>
          <a:prstGeom prst="rect">
            <a:avLst/>
          </a:prstGeom>
        </p:spPr>
        <p:txBody>
          <a:bodyPr spcFirstLastPara="1" wrap="square" lIns="0" tIns="0" rIns="0" bIns="0" anchor="t" anchorCtr="0">
            <a:noAutofit/>
          </a:bodyPr>
          <a:lstStyle/>
          <a:p>
            <a:pPr marL="76200" lvl="0" indent="0">
              <a:spcBef>
                <a:spcPts val="1000"/>
              </a:spcBef>
              <a:buNone/>
            </a:pPr>
            <a:r>
              <a:rPr lang="vi-VN" sz="1800" dirty="0">
                <a:latin typeface="+mn-lt"/>
              </a:rPr>
              <a:t>După cum </a:t>
            </a:r>
            <a:r>
              <a:rPr lang="ro-RO" sz="1800" dirty="0" smtClean="0">
                <a:latin typeface="+mn-lt"/>
              </a:rPr>
              <a:t>am mai menționat</a:t>
            </a:r>
            <a:r>
              <a:rPr lang="vi-VN" sz="1800" dirty="0" smtClean="0">
                <a:latin typeface="+mn-lt"/>
              </a:rPr>
              <a:t>, </a:t>
            </a:r>
            <a:r>
              <a:rPr lang="vi-VN" sz="1800" dirty="0">
                <a:latin typeface="+mn-lt"/>
              </a:rPr>
              <a:t>tulburările de alimentație au mai multe fațete - ele </a:t>
            </a:r>
            <a:r>
              <a:rPr lang="ro-RO" sz="1800" dirty="0" smtClean="0">
                <a:latin typeface="+mn-lt"/>
              </a:rPr>
              <a:t>se manifestă</a:t>
            </a:r>
            <a:r>
              <a:rPr lang="vi-VN" sz="1800" dirty="0" smtClean="0">
                <a:latin typeface="+mn-lt"/>
              </a:rPr>
              <a:t> </a:t>
            </a:r>
            <a:r>
              <a:rPr lang="ro-RO" sz="1800" dirty="0" smtClean="0">
                <a:latin typeface="+mn-lt"/>
              </a:rPr>
              <a:t>sub </a:t>
            </a:r>
            <a:r>
              <a:rPr lang="vi-VN" sz="1800" dirty="0" smtClean="0">
                <a:latin typeface="+mn-lt"/>
              </a:rPr>
              <a:t>forme</a:t>
            </a:r>
            <a:r>
              <a:rPr lang="ro-RO" sz="1800" dirty="0" smtClean="0">
                <a:latin typeface="+mn-lt"/>
              </a:rPr>
              <a:t> </a:t>
            </a:r>
            <a:r>
              <a:rPr lang="ro-RO" sz="1800" dirty="0" smtClean="0">
                <a:latin typeface="+mn-lt"/>
              </a:rPr>
              <a:t>și </a:t>
            </a:r>
            <a:r>
              <a:rPr lang="ro-RO" sz="1800" dirty="0" smtClean="0">
                <a:latin typeface="+mn-lt"/>
              </a:rPr>
              <a:t>în variante diferite</a:t>
            </a:r>
            <a:r>
              <a:rPr lang="vi-VN" sz="1800" dirty="0" smtClean="0">
                <a:latin typeface="+mn-lt"/>
              </a:rPr>
              <a:t>. </a:t>
            </a:r>
            <a:r>
              <a:rPr lang="vi-VN" sz="1800" dirty="0">
                <a:latin typeface="+mn-lt"/>
              </a:rPr>
              <a:t>Nu există două cazuri la fel. Cauzele, semnele și simptomele sunt cunoscute în general, dar fiecare caz este </a:t>
            </a:r>
            <a:r>
              <a:rPr lang="ro-RO" sz="1800" dirty="0" smtClean="0">
                <a:latin typeface="+mn-lt"/>
              </a:rPr>
              <a:t>o combinație</a:t>
            </a:r>
            <a:r>
              <a:rPr lang="vi-VN" sz="1800" dirty="0" smtClean="0">
                <a:latin typeface="+mn-lt"/>
              </a:rPr>
              <a:t> unic</a:t>
            </a:r>
            <a:r>
              <a:rPr lang="ro-RO" sz="1800" dirty="0" smtClean="0">
                <a:latin typeface="+mn-lt"/>
              </a:rPr>
              <a:t>ă</a:t>
            </a:r>
            <a:r>
              <a:rPr lang="vi-VN" sz="1800" dirty="0" smtClean="0">
                <a:latin typeface="+mn-lt"/>
              </a:rPr>
              <a:t>. </a:t>
            </a:r>
            <a:r>
              <a:rPr lang="vi-VN" sz="1800" dirty="0">
                <a:latin typeface="+mn-lt"/>
              </a:rPr>
              <a:t>Din cauza </a:t>
            </a:r>
            <a:r>
              <a:rPr lang="vi-VN" sz="1800" dirty="0" smtClean="0">
                <a:latin typeface="+mn-lt"/>
              </a:rPr>
              <a:t>acest</a:t>
            </a:r>
            <a:r>
              <a:rPr lang="ro-RO" sz="1800" dirty="0" smtClean="0">
                <a:latin typeface="+mn-lt"/>
              </a:rPr>
              <a:t>or</a:t>
            </a:r>
            <a:r>
              <a:rPr lang="vi-VN" sz="1800" dirty="0" smtClean="0">
                <a:latin typeface="+mn-lt"/>
              </a:rPr>
              <a:t> </a:t>
            </a:r>
            <a:r>
              <a:rPr lang="ro-RO" sz="1800" dirty="0" smtClean="0">
                <a:latin typeface="+mn-lt"/>
              </a:rPr>
              <a:t>multitudini</a:t>
            </a:r>
            <a:r>
              <a:rPr lang="vi-VN" sz="1800" dirty="0" smtClean="0">
                <a:latin typeface="+mn-lt"/>
              </a:rPr>
              <a:t> </a:t>
            </a:r>
            <a:r>
              <a:rPr lang="vi-VN" sz="1800" dirty="0">
                <a:latin typeface="+mn-lt"/>
              </a:rPr>
              <a:t>de cauze și manifestări, tratamentul variază în consecință, pentru fiecare </a:t>
            </a:r>
            <a:r>
              <a:rPr lang="vi-VN" sz="1800" dirty="0" smtClean="0">
                <a:latin typeface="+mn-lt"/>
              </a:rPr>
              <a:t>individ</a:t>
            </a:r>
            <a:r>
              <a:rPr lang="ro-RO" sz="1800" dirty="0" smtClean="0">
                <a:latin typeface="+mn-lt"/>
              </a:rPr>
              <a:t> </a:t>
            </a:r>
            <a:r>
              <a:rPr lang="ro-RO" sz="1800" dirty="0" smtClean="0">
                <a:latin typeface="+mn-lt"/>
              </a:rPr>
              <a:t>și </a:t>
            </a:r>
            <a:r>
              <a:rPr lang="vi-VN" sz="1800" dirty="0" smtClean="0">
                <a:latin typeface="+mn-lt"/>
              </a:rPr>
              <a:t>la </a:t>
            </a:r>
            <a:r>
              <a:rPr lang="vi-VN" sz="1800" dirty="0">
                <a:latin typeface="+mn-lt"/>
              </a:rPr>
              <a:t>fel și planul de </a:t>
            </a:r>
            <a:r>
              <a:rPr lang="vi-VN" sz="1800" dirty="0" smtClean="0">
                <a:latin typeface="+mn-lt"/>
              </a:rPr>
              <a:t>tratament. </a:t>
            </a:r>
            <a:r>
              <a:rPr lang="vi-VN" sz="1800" dirty="0">
                <a:latin typeface="+mn-lt"/>
              </a:rPr>
              <a:t>Fiecare plan de tratament trebuie să fie individualizat și adaptat stării pacientului, circumstanțelor sale fizice, sociale și culturale.</a:t>
            </a:r>
            <a:endParaRPr lang="ro-RO" sz="1800" dirty="0" smtClean="0">
              <a:latin typeface="+mn-lt"/>
            </a:endParaRPr>
          </a:p>
          <a:p>
            <a:pPr marL="76200" lvl="0" indent="0">
              <a:spcBef>
                <a:spcPts val="1000"/>
              </a:spcBef>
              <a:buNone/>
            </a:pPr>
            <a:r>
              <a:rPr lang="vi-VN" sz="1800" dirty="0">
                <a:solidFill>
                  <a:schemeClr val="tx1">
                    <a:lumMod val="90000"/>
                    <a:lumOff val="10000"/>
                  </a:schemeClr>
                </a:solidFill>
                <a:latin typeface="+mn-lt"/>
              </a:rPr>
              <a:t>Din acest motiv, profesioniștii </a:t>
            </a:r>
            <a:r>
              <a:rPr lang="ro-RO" sz="1800" dirty="0" smtClean="0">
                <a:solidFill>
                  <a:schemeClr val="tx1">
                    <a:lumMod val="90000"/>
                    <a:lumOff val="10000"/>
                  </a:schemeClr>
                </a:solidFill>
                <a:latin typeface="+mn-lt"/>
              </a:rPr>
              <a:t>di</a:t>
            </a:r>
            <a:r>
              <a:rPr lang="vi-VN" sz="1800" dirty="0" smtClean="0">
                <a:solidFill>
                  <a:schemeClr val="tx1">
                    <a:lumMod val="90000"/>
                    <a:lumOff val="10000"/>
                  </a:schemeClr>
                </a:solidFill>
                <a:latin typeface="+mn-lt"/>
              </a:rPr>
              <a:t>n </a:t>
            </a:r>
            <a:r>
              <a:rPr lang="vi-VN" sz="1800" dirty="0">
                <a:solidFill>
                  <a:schemeClr val="tx1">
                    <a:lumMod val="90000"/>
                    <a:lumOff val="10000"/>
                  </a:schemeClr>
                </a:solidFill>
                <a:latin typeface="+mn-lt"/>
              </a:rPr>
              <a:t>domeniul sănătății mintale folosesc o strategie „integrată”, </a:t>
            </a:r>
            <a:r>
              <a:rPr lang="ro-RO" sz="1800" dirty="0" smtClean="0">
                <a:solidFill>
                  <a:schemeClr val="tx1">
                    <a:lumMod val="90000"/>
                    <a:lumOff val="10000"/>
                  </a:schemeClr>
                </a:solidFill>
                <a:latin typeface="+mn-lt"/>
              </a:rPr>
              <a:t>a</a:t>
            </a:r>
            <a:r>
              <a:rPr lang="vi-VN" sz="1800" dirty="0" smtClean="0">
                <a:solidFill>
                  <a:schemeClr val="tx1">
                    <a:lumMod val="90000"/>
                    <a:lumOff val="10000"/>
                  </a:schemeClr>
                </a:solidFill>
                <a:latin typeface="+mn-lt"/>
              </a:rPr>
              <a:t>plic</a:t>
            </a:r>
            <a:r>
              <a:rPr lang="ro-RO" sz="1800" dirty="0" smtClean="0">
                <a:solidFill>
                  <a:schemeClr val="tx1">
                    <a:lumMod val="90000"/>
                    <a:lumOff val="10000"/>
                  </a:schemeClr>
                </a:solidFill>
                <a:latin typeface="+mn-lt"/>
              </a:rPr>
              <a:t>ând</a:t>
            </a:r>
            <a:r>
              <a:rPr lang="vi-VN" sz="1800" dirty="0" smtClean="0">
                <a:solidFill>
                  <a:schemeClr val="tx1">
                    <a:lumMod val="90000"/>
                    <a:lumOff val="10000"/>
                  </a:schemeClr>
                </a:solidFill>
                <a:latin typeface="+mn-lt"/>
              </a:rPr>
              <a:t> </a:t>
            </a:r>
            <a:r>
              <a:rPr lang="vi-VN" sz="1800" dirty="0">
                <a:solidFill>
                  <a:schemeClr val="tx1">
                    <a:lumMod val="90000"/>
                    <a:lumOff val="10000"/>
                  </a:schemeClr>
                </a:solidFill>
                <a:latin typeface="+mn-lt"/>
              </a:rPr>
              <a:t>mai mult de o </a:t>
            </a:r>
            <a:r>
              <a:rPr lang="ro-RO" sz="1800" dirty="0" smtClean="0">
                <a:solidFill>
                  <a:schemeClr val="tx1">
                    <a:lumMod val="90000"/>
                    <a:lumOff val="10000"/>
                  </a:schemeClr>
                </a:solidFill>
                <a:latin typeface="+mn-lt"/>
              </a:rPr>
              <a:t>singură </a:t>
            </a:r>
            <a:r>
              <a:rPr lang="vi-VN" sz="1800" dirty="0" smtClean="0">
                <a:solidFill>
                  <a:schemeClr val="tx1">
                    <a:lumMod val="90000"/>
                    <a:lumOff val="10000"/>
                  </a:schemeClr>
                </a:solidFill>
                <a:latin typeface="+mn-lt"/>
              </a:rPr>
              <a:t>abordare </a:t>
            </a:r>
            <a:r>
              <a:rPr lang="vi-VN" sz="1800" dirty="0">
                <a:solidFill>
                  <a:schemeClr val="tx1">
                    <a:lumMod val="90000"/>
                    <a:lumOff val="10000"/>
                  </a:schemeClr>
                </a:solidFill>
                <a:latin typeface="+mn-lt"/>
              </a:rPr>
              <a:t>terapeutică. TCC poate </a:t>
            </a:r>
            <a:r>
              <a:rPr lang="ro-RO" sz="1800" dirty="0" smtClean="0">
                <a:solidFill>
                  <a:schemeClr val="tx1">
                    <a:lumMod val="90000"/>
                    <a:lumOff val="10000"/>
                  </a:schemeClr>
                </a:solidFill>
                <a:latin typeface="+mn-lt"/>
              </a:rPr>
              <a:t>reprezenta</a:t>
            </a:r>
            <a:r>
              <a:rPr lang="vi-VN" sz="1800" dirty="0" smtClean="0">
                <a:solidFill>
                  <a:schemeClr val="tx1">
                    <a:lumMod val="90000"/>
                    <a:lumOff val="10000"/>
                  </a:schemeClr>
                </a:solidFill>
                <a:latin typeface="+mn-lt"/>
              </a:rPr>
              <a:t> punct</a:t>
            </a:r>
            <a:r>
              <a:rPr lang="ro-RO" sz="1800" dirty="0" smtClean="0">
                <a:solidFill>
                  <a:schemeClr val="tx1">
                    <a:lumMod val="90000"/>
                    <a:lumOff val="10000"/>
                  </a:schemeClr>
                </a:solidFill>
                <a:latin typeface="+mn-lt"/>
              </a:rPr>
              <a:t>ul</a:t>
            </a:r>
            <a:r>
              <a:rPr lang="vi-VN" sz="1800" dirty="0" smtClean="0">
                <a:solidFill>
                  <a:schemeClr val="tx1">
                    <a:lumMod val="90000"/>
                    <a:lumOff val="10000"/>
                  </a:schemeClr>
                </a:solidFill>
                <a:latin typeface="+mn-lt"/>
              </a:rPr>
              <a:t> </a:t>
            </a:r>
            <a:r>
              <a:rPr lang="vi-VN" sz="1800" dirty="0">
                <a:solidFill>
                  <a:schemeClr val="tx1">
                    <a:lumMod val="90000"/>
                    <a:lumOff val="10000"/>
                  </a:schemeClr>
                </a:solidFill>
                <a:latin typeface="+mn-lt"/>
              </a:rPr>
              <a:t>de plecare, dar există </a:t>
            </a:r>
            <a:r>
              <a:rPr lang="ro-RO" sz="1800" dirty="0" smtClean="0">
                <a:solidFill>
                  <a:schemeClr val="tx1">
                    <a:lumMod val="90000"/>
                    <a:lumOff val="10000"/>
                  </a:schemeClr>
                </a:solidFill>
                <a:latin typeface="+mn-lt"/>
              </a:rPr>
              <a:t> și alte forme pe care le poate lua și utiliza </a:t>
            </a:r>
            <a:r>
              <a:rPr lang="vi-VN" sz="1800" dirty="0" smtClean="0">
                <a:solidFill>
                  <a:schemeClr val="tx1">
                    <a:lumMod val="90000"/>
                    <a:lumOff val="10000"/>
                  </a:schemeClr>
                </a:solidFill>
                <a:latin typeface="+mn-lt"/>
              </a:rPr>
              <a:t>tratamentul psihoterapeutic.</a:t>
            </a:r>
            <a:endParaRPr lang="ro-RO" sz="1800" dirty="0" smtClean="0">
              <a:solidFill>
                <a:schemeClr val="tx1">
                  <a:lumMod val="90000"/>
                  <a:lumOff val="10000"/>
                </a:schemeClr>
              </a:solidFill>
              <a:latin typeface="+mn-lt"/>
            </a:endParaRPr>
          </a:p>
          <a:p>
            <a:pPr marL="76200" lvl="0" indent="0" algn="l" rtl="0">
              <a:spcBef>
                <a:spcPts val="1000"/>
              </a:spcBef>
              <a:spcAft>
                <a:spcPts val="0"/>
              </a:spcAft>
              <a:buSzPts val="2400"/>
              <a:buNone/>
            </a:pPr>
            <a:endParaRPr lang="en-GB" sz="18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cs-CZ" dirty="0" smtClean="0"/>
              <a:t>Alte metode psihoterapeutice</a:t>
            </a:r>
            <a:r>
              <a:rPr lang="cs-CZ" dirty="0"/>
              <a:t>	</a:t>
            </a:r>
            <a:endParaRPr lang="it-I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419622"/>
            <a:ext cx="8568952" cy="3112153"/>
          </a:xfrm>
          <a:prstGeom prst="rect">
            <a:avLst/>
          </a:prstGeom>
        </p:spPr>
        <p:txBody>
          <a:bodyPr spcFirstLastPara="1" wrap="square" lIns="0" tIns="0" rIns="0" bIns="0" anchor="t" anchorCtr="0">
            <a:noAutofit/>
          </a:bodyPr>
          <a:lstStyle/>
          <a:p>
            <a:pPr marL="76200" lvl="0" indent="0">
              <a:spcBef>
                <a:spcPts val="1000"/>
              </a:spcBef>
              <a:buNone/>
            </a:pPr>
            <a:r>
              <a:rPr lang="ro-RO" sz="1800" dirty="0" smtClean="0">
                <a:solidFill>
                  <a:schemeClr val="tx1">
                    <a:lumMod val="90000"/>
                    <a:lumOff val="10000"/>
                  </a:schemeClr>
                </a:solidFill>
                <a:latin typeface="+mn-lt"/>
              </a:rPr>
              <a:t>C</a:t>
            </a:r>
            <a:r>
              <a:rPr lang="vi-VN" sz="1800" dirty="0" smtClean="0">
                <a:solidFill>
                  <a:schemeClr val="tx1">
                    <a:lumMod val="90000"/>
                    <a:lumOff val="10000"/>
                  </a:schemeClr>
                </a:solidFill>
                <a:latin typeface="+mn-lt"/>
              </a:rPr>
              <a:t>e </a:t>
            </a:r>
            <a:r>
              <a:rPr lang="vi-VN" sz="1800" dirty="0">
                <a:solidFill>
                  <a:schemeClr val="tx1">
                    <a:lumMod val="90000"/>
                    <a:lumOff val="10000"/>
                  </a:schemeClr>
                </a:solidFill>
                <a:latin typeface="+mn-lt"/>
              </a:rPr>
              <a:t>tipuri de abordări terapeutice sunt utilizate în fiecare </a:t>
            </a:r>
            <a:r>
              <a:rPr lang="vi-VN" sz="1800" dirty="0" smtClean="0">
                <a:solidFill>
                  <a:schemeClr val="tx1">
                    <a:lumMod val="90000"/>
                    <a:lumOff val="10000"/>
                  </a:schemeClr>
                </a:solidFill>
                <a:latin typeface="+mn-lt"/>
              </a:rPr>
              <a:t>caz</a:t>
            </a:r>
            <a:r>
              <a:rPr lang="ro-RO" sz="1800" dirty="0" smtClean="0">
                <a:solidFill>
                  <a:schemeClr val="tx1">
                    <a:lumMod val="90000"/>
                    <a:lumOff val="10000"/>
                  </a:schemeClr>
                </a:solidFill>
                <a:latin typeface="+mn-lt"/>
              </a:rPr>
              <a:t> </a:t>
            </a:r>
            <a:r>
              <a:rPr lang="ro-RO" sz="1800" dirty="0" smtClean="0">
                <a:solidFill>
                  <a:schemeClr val="tx1">
                    <a:lumMod val="90000"/>
                    <a:lumOff val="10000"/>
                  </a:schemeClr>
                </a:solidFill>
                <a:latin typeface="+mn-lt"/>
              </a:rPr>
              <a:t>depinde  </a:t>
            </a:r>
            <a:r>
              <a:rPr lang="ro-RO" sz="1800" dirty="0" smtClean="0">
                <a:solidFill>
                  <a:schemeClr val="tx1">
                    <a:lumMod val="90000"/>
                    <a:lumOff val="10000"/>
                  </a:schemeClr>
                </a:solidFill>
                <a:latin typeface="+mn-lt"/>
              </a:rPr>
              <a:t>de</a:t>
            </a:r>
            <a:r>
              <a:rPr lang="vi-VN" sz="1800" dirty="0" smtClean="0">
                <a:solidFill>
                  <a:schemeClr val="tx1">
                    <a:lumMod val="90000"/>
                    <a:lumOff val="10000"/>
                  </a:schemeClr>
                </a:solidFill>
                <a:latin typeface="+mn-lt"/>
              </a:rPr>
              <a:t> </a:t>
            </a:r>
            <a:r>
              <a:rPr lang="vi-VN" sz="1800" dirty="0">
                <a:solidFill>
                  <a:schemeClr val="tx1">
                    <a:lumMod val="90000"/>
                    <a:lumOff val="10000"/>
                  </a:schemeClr>
                </a:solidFill>
                <a:latin typeface="+mn-lt"/>
              </a:rPr>
              <a:t>priceperea, experiența și, uneori, chiar preferința fiecărui </a:t>
            </a:r>
            <a:r>
              <a:rPr lang="vi-VN" sz="1800" dirty="0" smtClean="0">
                <a:solidFill>
                  <a:schemeClr val="tx1">
                    <a:lumMod val="90000"/>
                    <a:lumOff val="10000"/>
                  </a:schemeClr>
                </a:solidFill>
                <a:latin typeface="+mn-lt"/>
              </a:rPr>
              <a:t>terapeut</a:t>
            </a:r>
            <a:r>
              <a:rPr lang="ro-RO" sz="1800" dirty="0" smtClean="0">
                <a:solidFill>
                  <a:schemeClr val="tx1">
                    <a:lumMod val="90000"/>
                    <a:lumOff val="10000"/>
                  </a:schemeClr>
                </a:solidFill>
                <a:latin typeface="+mn-lt"/>
              </a:rPr>
              <a:t>. </a:t>
            </a:r>
            <a:r>
              <a:rPr lang="vi-VN" sz="1800" dirty="0" smtClean="0">
                <a:solidFill>
                  <a:schemeClr val="tx1">
                    <a:lumMod val="90000"/>
                    <a:lumOff val="10000"/>
                  </a:schemeClr>
                </a:solidFill>
                <a:latin typeface="+mn-lt"/>
              </a:rPr>
              <a:t> </a:t>
            </a:r>
            <a:r>
              <a:rPr lang="vi-VN" sz="1800" dirty="0">
                <a:solidFill>
                  <a:schemeClr val="tx1">
                    <a:lumMod val="90000"/>
                    <a:lumOff val="10000"/>
                  </a:schemeClr>
                </a:solidFill>
                <a:latin typeface="+mn-lt"/>
              </a:rPr>
              <a:t>Această prezentare va enumera câteva dintre cele mai frecvent utilizate tipuri de psihoterapie și va încerca să demonstreze că acestea </a:t>
            </a:r>
            <a:r>
              <a:rPr lang="vi-VN" sz="1800" b="1" dirty="0">
                <a:solidFill>
                  <a:schemeClr val="tx1">
                    <a:lumMod val="90000"/>
                    <a:lumOff val="10000"/>
                  </a:schemeClr>
                </a:solidFill>
                <a:latin typeface="+mn-lt"/>
              </a:rPr>
              <a:t>nu concurează</a:t>
            </a:r>
            <a:r>
              <a:rPr lang="vi-VN" sz="1800" dirty="0">
                <a:solidFill>
                  <a:schemeClr val="tx1">
                    <a:lumMod val="90000"/>
                    <a:lumOff val="10000"/>
                  </a:schemeClr>
                </a:solidFill>
                <a:latin typeface="+mn-lt"/>
              </a:rPr>
              <a:t>, ci mai degrabă </a:t>
            </a:r>
            <a:r>
              <a:rPr lang="vi-VN" sz="1800" b="1" dirty="0">
                <a:solidFill>
                  <a:schemeClr val="tx1">
                    <a:lumMod val="90000"/>
                    <a:lumOff val="10000"/>
                  </a:schemeClr>
                </a:solidFill>
                <a:latin typeface="+mn-lt"/>
              </a:rPr>
              <a:t>se completează </a:t>
            </a:r>
            <a:r>
              <a:rPr lang="vi-VN" sz="1800" dirty="0">
                <a:solidFill>
                  <a:schemeClr val="tx1">
                    <a:lumMod val="90000"/>
                    <a:lumOff val="10000"/>
                  </a:schemeClr>
                </a:solidFill>
                <a:latin typeface="+mn-lt"/>
              </a:rPr>
              <a:t>reciproc</a:t>
            </a:r>
            <a:r>
              <a:rPr lang="vi-VN" sz="1800" dirty="0" smtClean="0">
                <a:solidFill>
                  <a:schemeClr val="tx1">
                    <a:lumMod val="90000"/>
                    <a:lumOff val="10000"/>
                  </a:schemeClr>
                </a:solidFill>
                <a:latin typeface="+mn-lt"/>
              </a:rPr>
              <a:t>.</a:t>
            </a:r>
            <a:r>
              <a:rPr lang="ro-RO" sz="1800" dirty="0" smtClean="0">
                <a:solidFill>
                  <a:schemeClr val="tx1">
                    <a:lumMod val="90000"/>
                    <a:lumOff val="10000"/>
                  </a:schemeClr>
                </a:solidFill>
                <a:latin typeface="+mn-lt"/>
              </a:rPr>
              <a:t> </a:t>
            </a:r>
            <a:r>
              <a:rPr lang="vi-VN" sz="1800" dirty="0" smtClean="0">
                <a:solidFill>
                  <a:schemeClr val="tx1">
                    <a:lumMod val="90000"/>
                    <a:lumOff val="10000"/>
                  </a:schemeClr>
                </a:solidFill>
                <a:latin typeface="+mn-lt"/>
              </a:rPr>
              <a:t>Deoarece </a:t>
            </a:r>
            <a:r>
              <a:rPr lang="vi-VN" sz="1800" dirty="0">
                <a:solidFill>
                  <a:schemeClr val="tx1">
                    <a:lumMod val="90000"/>
                    <a:lumOff val="10000"/>
                  </a:schemeClr>
                </a:solidFill>
                <a:latin typeface="+mn-lt"/>
              </a:rPr>
              <a:t>fiecare pacient este un </a:t>
            </a:r>
            <a:r>
              <a:rPr lang="vi-VN" sz="1800" dirty="0" smtClean="0">
                <a:solidFill>
                  <a:schemeClr val="tx1">
                    <a:lumMod val="90000"/>
                    <a:lumOff val="10000"/>
                  </a:schemeClr>
                </a:solidFill>
                <a:latin typeface="+mn-lt"/>
              </a:rPr>
              <a:t>individ</a:t>
            </a:r>
            <a:r>
              <a:rPr lang="ro-RO" sz="1800" dirty="0" smtClean="0">
                <a:solidFill>
                  <a:schemeClr val="tx1">
                    <a:lumMod val="90000"/>
                    <a:lumOff val="10000"/>
                  </a:schemeClr>
                </a:solidFill>
                <a:latin typeface="+mn-lt"/>
              </a:rPr>
              <a:t> unic</a:t>
            </a:r>
            <a:r>
              <a:rPr lang="vi-VN" sz="1800" dirty="0" smtClean="0">
                <a:solidFill>
                  <a:schemeClr val="tx1">
                    <a:lumMod val="90000"/>
                    <a:lumOff val="10000"/>
                  </a:schemeClr>
                </a:solidFill>
                <a:latin typeface="+mn-lt"/>
              </a:rPr>
              <a:t>, </a:t>
            </a:r>
            <a:r>
              <a:rPr lang="vi-VN" sz="1800" dirty="0">
                <a:solidFill>
                  <a:schemeClr val="tx1">
                    <a:lumMod val="90000"/>
                    <a:lumOff val="10000"/>
                  </a:schemeClr>
                </a:solidFill>
                <a:latin typeface="+mn-lt"/>
              </a:rPr>
              <a:t>el sau ea poate beneficia mai mult de un </a:t>
            </a:r>
            <a:r>
              <a:rPr lang="ro-RO" sz="1800" dirty="0" smtClean="0">
                <a:solidFill>
                  <a:schemeClr val="tx1">
                    <a:lumMod val="90000"/>
                    <a:lumOff val="10000"/>
                  </a:schemeClr>
                </a:solidFill>
                <a:latin typeface="+mn-lt"/>
              </a:rPr>
              <a:t>anumit </a:t>
            </a:r>
            <a:r>
              <a:rPr lang="vi-VN" sz="1800" dirty="0" smtClean="0">
                <a:solidFill>
                  <a:schemeClr val="tx1">
                    <a:lumMod val="90000"/>
                    <a:lumOff val="10000"/>
                  </a:schemeClr>
                </a:solidFill>
                <a:latin typeface="+mn-lt"/>
              </a:rPr>
              <a:t>tip </a:t>
            </a:r>
            <a:r>
              <a:rPr lang="vi-VN" sz="1800" dirty="0">
                <a:solidFill>
                  <a:schemeClr val="tx1">
                    <a:lumMod val="90000"/>
                    <a:lumOff val="10000"/>
                  </a:schemeClr>
                </a:solidFill>
                <a:latin typeface="+mn-lt"/>
              </a:rPr>
              <a:t>și mai puțin de un alt </a:t>
            </a:r>
            <a:r>
              <a:rPr lang="vi-VN" sz="1800" dirty="0" smtClean="0">
                <a:solidFill>
                  <a:schemeClr val="tx1">
                    <a:lumMod val="90000"/>
                    <a:lumOff val="10000"/>
                  </a:schemeClr>
                </a:solidFill>
                <a:latin typeface="+mn-lt"/>
              </a:rPr>
              <a:t>tip</a:t>
            </a:r>
            <a:r>
              <a:rPr lang="ro-RO" sz="1800" dirty="0" smtClean="0">
                <a:solidFill>
                  <a:schemeClr val="tx1">
                    <a:lumMod val="90000"/>
                    <a:lumOff val="10000"/>
                  </a:schemeClr>
                </a:solidFill>
                <a:latin typeface="+mn-lt"/>
              </a:rPr>
              <a:t> de tratament</a:t>
            </a:r>
            <a:r>
              <a:rPr lang="vi-VN" sz="1800" dirty="0" smtClean="0">
                <a:solidFill>
                  <a:schemeClr val="tx1">
                    <a:lumMod val="90000"/>
                    <a:lumOff val="10000"/>
                  </a:schemeClr>
                </a:solidFill>
                <a:latin typeface="+mn-lt"/>
              </a:rPr>
              <a:t>. </a:t>
            </a:r>
            <a:r>
              <a:rPr lang="ro-RO" sz="1800" dirty="0" smtClean="0">
                <a:solidFill>
                  <a:schemeClr val="tx1">
                    <a:lumMod val="90000"/>
                    <a:lumOff val="10000"/>
                  </a:schemeClr>
                </a:solidFill>
                <a:latin typeface="+mn-lt"/>
              </a:rPr>
              <a:t>E</a:t>
            </a:r>
            <a:r>
              <a:rPr lang="vi-VN" sz="1800" dirty="0" smtClean="0">
                <a:solidFill>
                  <a:schemeClr val="tx1">
                    <a:lumMod val="90000"/>
                    <a:lumOff val="10000"/>
                  </a:schemeClr>
                </a:solidFill>
                <a:latin typeface="+mn-lt"/>
              </a:rPr>
              <a:t>ste </a:t>
            </a:r>
            <a:r>
              <a:rPr lang="vi-VN" sz="1800" dirty="0">
                <a:solidFill>
                  <a:schemeClr val="tx1">
                    <a:lumMod val="90000"/>
                    <a:lumOff val="10000"/>
                  </a:schemeClr>
                </a:solidFill>
                <a:latin typeface="+mn-lt"/>
              </a:rPr>
              <a:t>de obicei necesară </a:t>
            </a:r>
            <a:r>
              <a:rPr lang="ro-RO" sz="1800" dirty="0" smtClean="0">
                <a:solidFill>
                  <a:schemeClr val="tx1">
                    <a:lumMod val="90000"/>
                    <a:lumOff val="10000"/>
                  </a:schemeClr>
                </a:solidFill>
                <a:latin typeface="+mn-lt"/>
              </a:rPr>
              <a:t> o</a:t>
            </a:r>
            <a:r>
              <a:rPr lang="vi-VN" sz="1800" dirty="0" smtClean="0">
                <a:solidFill>
                  <a:schemeClr val="tx1">
                    <a:lumMod val="90000"/>
                    <a:lumOff val="10000"/>
                  </a:schemeClr>
                </a:solidFill>
                <a:latin typeface="+mn-lt"/>
              </a:rPr>
              <a:t> </a:t>
            </a:r>
            <a:r>
              <a:rPr lang="vi-VN" sz="1800" dirty="0">
                <a:solidFill>
                  <a:schemeClr val="tx1">
                    <a:lumMod val="90000"/>
                    <a:lumOff val="10000"/>
                  </a:schemeClr>
                </a:solidFill>
                <a:latin typeface="+mn-lt"/>
              </a:rPr>
              <a:t>analiză atentă și </a:t>
            </a:r>
            <a:r>
              <a:rPr lang="ro-RO" sz="1800" dirty="0" smtClean="0">
                <a:solidFill>
                  <a:schemeClr val="tx1">
                    <a:lumMod val="90000"/>
                    <a:lumOff val="10000"/>
                  </a:schemeClr>
                </a:solidFill>
                <a:latin typeface="+mn-lt"/>
              </a:rPr>
              <a:t>avizat</a:t>
            </a:r>
            <a:r>
              <a:rPr lang="vi-VN" sz="1800" dirty="0" smtClean="0">
                <a:solidFill>
                  <a:schemeClr val="tx1">
                    <a:lumMod val="90000"/>
                    <a:lumOff val="10000"/>
                  </a:schemeClr>
                </a:solidFill>
                <a:latin typeface="+mn-lt"/>
              </a:rPr>
              <a:t>ă </a:t>
            </a:r>
            <a:r>
              <a:rPr lang="vi-VN" sz="1800" dirty="0">
                <a:solidFill>
                  <a:schemeClr val="tx1">
                    <a:lumMod val="90000"/>
                    <a:lumOff val="10000"/>
                  </a:schemeClr>
                </a:solidFill>
                <a:latin typeface="+mn-lt"/>
              </a:rPr>
              <a:t>și o combinație a acestor metode </a:t>
            </a:r>
            <a:r>
              <a:rPr lang="vi-VN" sz="1800" dirty="0" smtClean="0">
                <a:solidFill>
                  <a:schemeClr val="tx1">
                    <a:lumMod val="90000"/>
                    <a:lumOff val="10000"/>
                  </a:schemeClr>
                </a:solidFill>
                <a:latin typeface="+mn-lt"/>
              </a:rPr>
              <a:t>pentru </a:t>
            </a:r>
            <a:r>
              <a:rPr lang="vi-VN" sz="1800" dirty="0">
                <a:solidFill>
                  <a:schemeClr val="tx1">
                    <a:lumMod val="90000"/>
                    <a:lumOff val="10000"/>
                  </a:schemeClr>
                </a:solidFill>
                <a:latin typeface="+mn-lt"/>
              </a:rPr>
              <a:t>a ajuta pacientul să accepte, să înțeleagă, să facă față și, în cele din urmă, să depășească boala. După cum spune </a:t>
            </a:r>
            <a:r>
              <a:rPr lang="ro-RO" sz="1800" dirty="0" smtClean="0">
                <a:solidFill>
                  <a:schemeClr val="tx1">
                    <a:lumMod val="90000"/>
                    <a:lumOff val="10000"/>
                  </a:schemeClr>
                </a:solidFill>
                <a:latin typeface="+mn-lt"/>
              </a:rPr>
              <a:t>în </a:t>
            </a:r>
            <a:r>
              <a:rPr lang="vi-VN" sz="1800" dirty="0" smtClean="0">
                <a:solidFill>
                  <a:schemeClr val="tx1">
                    <a:lumMod val="90000"/>
                    <a:lumOff val="10000"/>
                  </a:schemeClr>
                </a:solidFill>
                <a:latin typeface="+mn-lt"/>
              </a:rPr>
              <a:t>limba </a:t>
            </a:r>
            <a:r>
              <a:rPr lang="vi-VN" sz="1800" dirty="0">
                <a:solidFill>
                  <a:schemeClr val="tx1">
                    <a:lumMod val="90000"/>
                    <a:lumOff val="10000"/>
                  </a:schemeClr>
                </a:solidFill>
                <a:latin typeface="+mn-lt"/>
              </a:rPr>
              <a:t>engleză: „Există mai multe moduri de a jupui o pisică</a:t>
            </a:r>
            <a:r>
              <a:rPr lang="vi-VN" sz="1800" dirty="0" smtClean="0">
                <a:solidFill>
                  <a:schemeClr val="tx1">
                    <a:lumMod val="90000"/>
                    <a:lumOff val="10000"/>
                  </a:schemeClr>
                </a:solidFill>
                <a:latin typeface="+mn-lt"/>
              </a:rPr>
              <a:t>”.</a:t>
            </a:r>
            <a:endParaRPr lang="ro-RO" sz="1800" dirty="0" smtClean="0">
              <a:solidFill>
                <a:schemeClr val="tx1">
                  <a:lumMod val="90000"/>
                  <a:lumOff val="10000"/>
                </a:schemeClr>
              </a:solidFill>
              <a:latin typeface="+mn-lt"/>
            </a:endParaRPr>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cs-CZ" dirty="0" smtClean="0"/>
              <a:t>Alte metode psihoterapeutice</a:t>
            </a:r>
            <a:r>
              <a:rPr lang="cs-CZ" dirty="0"/>
              <a:t>	</a:t>
            </a:r>
            <a:endParaRPr lang="it-IT" dirty="0"/>
          </a:p>
        </p:txBody>
      </p:sp>
      <p:pic>
        <p:nvPicPr>
          <p:cNvPr id="4" name="Obrázek 3">
            <a:extLst>
              <a:ext uri="{FF2B5EF4-FFF2-40B4-BE49-F238E27FC236}">
                <a16:creationId xmlns:a16="http://schemas.microsoft.com/office/drawing/2014/main" xmlns="" id="{13BE88A2-98A7-4BF4-8710-33147B3DE9AF}"/>
              </a:ext>
            </a:extLst>
          </p:cNvPr>
          <p:cNvPicPr>
            <a:picLocks noChangeAspect="1"/>
          </p:cNvPicPr>
          <p:nvPr/>
        </p:nvPicPr>
        <p:blipFill>
          <a:blip r:embed="rId3"/>
          <a:stretch>
            <a:fillRect/>
          </a:stretch>
        </p:blipFill>
        <p:spPr>
          <a:xfrm>
            <a:off x="7033792" y="4011910"/>
            <a:ext cx="1764006" cy="1181884"/>
          </a:xfrm>
          <a:prstGeom prst="rect">
            <a:avLst/>
          </a:prstGeom>
        </p:spPr>
      </p:pic>
    </p:spTree>
    <p:extLst>
      <p:ext uri="{BB962C8B-B14F-4D97-AF65-F5344CB8AC3E}">
        <p14:creationId xmlns:p14="http://schemas.microsoft.com/office/powerpoint/2010/main" val="265178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E99BC4-C5FF-A13D-F4CB-168F366CE66B}"/>
              </a:ext>
            </a:extLst>
          </p:cNvPr>
          <p:cNvSpPr>
            <a:spLocks noGrp="1"/>
          </p:cNvSpPr>
          <p:nvPr>
            <p:ph type="title"/>
          </p:nvPr>
        </p:nvSpPr>
        <p:spPr/>
        <p:txBody>
          <a:bodyPr/>
          <a:lstStyle/>
          <a:p>
            <a:r>
              <a:rPr lang="ro-RO" dirty="0" smtClean="0">
                <a:latin typeface="+mn-lt"/>
              </a:rPr>
              <a:t>TCC</a:t>
            </a:r>
            <a:r>
              <a:rPr lang="en-US" dirty="0" smtClean="0">
                <a:latin typeface="+mn-lt"/>
              </a:rPr>
              <a:t> </a:t>
            </a:r>
            <a:r>
              <a:rPr lang="en-US" dirty="0">
                <a:latin typeface="+mn-lt"/>
              </a:rPr>
              <a:t>– </a:t>
            </a:r>
            <a:r>
              <a:rPr lang="ro-RO" dirty="0" smtClean="0">
                <a:latin typeface="+mn-lt"/>
              </a:rPr>
              <a:t>ce urmează după</a:t>
            </a:r>
            <a:r>
              <a:rPr lang="en-US" dirty="0" smtClean="0">
                <a:latin typeface="+mn-lt"/>
              </a:rPr>
              <a:t>?</a:t>
            </a:r>
            <a:endParaRPr lang="en-GB" dirty="0">
              <a:latin typeface="+mn-lt"/>
            </a:endParaRPr>
          </a:p>
        </p:txBody>
      </p:sp>
      <p:sp>
        <p:nvSpPr>
          <p:cNvPr id="4" name="Slide Number Placeholder 3">
            <a:extLst>
              <a:ext uri="{FF2B5EF4-FFF2-40B4-BE49-F238E27FC236}">
                <a16:creationId xmlns:a16="http://schemas.microsoft.com/office/drawing/2014/main" xmlns=""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sp>
        <p:nvSpPr>
          <p:cNvPr id="8" name="Google Shape;202;p18">
            <a:extLst>
              <a:ext uri="{FF2B5EF4-FFF2-40B4-BE49-F238E27FC236}">
                <a16:creationId xmlns:a16="http://schemas.microsoft.com/office/drawing/2014/main" xmlns="" id="{48BFB74D-22EE-4B40-B3A9-9CA7AFE0B61F}"/>
              </a:ext>
            </a:extLst>
          </p:cNvPr>
          <p:cNvSpPr txBox="1">
            <a:spLocks noGrp="1"/>
          </p:cNvSpPr>
          <p:nvPr>
            <p:ph type="body" idx="1"/>
          </p:nvPr>
        </p:nvSpPr>
        <p:spPr>
          <a:xfrm>
            <a:off x="395536" y="1419622"/>
            <a:ext cx="8568952" cy="3112153"/>
          </a:xfrm>
          <a:prstGeom prst="rect">
            <a:avLst/>
          </a:prstGeom>
        </p:spPr>
        <p:txBody>
          <a:bodyPr spcFirstLastPara="1" wrap="square" lIns="0" tIns="0" rIns="0" bIns="0" anchor="t" anchorCtr="0">
            <a:noAutofit/>
          </a:bodyPr>
          <a:lstStyle/>
          <a:p>
            <a:pPr marL="76200" lvl="0" indent="0">
              <a:spcBef>
                <a:spcPts val="1000"/>
              </a:spcBef>
              <a:buNone/>
            </a:pPr>
            <a:r>
              <a:rPr lang="vi-VN" sz="1800" dirty="0">
                <a:latin typeface="+mn-lt"/>
              </a:rPr>
              <a:t>Intervenția psihoterapeutică inițială recomandată este </a:t>
            </a:r>
            <a:r>
              <a:rPr lang="vi-VN" sz="1800" dirty="0" smtClean="0">
                <a:latin typeface="+mn-lt"/>
              </a:rPr>
              <a:t>cognitiv-comportamentală</a:t>
            </a:r>
            <a:r>
              <a:rPr lang="ro-RO" sz="1800" dirty="0" smtClean="0">
                <a:latin typeface="+mn-lt"/>
              </a:rPr>
              <a:t> (TCC)</a:t>
            </a:r>
            <a:r>
              <a:rPr lang="vi-VN" sz="1800" dirty="0" smtClean="0">
                <a:latin typeface="+mn-lt"/>
              </a:rPr>
              <a:t>, </a:t>
            </a:r>
            <a:r>
              <a:rPr lang="vi-VN" sz="1800" dirty="0">
                <a:latin typeface="+mn-lt"/>
              </a:rPr>
              <a:t>cu accent pe restructurarea cognitivă, adică identificarea tiparelor de gândire defecte și a opiniilor distorsionate cu privire la alimente, exerciții fizice, dietă, greutate etc. Cognițiile dăunătoare sunt contestate </a:t>
            </a:r>
            <a:r>
              <a:rPr lang="ro-RO" sz="1800" dirty="0" smtClean="0">
                <a:latin typeface="+mn-lt"/>
              </a:rPr>
              <a:t>în mod </a:t>
            </a:r>
            <a:r>
              <a:rPr lang="vi-VN" sz="1800" dirty="0" smtClean="0">
                <a:latin typeface="+mn-lt"/>
              </a:rPr>
              <a:t>logic </a:t>
            </a:r>
            <a:r>
              <a:rPr lang="vi-VN" sz="1800" dirty="0">
                <a:latin typeface="+mn-lt"/>
              </a:rPr>
              <a:t>și fără </a:t>
            </a:r>
            <a:r>
              <a:rPr lang="ro-RO" sz="1800" dirty="0" smtClean="0">
                <a:latin typeface="+mn-lt"/>
              </a:rPr>
              <a:t>a forța</a:t>
            </a:r>
            <a:r>
              <a:rPr lang="vi-VN" sz="1800" dirty="0" smtClean="0">
                <a:latin typeface="+mn-lt"/>
              </a:rPr>
              <a:t>, </a:t>
            </a:r>
            <a:r>
              <a:rPr lang="vi-VN" sz="1800" dirty="0">
                <a:latin typeface="+mn-lt"/>
              </a:rPr>
              <a:t>iar sistemul de convingeri al pacientului este schimbat pas cu pas.</a:t>
            </a:r>
            <a:endParaRPr lang="ro-RO" sz="1800" dirty="0" smtClean="0">
              <a:latin typeface="+mn-lt"/>
            </a:endParaRPr>
          </a:p>
          <a:p>
            <a:pPr marL="76200" lvl="0" indent="0">
              <a:spcBef>
                <a:spcPts val="1000"/>
              </a:spcBef>
              <a:buNone/>
            </a:pPr>
            <a:r>
              <a:rPr lang="vi-VN" sz="1800" dirty="0">
                <a:latin typeface="+mn-lt"/>
              </a:rPr>
              <a:t>Procesul de restructurare cognitivă este prezent pe tot parcursul tratamentului, dar cel mai important este la începutul și în perioada inițială de restabilire a greutății. Când stresul biologic este redus, greutatea este restabilită treptat și pacientul începe să experimenteze o revenire la funcționarea normală, de obicei este timpul să </a:t>
            </a:r>
            <a:r>
              <a:rPr lang="ro-RO" sz="1800" dirty="0" smtClean="0">
                <a:latin typeface="+mn-lt"/>
              </a:rPr>
              <a:t>se </a:t>
            </a:r>
            <a:r>
              <a:rPr lang="vi-VN" sz="1800" dirty="0" smtClean="0">
                <a:latin typeface="+mn-lt"/>
              </a:rPr>
              <a:t>treacă </a:t>
            </a:r>
            <a:r>
              <a:rPr lang="vi-VN" sz="1800" dirty="0">
                <a:latin typeface="+mn-lt"/>
              </a:rPr>
              <a:t>la următoarea fază a psihoterapiei individuale și să </a:t>
            </a:r>
            <a:r>
              <a:rPr lang="ro-RO" sz="1800" dirty="0" smtClean="0">
                <a:latin typeface="+mn-lt"/>
              </a:rPr>
              <a:t>se </a:t>
            </a:r>
            <a:r>
              <a:rPr lang="vi-VN" sz="1800" dirty="0" smtClean="0">
                <a:latin typeface="+mn-lt"/>
              </a:rPr>
              <a:t>includă </a:t>
            </a:r>
            <a:r>
              <a:rPr lang="vi-VN" sz="1800" dirty="0">
                <a:latin typeface="+mn-lt"/>
              </a:rPr>
              <a:t>una sau mai multe dintre următoarele abordări</a:t>
            </a:r>
            <a:r>
              <a:rPr lang="vi-VN" sz="1800" dirty="0" smtClean="0">
                <a:latin typeface="+mn-lt"/>
              </a:rPr>
              <a:t>.</a:t>
            </a:r>
            <a:endParaRPr lang="ro-RO" sz="1800" dirty="0" smtClean="0">
              <a:latin typeface="+mn-lt"/>
            </a:endParaRPr>
          </a:p>
        </p:txBody>
      </p:sp>
    </p:spTree>
    <p:extLst>
      <p:ext uri="{BB962C8B-B14F-4D97-AF65-F5344CB8AC3E}">
        <p14:creationId xmlns:p14="http://schemas.microsoft.com/office/powerpoint/2010/main" val="545942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E99BC4-C5FF-A13D-F4CB-168F366CE66B}"/>
              </a:ext>
            </a:extLst>
          </p:cNvPr>
          <p:cNvSpPr>
            <a:spLocks noGrp="1"/>
          </p:cNvSpPr>
          <p:nvPr>
            <p:ph type="title"/>
          </p:nvPr>
        </p:nvSpPr>
        <p:spPr/>
        <p:txBody>
          <a:bodyPr/>
          <a:lstStyle/>
          <a:p>
            <a:r>
              <a:rPr lang="ro-RO" dirty="0" smtClean="0">
                <a:latin typeface="+mn-lt"/>
              </a:rPr>
              <a:t>Abordarea psihodinamică </a:t>
            </a:r>
            <a:endParaRPr lang="en-GB" dirty="0">
              <a:latin typeface="+mn-lt"/>
            </a:endParaRPr>
          </a:p>
        </p:txBody>
      </p:sp>
      <p:sp>
        <p:nvSpPr>
          <p:cNvPr id="4" name="Slide Number Placeholder 3">
            <a:extLst>
              <a:ext uri="{FF2B5EF4-FFF2-40B4-BE49-F238E27FC236}">
                <a16:creationId xmlns:a16="http://schemas.microsoft.com/office/drawing/2014/main" xmlns=""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sp>
        <p:nvSpPr>
          <p:cNvPr id="8" name="Google Shape;202;p18">
            <a:extLst>
              <a:ext uri="{FF2B5EF4-FFF2-40B4-BE49-F238E27FC236}">
                <a16:creationId xmlns:a16="http://schemas.microsoft.com/office/drawing/2014/main" xmlns="" id="{48BFB74D-22EE-4B40-B3A9-9CA7AFE0B61F}"/>
              </a:ext>
            </a:extLst>
          </p:cNvPr>
          <p:cNvSpPr txBox="1">
            <a:spLocks noGrp="1"/>
          </p:cNvSpPr>
          <p:nvPr>
            <p:ph type="body" idx="1"/>
          </p:nvPr>
        </p:nvSpPr>
        <p:spPr>
          <a:xfrm>
            <a:off x="395536" y="1419622"/>
            <a:ext cx="8568952" cy="3112153"/>
          </a:xfrm>
          <a:prstGeom prst="rect">
            <a:avLst/>
          </a:prstGeom>
        </p:spPr>
        <p:txBody>
          <a:bodyPr spcFirstLastPara="1" wrap="square" lIns="0" tIns="0" rIns="0" bIns="0" anchor="t" anchorCtr="0">
            <a:noAutofit/>
          </a:bodyPr>
          <a:lstStyle/>
          <a:p>
            <a:pPr marL="76200" lvl="0" indent="0">
              <a:spcBef>
                <a:spcPts val="1000"/>
              </a:spcBef>
              <a:buNone/>
            </a:pPr>
            <a:r>
              <a:rPr lang="vi-VN" sz="1800" dirty="0">
                <a:latin typeface="+mn-lt"/>
              </a:rPr>
              <a:t>Aparține așa-numitei psihologii </a:t>
            </a:r>
            <a:r>
              <a:rPr lang="ro-RO" sz="1800" dirty="0" smtClean="0">
                <a:latin typeface="+mn-lt"/>
              </a:rPr>
              <a:t>de</a:t>
            </a:r>
            <a:r>
              <a:rPr lang="vi-VN" sz="1800" dirty="0" smtClean="0">
                <a:latin typeface="+mn-lt"/>
              </a:rPr>
              <a:t> profunzim</a:t>
            </a:r>
            <a:r>
              <a:rPr lang="ro-RO" sz="1800" dirty="0" smtClean="0">
                <a:latin typeface="+mn-lt"/>
              </a:rPr>
              <a:t>e</a:t>
            </a:r>
            <a:r>
              <a:rPr lang="vi-VN" sz="1800" dirty="0" smtClean="0">
                <a:latin typeface="+mn-lt"/>
              </a:rPr>
              <a:t>i</a:t>
            </a:r>
            <a:r>
              <a:rPr lang="vi-VN" sz="1800" dirty="0">
                <a:latin typeface="+mn-lt"/>
              </a:rPr>
              <a:t>, adică </a:t>
            </a:r>
            <a:r>
              <a:rPr lang="ro-RO" sz="1800" dirty="0" smtClean="0">
                <a:latin typeface="+mn-lt"/>
              </a:rPr>
              <a:t>percepe</a:t>
            </a:r>
            <a:r>
              <a:rPr lang="vi-VN" sz="1800" dirty="0" smtClean="0">
                <a:latin typeface="+mn-lt"/>
              </a:rPr>
              <a:t> </a:t>
            </a:r>
            <a:r>
              <a:rPr lang="vi-VN" sz="1800" dirty="0">
                <a:latin typeface="+mn-lt"/>
              </a:rPr>
              <a:t>cauza dificultăților mentale în conflictele intrapsihice care au loc la </a:t>
            </a:r>
            <a:r>
              <a:rPr lang="vi-VN" sz="1800" b="1" dirty="0">
                <a:latin typeface="+mn-lt"/>
              </a:rPr>
              <a:t>nivel inconștient</a:t>
            </a:r>
            <a:r>
              <a:rPr lang="vi-VN" sz="1800" dirty="0">
                <a:latin typeface="+mn-lt"/>
              </a:rPr>
              <a:t>, unde nu avem acces </a:t>
            </a:r>
            <a:r>
              <a:rPr lang="ro-RO" sz="1800" dirty="0" smtClean="0">
                <a:latin typeface="+mn-lt"/>
              </a:rPr>
              <a:t>în mod natural</a:t>
            </a:r>
            <a:r>
              <a:rPr lang="vi-VN" sz="1800" dirty="0" smtClean="0">
                <a:latin typeface="+mn-lt"/>
              </a:rPr>
              <a:t>. </a:t>
            </a:r>
            <a:r>
              <a:rPr lang="ro-RO" sz="1800" dirty="0">
                <a:latin typeface="+mn-lt"/>
              </a:rPr>
              <a:t>Î</a:t>
            </a:r>
            <a:r>
              <a:rPr lang="vi-VN" sz="1800" dirty="0" smtClean="0">
                <a:latin typeface="+mn-lt"/>
              </a:rPr>
              <a:t>mpreună </a:t>
            </a:r>
            <a:r>
              <a:rPr lang="vi-VN" sz="1800" dirty="0">
                <a:latin typeface="+mn-lt"/>
              </a:rPr>
              <a:t>cu </a:t>
            </a:r>
            <a:r>
              <a:rPr lang="vi-VN" sz="1800" dirty="0" smtClean="0">
                <a:latin typeface="+mn-lt"/>
              </a:rPr>
              <a:t>terapeutul</a:t>
            </a:r>
            <a:r>
              <a:rPr lang="ro-RO" sz="1800" dirty="0" smtClean="0">
                <a:latin typeface="+mn-lt"/>
              </a:rPr>
              <a:t>, p</a:t>
            </a:r>
            <a:r>
              <a:rPr lang="vi-VN" sz="1800" dirty="0" smtClean="0">
                <a:latin typeface="+mn-lt"/>
              </a:rPr>
              <a:t>acientul</a:t>
            </a:r>
            <a:r>
              <a:rPr lang="ro-RO" sz="1800" dirty="0" smtClean="0">
                <a:latin typeface="+mn-lt"/>
              </a:rPr>
              <a:t> </a:t>
            </a:r>
            <a:r>
              <a:rPr lang="vi-VN" sz="1800" dirty="0" smtClean="0">
                <a:latin typeface="+mn-lt"/>
              </a:rPr>
              <a:t> </a:t>
            </a:r>
            <a:r>
              <a:rPr lang="vi-VN" sz="1800" dirty="0">
                <a:latin typeface="+mn-lt"/>
              </a:rPr>
              <a:t>își explorează propriile conflicte </a:t>
            </a:r>
            <a:r>
              <a:rPr lang="vi-VN" sz="1800" dirty="0" smtClean="0">
                <a:latin typeface="+mn-lt"/>
              </a:rPr>
              <a:t>psihologice </a:t>
            </a:r>
            <a:r>
              <a:rPr lang="vi-VN" sz="1800" dirty="0">
                <a:latin typeface="+mn-lt"/>
              </a:rPr>
              <a:t>de care el sau ea nu este conștient </a:t>
            </a:r>
            <a:r>
              <a:rPr lang="vi-VN" sz="1800" dirty="0" smtClean="0">
                <a:latin typeface="+mn-lt"/>
              </a:rPr>
              <a:t>și</a:t>
            </a:r>
            <a:r>
              <a:rPr lang="ro-RO" sz="1800" dirty="0" smtClean="0">
                <a:latin typeface="+mn-lt"/>
              </a:rPr>
              <a:t> este</a:t>
            </a:r>
            <a:r>
              <a:rPr lang="vi-VN" sz="1800" dirty="0" smtClean="0">
                <a:latin typeface="+mn-lt"/>
              </a:rPr>
              <a:t>, </a:t>
            </a:r>
            <a:r>
              <a:rPr lang="vi-VN" sz="1800" dirty="0">
                <a:latin typeface="+mn-lt"/>
              </a:rPr>
              <a:t>astfel, </a:t>
            </a:r>
            <a:r>
              <a:rPr lang="ro-RO" sz="1800" dirty="0" smtClean="0">
                <a:latin typeface="+mn-lt"/>
              </a:rPr>
              <a:t>lipsit de</a:t>
            </a:r>
            <a:r>
              <a:rPr lang="vi-VN" sz="1800" dirty="0" smtClean="0">
                <a:latin typeface="+mn-lt"/>
              </a:rPr>
              <a:t> </a:t>
            </a:r>
            <a:r>
              <a:rPr lang="vi-VN" sz="1800" dirty="0">
                <a:latin typeface="+mn-lt"/>
              </a:rPr>
              <a:t>apărare.</a:t>
            </a:r>
            <a:endParaRPr lang="ro-RO" sz="1800" dirty="0" smtClean="0">
              <a:latin typeface="+mn-lt"/>
            </a:endParaRPr>
          </a:p>
          <a:p>
            <a:pPr marL="76200" indent="0">
              <a:spcBef>
                <a:spcPts val="1000"/>
              </a:spcBef>
              <a:buNone/>
            </a:pPr>
            <a:r>
              <a:rPr lang="vi-VN" sz="1800" dirty="0">
                <a:latin typeface="+mn-lt"/>
              </a:rPr>
              <a:t>Prin urmare, este important ca terapia să pună accent pe conștientizarea emoțiilor și fanteziilor, </a:t>
            </a:r>
            <a:r>
              <a:rPr lang="ro-RO" sz="1800" dirty="0" smtClean="0">
                <a:latin typeface="+mn-lt"/>
              </a:rPr>
              <a:t>pe </a:t>
            </a:r>
            <a:r>
              <a:rPr lang="vi-VN" sz="1800" dirty="0" smtClean="0">
                <a:latin typeface="+mn-lt"/>
              </a:rPr>
              <a:t>exprimarea </a:t>
            </a:r>
            <a:r>
              <a:rPr lang="vi-VN" sz="1800" dirty="0">
                <a:latin typeface="+mn-lt"/>
              </a:rPr>
              <a:t>și procesarea acestora. Scopul este ca pacientul să înțeleagă legătura dintre stările sale emoționale actuale și comportamentul </a:t>
            </a:r>
            <a:r>
              <a:rPr lang="ro-RO" sz="1800" dirty="0" smtClean="0">
                <a:latin typeface="+mn-lt"/>
              </a:rPr>
              <a:t> său, pe de o parte, </a:t>
            </a:r>
            <a:r>
              <a:rPr lang="vi-VN" sz="1800" dirty="0" smtClean="0">
                <a:latin typeface="+mn-lt"/>
              </a:rPr>
              <a:t>și </a:t>
            </a:r>
            <a:r>
              <a:rPr lang="vi-VN" sz="1800" dirty="0">
                <a:latin typeface="+mn-lt"/>
              </a:rPr>
              <a:t>istoria personală, să obțină o perspectivă și </a:t>
            </a:r>
            <a:r>
              <a:rPr lang="ro-RO" sz="1800" dirty="0" smtClean="0">
                <a:latin typeface="+mn-lt"/>
              </a:rPr>
              <a:t>o </a:t>
            </a:r>
            <a:r>
              <a:rPr lang="vi-VN" sz="1800" dirty="0" smtClean="0">
                <a:latin typeface="+mn-lt"/>
              </a:rPr>
              <a:t>înțelegere </a:t>
            </a:r>
            <a:r>
              <a:rPr lang="vi-VN" sz="1800" dirty="0">
                <a:latin typeface="+mn-lt"/>
              </a:rPr>
              <a:t>a tiparelor comportamentale repetitive care au condus la dezvoltarea unei tulburări de alimentație</a:t>
            </a:r>
            <a:r>
              <a:rPr lang="vi-VN" sz="1800" dirty="0" smtClean="0">
                <a:latin typeface="+mn-lt"/>
              </a:rPr>
              <a:t>.</a:t>
            </a:r>
            <a:endParaRPr lang="ro-RO" sz="1800" dirty="0" smtClean="0">
              <a:latin typeface="+mn-lt"/>
            </a:endParaRPr>
          </a:p>
        </p:txBody>
      </p:sp>
    </p:spTree>
    <p:extLst>
      <p:ext uri="{BB962C8B-B14F-4D97-AF65-F5344CB8AC3E}">
        <p14:creationId xmlns:p14="http://schemas.microsoft.com/office/powerpoint/2010/main" val="2485109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E99BC4-C5FF-A13D-F4CB-168F366CE66B}"/>
              </a:ext>
            </a:extLst>
          </p:cNvPr>
          <p:cNvSpPr>
            <a:spLocks noGrp="1"/>
          </p:cNvSpPr>
          <p:nvPr>
            <p:ph type="title"/>
          </p:nvPr>
        </p:nvSpPr>
        <p:spPr/>
        <p:txBody>
          <a:bodyPr/>
          <a:lstStyle/>
          <a:p>
            <a:r>
              <a:rPr lang="ro-RO" dirty="0" smtClean="0">
                <a:latin typeface="+mn-lt"/>
              </a:rPr>
              <a:t>Abordarea psihodinamică</a:t>
            </a:r>
            <a:endParaRPr lang="en-GB" dirty="0">
              <a:latin typeface="+mn-lt"/>
            </a:endParaRPr>
          </a:p>
        </p:txBody>
      </p:sp>
      <p:sp>
        <p:nvSpPr>
          <p:cNvPr id="4" name="Slide Number Placeholder 3">
            <a:extLst>
              <a:ext uri="{FF2B5EF4-FFF2-40B4-BE49-F238E27FC236}">
                <a16:creationId xmlns:a16="http://schemas.microsoft.com/office/drawing/2014/main" xmlns=""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sp>
        <p:nvSpPr>
          <p:cNvPr id="8" name="Google Shape;202;p18">
            <a:extLst>
              <a:ext uri="{FF2B5EF4-FFF2-40B4-BE49-F238E27FC236}">
                <a16:creationId xmlns:a16="http://schemas.microsoft.com/office/drawing/2014/main" xmlns="" id="{48BFB74D-22EE-4B40-B3A9-9CA7AFE0B61F}"/>
              </a:ext>
            </a:extLst>
          </p:cNvPr>
          <p:cNvSpPr txBox="1">
            <a:spLocks noGrp="1"/>
          </p:cNvSpPr>
          <p:nvPr>
            <p:ph type="body" idx="1"/>
          </p:nvPr>
        </p:nvSpPr>
        <p:spPr>
          <a:xfrm>
            <a:off x="395536" y="1419622"/>
            <a:ext cx="8568952" cy="3112153"/>
          </a:xfrm>
          <a:prstGeom prst="rect">
            <a:avLst/>
          </a:prstGeom>
        </p:spPr>
        <p:txBody>
          <a:bodyPr spcFirstLastPara="1" wrap="square" lIns="0" tIns="0" rIns="0" bIns="0" anchor="t" anchorCtr="0">
            <a:noAutofit/>
          </a:bodyPr>
          <a:lstStyle/>
          <a:p>
            <a:pPr marL="76200" indent="0">
              <a:spcBef>
                <a:spcPts val="1000"/>
              </a:spcBef>
              <a:buNone/>
            </a:pPr>
            <a:r>
              <a:rPr lang="vi-VN" sz="1800" dirty="0" smtClean="0">
                <a:latin typeface="+mn-lt"/>
              </a:rPr>
              <a:t>Această </a:t>
            </a:r>
            <a:r>
              <a:rPr lang="vi-VN" sz="1800" dirty="0">
                <a:latin typeface="+mn-lt"/>
              </a:rPr>
              <a:t>abordare </a:t>
            </a:r>
            <a:r>
              <a:rPr lang="ro-RO" sz="1800" dirty="0" smtClean="0">
                <a:latin typeface="+mn-lt"/>
              </a:rPr>
              <a:t>t</a:t>
            </a:r>
            <a:r>
              <a:rPr lang="vi-VN" sz="1800" dirty="0" smtClean="0">
                <a:latin typeface="+mn-lt"/>
              </a:rPr>
              <a:t>era</a:t>
            </a:r>
            <a:r>
              <a:rPr lang="ro-RO" sz="1800" dirty="0" smtClean="0">
                <a:latin typeface="+mn-lt"/>
              </a:rPr>
              <a:t>peutică </a:t>
            </a:r>
            <a:r>
              <a:rPr lang="vi-VN" sz="1800" dirty="0" smtClean="0">
                <a:latin typeface="+mn-lt"/>
              </a:rPr>
              <a:t>încearcă </a:t>
            </a:r>
            <a:r>
              <a:rPr lang="vi-VN" sz="1800" dirty="0">
                <a:latin typeface="+mn-lt"/>
              </a:rPr>
              <a:t>să ajute </a:t>
            </a:r>
            <a:r>
              <a:rPr lang="ro-RO" sz="1800" dirty="0" smtClean="0">
                <a:latin typeface="+mn-lt"/>
              </a:rPr>
              <a:t>pacienți</a:t>
            </a:r>
            <a:r>
              <a:rPr lang="vi-VN" sz="1800" dirty="0" smtClean="0">
                <a:latin typeface="+mn-lt"/>
              </a:rPr>
              <a:t>i </a:t>
            </a:r>
            <a:r>
              <a:rPr lang="vi-VN" sz="1800" dirty="0">
                <a:latin typeface="+mn-lt"/>
              </a:rPr>
              <a:t>să înțeleagă mai multe despre ei înșiși prin examinarea semnificațiilor inconștiente ale acțiunilor în care se angajează. Ea examinează convingerile, valorile și sentimentele pe care le au oamenii despre ei înșiși și ajută la implementarea </a:t>
            </a:r>
            <a:r>
              <a:rPr lang="ro-RO" sz="1800" dirty="0" smtClean="0">
                <a:latin typeface="+mn-lt"/>
              </a:rPr>
              <a:t>a </a:t>
            </a:r>
            <a:r>
              <a:rPr lang="vi-VN" sz="1800" dirty="0" smtClean="0">
                <a:latin typeface="+mn-lt"/>
              </a:rPr>
              <a:t>ceea </a:t>
            </a:r>
            <a:r>
              <a:rPr lang="vi-VN" sz="1800" dirty="0">
                <a:latin typeface="+mn-lt"/>
              </a:rPr>
              <a:t>ce învață în viața de zi cu zi. Este important ca pacienții să învețe treptat </a:t>
            </a:r>
            <a:r>
              <a:rPr lang="vi-VN" sz="1800" dirty="0" smtClean="0">
                <a:latin typeface="+mn-lt"/>
              </a:rPr>
              <a:t>să</a:t>
            </a:r>
            <a:r>
              <a:rPr lang="ro-RO" sz="1800" dirty="0" smtClean="0">
                <a:latin typeface="+mn-lt"/>
              </a:rPr>
              <a:t>-și</a:t>
            </a:r>
            <a:r>
              <a:rPr lang="vi-VN" sz="1800" dirty="0" smtClean="0">
                <a:latin typeface="+mn-lt"/>
              </a:rPr>
              <a:t> </a:t>
            </a:r>
            <a:r>
              <a:rPr lang="vi-VN" sz="1800" dirty="0">
                <a:latin typeface="+mn-lt"/>
              </a:rPr>
              <a:t>schimbe tiparele distructive în care au trăit.</a:t>
            </a:r>
            <a:endParaRPr lang="en-US" sz="1800" dirty="0">
              <a:latin typeface="+mn-lt"/>
            </a:endParaRPr>
          </a:p>
          <a:p>
            <a:pPr marL="76200" indent="0">
              <a:spcBef>
                <a:spcPts val="1000"/>
              </a:spcBef>
              <a:buNone/>
            </a:pPr>
            <a:r>
              <a:rPr lang="vi-VN" sz="1800" dirty="0" smtClean="0">
                <a:latin typeface="+mn-lt"/>
              </a:rPr>
              <a:t>Scopul </a:t>
            </a:r>
            <a:r>
              <a:rPr lang="vi-VN" sz="1800" dirty="0">
                <a:latin typeface="+mn-lt"/>
              </a:rPr>
              <a:t>procesului psihodinamic este de a </a:t>
            </a:r>
            <a:r>
              <a:rPr lang="en-US" sz="1800" dirty="0" smtClean="0">
                <a:latin typeface="+mn-lt"/>
              </a:rPr>
              <a:t>face</a:t>
            </a:r>
            <a:r>
              <a:rPr lang="vi-VN" sz="1800" dirty="0" smtClean="0">
                <a:latin typeface="+mn-lt"/>
              </a:rPr>
              <a:t> </a:t>
            </a:r>
            <a:r>
              <a:rPr lang="vi-VN" sz="1800" dirty="0">
                <a:latin typeface="+mn-lt"/>
              </a:rPr>
              <a:t>pacientul </a:t>
            </a:r>
            <a:r>
              <a:rPr lang="vi-VN" sz="1800" dirty="0" smtClean="0">
                <a:latin typeface="+mn-lt"/>
              </a:rPr>
              <a:t>conștient </a:t>
            </a:r>
            <a:r>
              <a:rPr lang="vi-VN" sz="1800" dirty="0">
                <a:latin typeface="+mn-lt"/>
              </a:rPr>
              <a:t>de nevoile sale interioare, </a:t>
            </a:r>
            <a:r>
              <a:rPr lang="en-US" sz="1800" dirty="0" smtClean="0">
                <a:latin typeface="+mn-lt"/>
              </a:rPr>
              <a:t>de a-i </a:t>
            </a:r>
            <a:r>
              <a:rPr lang="en-US" sz="1800" dirty="0" err="1" smtClean="0">
                <a:latin typeface="+mn-lt"/>
              </a:rPr>
              <a:t>oferi</a:t>
            </a:r>
            <a:r>
              <a:rPr lang="vi-VN" sz="1800" dirty="0" smtClean="0">
                <a:latin typeface="+mn-lt"/>
              </a:rPr>
              <a:t> perspectivă </a:t>
            </a:r>
            <a:r>
              <a:rPr lang="vi-VN" sz="1800" dirty="0">
                <a:latin typeface="+mn-lt"/>
              </a:rPr>
              <a:t>pentru a </a:t>
            </a:r>
            <a:r>
              <a:rPr lang="ro-RO" sz="1800" dirty="0" smtClean="0">
                <a:latin typeface="+mn-lt"/>
              </a:rPr>
              <a:t>putea </a:t>
            </a:r>
            <a:r>
              <a:rPr lang="en-US" sz="1800" dirty="0" err="1" smtClean="0">
                <a:latin typeface="+mn-lt"/>
              </a:rPr>
              <a:t>discerne</a:t>
            </a:r>
            <a:r>
              <a:rPr lang="vi-VN" sz="1800" dirty="0" smtClean="0">
                <a:latin typeface="+mn-lt"/>
              </a:rPr>
              <a:t> </a:t>
            </a:r>
            <a:r>
              <a:rPr lang="vi-VN" sz="1800" dirty="0">
                <a:latin typeface="+mn-lt"/>
              </a:rPr>
              <a:t>conflictele și a obține mai mult control asupra lor.</a:t>
            </a:r>
            <a:endParaRPr lang="en-GB" sz="1800" dirty="0">
              <a:latin typeface="+mn-lt"/>
            </a:endParaRPr>
          </a:p>
          <a:p>
            <a:pPr marL="76200" lvl="0" indent="0">
              <a:spcBef>
                <a:spcPts val="1000"/>
              </a:spcBef>
              <a:buNone/>
            </a:pPr>
            <a:endParaRPr lang="en-GB" sz="1800" dirty="0"/>
          </a:p>
        </p:txBody>
      </p:sp>
    </p:spTree>
    <p:extLst>
      <p:ext uri="{BB962C8B-B14F-4D97-AF65-F5344CB8AC3E}">
        <p14:creationId xmlns:p14="http://schemas.microsoft.com/office/powerpoint/2010/main" val="3519238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E99BC4-C5FF-A13D-F4CB-168F366CE66B}"/>
              </a:ext>
            </a:extLst>
          </p:cNvPr>
          <p:cNvSpPr>
            <a:spLocks noGrp="1"/>
          </p:cNvSpPr>
          <p:nvPr>
            <p:ph type="title"/>
          </p:nvPr>
        </p:nvSpPr>
        <p:spPr/>
        <p:txBody>
          <a:bodyPr/>
          <a:lstStyle/>
          <a:p>
            <a:r>
              <a:rPr lang="en-US" dirty="0" err="1" smtClean="0">
                <a:latin typeface="+mn-lt"/>
              </a:rPr>
              <a:t>Terapie</a:t>
            </a:r>
            <a:r>
              <a:rPr lang="en-US" dirty="0" smtClean="0">
                <a:latin typeface="+mn-lt"/>
              </a:rPr>
              <a:t> familial</a:t>
            </a:r>
            <a:r>
              <a:rPr lang="ro-RO" dirty="0" smtClean="0">
                <a:latin typeface="+mn-lt"/>
              </a:rPr>
              <a:t>ă</a:t>
            </a:r>
            <a:endParaRPr lang="en-GB" dirty="0">
              <a:latin typeface="+mn-lt"/>
            </a:endParaRPr>
          </a:p>
        </p:txBody>
      </p:sp>
      <p:sp>
        <p:nvSpPr>
          <p:cNvPr id="4" name="Slide Number Placeholder 3">
            <a:extLst>
              <a:ext uri="{FF2B5EF4-FFF2-40B4-BE49-F238E27FC236}">
                <a16:creationId xmlns:a16="http://schemas.microsoft.com/office/drawing/2014/main" xmlns=""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sp>
        <p:nvSpPr>
          <p:cNvPr id="8" name="Google Shape;202;p18">
            <a:extLst>
              <a:ext uri="{FF2B5EF4-FFF2-40B4-BE49-F238E27FC236}">
                <a16:creationId xmlns:a16="http://schemas.microsoft.com/office/drawing/2014/main" xmlns="" id="{48BFB74D-22EE-4B40-B3A9-9CA7AFE0B61F}"/>
              </a:ext>
            </a:extLst>
          </p:cNvPr>
          <p:cNvSpPr txBox="1">
            <a:spLocks noGrp="1"/>
          </p:cNvSpPr>
          <p:nvPr>
            <p:ph type="body" idx="1"/>
          </p:nvPr>
        </p:nvSpPr>
        <p:spPr>
          <a:xfrm>
            <a:off x="395536" y="1419622"/>
            <a:ext cx="8568952" cy="3112153"/>
          </a:xfrm>
          <a:prstGeom prst="rect">
            <a:avLst/>
          </a:prstGeom>
        </p:spPr>
        <p:txBody>
          <a:bodyPr spcFirstLastPara="1" wrap="square" lIns="0" tIns="0" rIns="0" bIns="0" anchor="t" anchorCtr="0">
            <a:noAutofit/>
          </a:bodyPr>
          <a:lstStyle/>
          <a:p>
            <a:pPr marL="76200" lvl="0" indent="0">
              <a:spcBef>
                <a:spcPts val="1000"/>
              </a:spcBef>
              <a:buNone/>
            </a:pPr>
            <a:r>
              <a:rPr lang="vi-VN" sz="1800" dirty="0">
                <a:latin typeface="+mn-lt"/>
              </a:rPr>
              <a:t>Terapia familială </a:t>
            </a:r>
            <a:r>
              <a:rPr lang="ro-RO" sz="1800" dirty="0" smtClean="0">
                <a:latin typeface="+mn-lt"/>
              </a:rPr>
              <a:t>se realizează cu</a:t>
            </a:r>
            <a:r>
              <a:rPr lang="vi-VN" sz="1800" dirty="0" smtClean="0">
                <a:latin typeface="+mn-lt"/>
              </a:rPr>
              <a:t> </a:t>
            </a:r>
            <a:r>
              <a:rPr lang="vi-VN" sz="1800" dirty="0">
                <a:latin typeface="+mn-lt"/>
              </a:rPr>
              <a:t>familia ca un întreg sistem. Se ocupă de particularitățile sale și de personalitățile membrilor </a:t>
            </a:r>
            <a:r>
              <a:rPr lang="ro-RO" sz="1800" dirty="0" smtClean="0">
                <a:latin typeface="+mn-lt"/>
              </a:rPr>
              <a:t>acesteia</a:t>
            </a:r>
            <a:r>
              <a:rPr lang="vi-VN" sz="1800" dirty="0" smtClean="0">
                <a:latin typeface="+mn-lt"/>
              </a:rPr>
              <a:t>. </a:t>
            </a:r>
            <a:r>
              <a:rPr lang="vi-VN" sz="1800" dirty="0">
                <a:latin typeface="+mn-lt"/>
              </a:rPr>
              <a:t>Funcționează cu contextul mai larg în care are loc problema, adică </a:t>
            </a:r>
            <a:r>
              <a:rPr lang="vi-VN" sz="1800" dirty="0" smtClean="0">
                <a:latin typeface="+mn-lt"/>
              </a:rPr>
              <a:t>tulburare</a:t>
            </a:r>
            <a:r>
              <a:rPr lang="ro-RO" sz="1800" dirty="0" smtClean="0">
                <a:latin typeface="+mn-lt"/>
              </a:rPr>
              <a:t>a</a:t>
            </a:r>
            <a:r>
              <a:rPr lang="vi-VN" sz="1800" dirty="0" smtClean="0">
                <a:latin typeface="+mn-lt"/>
              </a:rPr>
              <a:t> </a:t>
            </a:r>
            <a:r>
              <a:rPr lang="vi-VN" sz="1800" dirty="0">
                <a:latin typeface="+mn-lt"/>
              </a:rPr>
              <a:t>de alimentație. Terapia de familie </a:t>
            </a:r>
            <a:r>
              <a:rPr lang="ro-RO" sz="1800" dirty="0" smtClean="0">
                <a:latin typeface="+mn-lt"/>
              </a:rPr>
              <a:t>pleacă de la premisa</a:t>
            </a:r>
            <a:r>
              <a:rPr lang="vi-VN" sz="1800" dirty="0" smtClean="0">
                <a:latin typeface="+mn-lt"/>
              </a:rPr>
              <a:t> </a:t>
            </a:r>
            <a:r>
              <a:rPr lang="vi-VN" sz="1800" dirty="0">
                <a:latin typeface="+mn-lt"/>
              </a:rPr>
              <a:t>că familia funcționează ca un sistem interconectat care interacționează </a:t>
            </a:r>
            <a:r>
              <a:rPr lang="ro-RO" sz="1800" dirty="0" smtClean="0">
                <a:latin typeface="+mn-lt"/>
              </a:rPr>
              <a:t>cu</a:t>
            </a:r>
            <a:r>
              <a:rPr lang="vi-VN" sz="1800" dirty="0" smtClean="0">
                <a:latin typeface="+mn-lt"/>
              </a:rPr>
              <a:t> cel</a:t>
            </a:r>
            <a:r>
              <a:rPr lang="ro-RO" sz="1800" dirty="0" smtClean="0">
                <a:latin typeface="+mn-lt"/>
              </a:rPr>
              <a:t>elalte</a:t>
            </a:r>
            <a:r>
              <a:rPr lang="vi-VN" sz="1800" dirty="0" smtClean="0">
                <a:latin typeface="+mn-lt"/>
              </a:rPr>
              <a:t>. </a:t>
            </a:r>
            <a:r>
              <a:rPr lang="vi-VN" sz="1800" dirty="0">
                <a:latin typeface="+mn-lt"/>
              </a:rPr>
              <a:t>Dacă un individ se confruntă cu probleme în </a:t>
            </a:r>
            <a:r>
              <a:rPr lang="vi-VN" sz="1800" dirty="0" smtClean="0">
                <a:latin typeface="+mn-lt"/>
              </a:rPr>
              <a:t>viaț</a:t>
            </a:r>
            <a:r>
              <a:rPr lang="ro-RO" sz="1800" dirty="0" smtClean="0">
                <a:latin typeface="+mn-lt"/>
              </a:rPr>
              <a:t>ă</a:t>
            </a:r>
            <a:r>
              <a:rPr lang="vi-VN" sz="1800" dirty="0" smtClean="0">
                <a:latin typeface="+mn-lt"/>
              </a:rPr>
              <a:t>, acest</a:t>
            </a:r>
            <a:r>
              <a:rPr lang="ro-RO" sz="1800" dirty="0" smtClean="0">
                <a:latin typeface="+mn-lt"/>
              </a:rPr>
              <a:t>ea ar putea avea rădăcini </a:t>
            </a:r>
            <a:r>
              <a:rPr lang="vi-VN" sz="1800" dirty="0" smtClean="0">
                <a:latin typeface="+mn-lt"/>
              </a:rPr>
              <a:t>în </a:t>
            </a:r>
            <a:r>
              <a:rPr lang="vi-VN" sz="1800" dirty="0">
                <a:latin typeface="+mn-lt"/>
              </a:rPr>
              <a:t>sistemul familial, </a:t>
            </a:r>
            <a:r>
              <a:rPr lang="ro-RO" sz="1800" dirty="0" smtClean="0">
                <a:latin typeface="+mn-lt"/>
              </a:rPr>
              <a:t>în </a:t>
            </a:r>
            <a:r>
              <a:rPr lang="vi-VN" sz="1800" dirty="0" smtClean="0">
                <a:latin typeface="+mn-lt"/>
              </a:rPr>
              <a:t>dinamica </a:t>
            </a:r>
            <a:r>
              <a:rPr lang="vi-VN" sz="1800" dirty="0">
                <a:latin typeface="+mn-lt"/>
              </a:rPr>
              <a:t>familiei, relații și comunicare</a:t>
            </a:r>
            <a:r>
              <a:rPr lang="vi-VN" sz="1800" dirty="0" smtClean="0">
                <a:latin typeface="+mn-lt"/>
              </a:rPr>
              <a:t>.</a:t>
            </a:r>
            <a:r>
              <a:rPr lang="ro-RO" sz="1800" dirty="0" smtClean="0">
                <a:latin typeface="+mn-lt"/>
              </a:rPr>
              <a:t> </a:t>
            </a:r>
          </a:p>
          <a:p>
            <a:pPr marL="76200" lvl="0" indent="0">
              <a:spcBef>
                <a:spcPts val="1000"/>
              </a:spcBef>
              <a:buNone/>
            </a:pPr>
            <a:r>
              <a:rPr lang="ro-RO" sz="1800" dirty="0" smtClean="0">
                <a:solidFill>
                  <a:schemeClr val="accent6">
                    <a:lumMod val="10000"/>
                  </a:schemeClr>
                </a:solidFill>
                <a:latin typeface="+mn-lt"/>
              </a:rPr>
              <a:t>S</a:t>
            </a:r>
            <a:r>
              <a:rPr lang="vi-VN" sz="1800" dirty="0" smtClean="0">
                <a:solidFill>
                  <a:schemeClr val="accent6">
                    <a:lumMod val="10000"/>
                  </a:schemeClr>
                </a:solidFill>
                <a:latin typeface="+mn-lt"/>
              </a:rPr>
              <a:t>istemul </a:t>
            </a:r>
            <a:r>
              <a:rPr lang="vi-VN" sz="1800" dirty="0">
                <a:solidFill>
                  <a:schemeClr val="accent6">
                    <a:lumMod val="10000"/>
                  </a:schemeClr>
                </a:solidFill>
                <a:latin typeface="+mn-lt"/>
              </a:rPr>
              <a:t>familial este cel care, </a:t>
            </a:r>
            <a:r>
              <a:rPr lang="ro-RO" sz="1800" dirty="0" smtClean="0">
                <a:solidFill>
                  <a:schemeClr val="accent6">
                    <a:lumMod val="10000"/>
                  </a:schemeClr>
                </a:solidFill>
                <a:latin typeface="+mn-lt"/>
              </a:rPr>
              <a:t>prin </a:t>
            </a:r>
            <a:r>
              <a:rPr lang="vi-VN" sz="1800" dirty="0" smtClean="0">
                <a:solidFill>
                  <a:schemeClr val="accent6">
                    <a:lumMod val="10000"/>
                  </a:schemeClr>
                </a:solidFill>
                <a:latin typeface="+mn-lt"/>
              </a:rPr>
              <a:t>schimb</a:t>
            </a:r>
            <a:r>
              <a:rPr lang="ro-RO" sz="1800" dirty="0" smtClean="0">
                <a:solidFill>
                  <a:schemeClr val="accent6">
                    <a:lumMod val="10000"/>
                  </a:schemeClr>
                </a:solidFill>
                <a:latin typeface="+mn-lt"/>
              </a:rPr>
              <a:t>area modului</a:t>
            </a:r>
            <a:r>
              <a:rPr lang="vi-VN" sz="1800" dirty="0" smtClean="0">
                <a:solidFill>
                  <a:schemeClr val="accent6">
                    <a:lumMod val="10000"/>
                  </a:schemeClr>
                </a:solidFill>
                <a:latin typeface="+mn-lt"/>
              </a:rPr>
              <a:t> </a:t>
            </a:r>
            <a:r>
              <a:rPr lang="vi-VN" sz="1800" dirty="0">
                <a:solidFill>
                  <a:schemeClr val="accent6">
                    <a:lumMod val="10000"/>
                  </a:schemeClr>
                </a:solidFill>
                <a:latin typeface="+mn-lt"/>
              </a:rPr>
              <a:t>în care vede problema, îi poate ajuta pe membrii săi să o rezolve. Terapia de familie urmărește să încurajeze înțelegerea sănătății și comunicarea între membri, explorând ce efecte are o tulburare de alimentație asupra familiei și ce poate face familia pentru a sprijini </a:t>
            </a:r>
            <a:r>
              <a:rPr lang="vi-VN" sz="1800" dirty="0" smtClean="0">
                <a:solidFill>
                  <a:schemeClr val="accent6">
                    <a:lumMod val="10000"/>
                  </a:schemeClr>
                </a:solidFill>
                <a:latin typeface="+mn-lt"/>
              </a:rPr>
              <a:t>pacientu</a:t>
            </a:r>
            <a:r>
              <a:rPr lang="ro-RO" sz="1800" dirty="0" smtClean="0">
                <a:solidFill>
                  <a:schemeClr val="accent6">
                    <a:lumMod val="10000"/>
                  </a:schemeClr>
                </a:solidFill>
                <a:latin typeface="+mn-lt"/>
              </a:rPr>
              <a:t>l. </a:t>
            </a:r>
            <a:r>
              <a:rPr lang="en-US" sz="1800" dirty="0" smtClean="0">
                <a:solidFill>
                  <a:schemeClr val="accent6">
                    <a:lumMod val="10000"/>
                  </a:schemeClr>
                </a:solidFill>
                <a:latin typeface="+mn-lt"/>
              </a:rPr>
              <a:t> </a:t>
            </a:r>
            <a:endParaRPr lang="en-US" sz="1800" dirty="0">
              <a:solidFill>
                <a:schemeClr val="accent6">
                  <a:lumMod val="10000"/>
                </a:schemeClr>
              </a:solidFill>
              <a:latin typeface="+mn-lt"/>
            </a:endParaRPr>
          </a:p>
        </p:txBody>
      </p:sp>
    </p:spTree>
    <p:extLst>
      <p:ext uri="{BB962C8B-B14F-4D97-AF65-F5344CB8AC3E}">
        <p14:creationId xmlns:p14="http://schemas.microsoft.com/office/powerpoint/2010/main" val="3215601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E99BC4-C5FF-A13D-F4CB-168F366CE66B}"/>
              </a:ext>
            </a:extLst>
          </p:cNvPr>
          <p:cNvSpPr>
            <a:spLocks noGrp="1"/>
          </p:cNvSpPr>
          <p:nvPr>
            <p:ph type="title"/>
          </p:nvPr>
        </p:nvSpPr>
        <p:spPr>
          <a:xfrm>
            <a:off x="611560" y="195486"/>
            <a:ext cx="6757800" cy="919500"/>
          </a:xfrm>
        </p:spPr>
        <p:txBody>
          <a:bodyPr/>
          <a:lstStyle/>
          <a:p>
            <a:r>
              <a:rPr lang="ro-RO" dirty="0" smtClean="0">
                <a:latin typeface="+mn-lt"/>
              </a:rPr>
              <a:t>Terapa familială</a:t>
            </a:r>
            <a:endParaRPr lang="en-GB" dirty="0">
              <a:latin typeface="+mn-lt"/>
            </a:endParaRPr>
          </a:p>
        </p:txBody>
      </p:sp>
      <p:sp>
        <p:nvSpPr>
          <p:cNvPr id="4" name="Slide Number Placeholder 3">
            <a:extLst>
              <a:ext uri="{FF2B5EF4-FFF2-40B4-BE49-F238E27FC236}">
                <a16:creationId xmlns:a16="http://schemas.microsoft.com/office/drawing/2014/main" xmlns=""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sp>
        <p:nvSpPr>
          <p:cNvPr id="8" name="Google Shape;202;p18">
            <a:extLst>
              <a:ext uri="{FF2B5EF4-FFF2-40B4-BE49-F238E27FC236}">
                <a16:creationId xmlns:a16="http://schemas.microsoft.com/office/drawing/2014/main" xmlns="" id="{48BFB74D-22EE-4B40-B3A9-9CA7AFE0B61F}"/>
              </a:ext>
            </a:extLst>
          </p:cNvPr>
          <p:cNvSpPr txBox="1">
            <a:spLocks noGrp="1"/>
          </p:cNvSpPr>
          <p:nvPr>
            <p:ph type="body" idx="1"/>
          </p:nvPr>
        </p:nvSpPr>
        <p:spPr>
          <a:xfrm>
            <a:off x="323528" y="1203598"/>
            <a:ext cx="7920880" cy="2880320"/>
          </a:xfrm>
          <a:prstGeom prst="rect">
            <a:avLst/>
          </a:prstGeom>
        </p:spPr>
        <p:txBody>
          <a:bodyPr spcFirstLastPara="1" wrap="square" lIns="0" tIns="0" rIns="0" bIns="0" anchor="t" anchorCtr="0">
            <a:noAutofit/>
          </a:bodyPr>
          <a:lstStyle/>
          <a:p>
            <a:pPr marL="76200" indent="0">
              <a:spcBef>
                <a:spcPts val="1000"/>
              </a:spcBef>
              <a:buNone/>
            </a:pPr>
            <a:r>
              <a:rPr lang="vi-VN" sz="1800" dirty="0">
                <a:latin typeface="+mn-lt"/>
              </a:rPr>
              <a:t>Se </a:t>
            </a:r>
            <a:r>
              <a:rPr lang="vi-VN" sz="1800" dirty="0" smtClean="0">
                <a:latin typeface="+mn-lt"/>
              </a:rPr>
              <a:t>po</a:t>
            </a:r>
            <a:r>
              <a:rPr lang="ro-RO" sz="1800" dirty="0" smtClean="0">
                <a:latin typeface="+mn-lt"/>
              </a:rPr>
              <a:t>a</a:t>
            </a:r>
            <a:r>
              <a:rPr lang="vi-VN" sz="1800" dirty="0" smtClean="0">
                <a:latin typeface="+mn-lt"/>
              </a:rPr>
              <a:t>t</a:t>
            </a:r>
            <a:r>
              <a:rPr lang="ro-RO" sz="1800" dirty="0" smtClean="0">
                <a:latin typeface="+mn-lt"/>
              </a:rPr>
              <a:t>e</a:t>
            </a:r>
            <a:r>
              <a:rPr lang="vi-VN" sz="1800" dirty="0" smtClean="0">
                <a:latin typeface="+mn-lt"/>
              </a:rPr>
              <a:t> </a:t>
            </a:r>
            <a:r>
              <a:rPr lang="vi-VN" sz="1800" dirty="0">
                <a:latin typeface="+mn-lt"/>
              </a:rPr>
              <a:t>desfășura sub formă de ședințe individuale </a:t>
            </a:r>
            <a:r>
              <a:rPr lang="vi-VN" sz="1800" dirty="0" smtClean="0">
                <a:latin typeface="+mn-lt"/>
              </a:rPr>
              <a:t>(</a:t>
            </a:r>
            <a:r>
              <a:rPr lang="ro-RO" sz="1800" dirty="0" smtClean="0">
                <a:latin typeface="+mn-lt"/>
              </a:rPr>
              <a:t>cu </a:t>
            </a:r>
            <a:r>
              <a:rPr lang="vi-VN" sz="1800" dirty="0" smtClean="0">
                <a:latin typeface="+mn-lt"/>
              </a:rPr>
              <a:t>tatăl</a:t>
            </a:r>
            <a:r>
              <a:rPr lang="vi-VN" sz="1800" dirty="0">
                <a:latin typeface="+mn-lt"/>
              </a:rPr>
              <a:t>), precum și </a:t>
            </a:r>
            <a:r>
              <a:rPr lang="ro-RO" sz="1800" dirty="0" smtClean="0">
                <a:latin typeface="+mn-lt"/>
              </a:rPr>
              <a:t>ca </a:t>
            </a:r>
            <a:r>
              <a:rPr lang="vi-VN" sz="1800" dirty="0" smtClean="0">
                <a:latin typeface="+mn-lt"/>
              </a:rPr>
              <a:t>subgrup </a:t>
            </a:r>
            <a:r>
              <a:rPr lang="vi-VN" sz="1800" dirty="0">
                <a:latin typeface="+mn-lt"/>
              </a:rPr>
              <a:t>(</a:t>
            </a:r>
            <a:r>
              <a:rPr lang="vi-VN" sz="1800" dirty="0" smtClean="0">
                <a:latin typeface="+mn-lt"/>
              </a:rPr>
              <a:t>copii</a:t>
            </a:r>
            <a:r>
              <a:rPr lang="ro-RO" sz="1800" dirty="0" smtClean="0">
                <a:latin typeface="+mn-lt"/>
              </a:rPr>
              <a:t>i</a:t>
            </a:r>
            <a:r>
              <a:rPr lang="vi-VN" sz="1800" dirty="0" smtClean="0">
                <a:latin typeface="+mn-lt"/>
              </a:rPr>
              <a:t>).</a:t>
            </a:r>
            <a:endParaRPr lang="ro-RO" sz="1800" dirty="0" smtClean="0">
              <a:latin typeface="+mn-lt"/>
            </a:endParaRPr>
          </a:p>
          <a:p>
            <a:pPr marL="76200" indent="0">
              <a:spcBef>
                <a:spcPts val="1000"/>
              </a:spcBef>
              <a:buNone/>
            </a:pPr>
            <a:r>
              <a:rPr lang="vi-VN" sz="1800" dirty="0">
                <a:latin typeface="+mn-lt"/>
              </a:rPr>
              <a:t>De asemenea, este important de subliniat că, odată cu schimbările din familia contemporană, apar și schimbări în contextul terapiei de familie. Familia este înțeleasă aici nu numai în termeni de linii biologice </a:t>
            </a:r>
            <a:r>
              <a:rPr lang="vi-VN" sz="1800" dirty="0" smtClean="0">
                <a:latin typeface="+mn-lt"/>
              </a:rPr>
              <a:t>de </a:t>
            </a:r>
            <a:r>
              <a:rPr lang="vi-VN" sz="1800" dirty="0">
                <a:latin typeface="+mn-lt"/>
              </a:rPr>
              <a:t>sânge </a:t>
            </a:r>
            <a:r>
              <a:rPr lang="vi-VN" sz="1800" dirty="0" smtClean="0">
                <a:latin typeface="+mn-lt"/>
              </a:rPr>
              <a:t>sau </a:t>
            </a:r>
            <a:r>
              <a:rPr lang="vi-VN" sz="1800" dirty="0">
                <a:latin typeface="+mn-lt"/>
              </a:rPr>
              <a:t>definiții legale. Familia cuprinde toți indivizii pe care o anumită familie </a:t>
            </a:r>
            <a:r>
              <a:rPr lang="ro-RO" sz="1800" dirty="0" smtClean="0">
                <a:latin typeface="+mn-lt"/>
              </a:rPr>
              <a:t>îi</a:t>
            </a:r>
            <a:r>
              <a:rPr lang="vi-VN" sz="1800" dirty="0" smtClean="0">
                <a:latin typeface="+mn-lt"/>
              </a:rPr>
              <a:t> </a:t>
            </a:r>
            <a:r>
              <a:rPr lang="vi-VN" sz="1800" dirty="0">
                <a:latin typeface="+mn-lt"/>
              </a:rPr>
              <a:t>consideră membri sau </a:t>
            </a:r>
            <a:r>
              <a:rPr lang="ro-RO" sz="1800" dirty="0" smtClean="0">
                <a:latin typeface="+mn-lt"/>
              </a:rPr>
              <a:t>îi</a:t>
            </a:r>
            <a:r>
              <a:rPr lang="vi-VN" sz="1800" dirty="0" smtClean="0">
                <a:latin typeface="+mn-lt"/>
              </a:rPr>
              <a:t> </a:t>
            </a:r>
            <a:r>
              <a:rPr lang="vi-VN" sz="1800" dirty="0">
                <a:latin typeface="+mn-lt"/>
              </a:rPr>
              <a:t>percepe a fi importanți pentru schimbarea sistemului </a:t>
            </a:r>
            <a:r>
              <a:rPr lang="vi-VN" sz="1800" dirty="0" smtClean="0">
                <a:latin typeface="+mn-lt"/>
              </a:rPr>
              <a:t>familial.</a:t>
            </a:r>
            <a:r>
              <a:rPr lang="en-US" sz="1800" dirty="0" smtClean="0">
                <a:latin typeface="+mn-lt"/>
              </a:rPr>
              <a:t> </a:t>
            </a:r>
            <a:endParaRPr lang="ro-RO" sz="1800" dirty="0" smtClean="0">
              <a:latin typeface="+mn-lt"/>
            </a:endParaRPr>
          </a:p>
          <a:p>
            <a:pPr marL="76200" indent="0">
              <a:spcBef>
                <a:spcPts val="1000"/>
              </a:spcBef>
              <a:buNone/>
            </a:pPr>
            <a:r>
              <a:rPr lang="vi-VN" sz="1800" dirty="0">
                <a:latin typeface="+mn-lt"/>
              </a:rPr>
              <a:t>Prin urmare, în terapia familială pot fi incluși parteneri ai membrilor adolescenți, sau noi parteneri ai părinților după divorțul </a:t>
            </a:r>
            <a:r>
              <a:rPr lang="ro-RO" sz="1800" dirty="0" smtClean="0">
                <a:latin typeface="+mn-lt"/>
              </a:rPr>
              <a:t>dintr-o</a:t>
            </a:r>
            <a:r>
              <a:rPr lang="vi-VN" sz="1800" dirty="0" smtClean="0">
                <a:latin typeface="+mn-lt"/>
              </a:rPr>
              <a:t> căsători</a:t>
            </a:r>
            <a:r>
              <a:rPr lang="ro-RO" sz="1800" dirty="0" smtClean="0">
                <a:latin typeface="+mn-lt"/>
              </a:rPr>
              <a:t>e</a:t>
            </a:r>
            <a:r>
              <a:rPr lang="vi-VN" sz="1800" dirty="0" smtClean="0">
                <a:latin typeface="+mn-lt"/>
              </a:rPr>
              <a:t> anterioar</a:t>
            </a:r>
            <a:r>
              <a:rPr lang="ro-RO" sz="1800" dirty="0" smtClean="0">
                <a:latin typeface="+mn-lt"/>
              </a:rPr>
              <a:t>ă</a:t>
            </a:r>
            <a:r>
              <a:rPr lang="vi-VN" sz="1800" dirty="0" smtClean="0">
                <a:latin typeface="+mn-lt"/>
              </a:rPr>
              <a:t>, </a:t>
            </a:r>
            <a:r>
              <a:rPr lang="vi-VN" sz="1800" dirty="0">
                <a:latin typeface="+mn-lt"/>
              </a:rPr>
              <a:t>sau o familie extinsă, cu prieteni apropiați și așa mai departe. </a:t>
            </a:r>
            <a:r>
              <a:rPr lang="ro-RO" sz="1800" dirty="0" smtClean="0">
                <a:latin typeface="+mn-lt"/>
              </a:rPr>
              <a:t>Nu fac excepție nici a</a:t>
            </a:r>
            <a:r>
              <a:rPr lang="vi-VN" sz="1800" dirty="0" smtClean="0">
                <a:latin typeface="+mn-lt"/>
              </a:rPr>
              <a:t>nimalele </a:t>
            </a:r>
            <a:r>
              <a:rPr lang="vi-VN" sz="1800" dirty="0">
                <a:latin typeface="+mn-lt"/>
              </a:rPr>
              <a:t>de </a:t>
            </a:r>
            <a:r>
              <a:rPr lang="vi-VN" sz="1800" dirty="0" smtClean="0">
                <a:latin typeface="+mn-lt"/>
              </a:rPr>
              <a:t>companie.</a:t>
            </a:r>
            <a:endParaRPr lang="ro-RO" sz="1800" dirty="0" smtClean="0">
              <a:latin typeface="+mn-lt"/>
            </a:endParaRPr>
          </a:p>
        </p:txBody>
      </p:sp>
      <p:pic>
        <p:nvPicPr>
          <p:cNvPr id="5" name="Obrázek 4">
            <a:extLst>
              <a:ext uri="{FF2B5EF4-FFF2-40B4-BE49-F238E27FC236}">
                <a16:creationId xmlns:a16="http://schemas.microsoft.com/office/drawing/2014/main" xmlns="" id="{30EEE8CC-24B2-4BF1-9AE7-1402EE7CB816}"/>
              </a:ext>
            </a:extLst>
          </p:cNvPr>
          <p:cNvPicPr>
            <a:picLocks noChangeAspect="1"/>
          </p:cNvPicPr>
          <p:nvPr/>
        </p:nvPicPr>
        <p:blipFill>
          <a:blip r:embed="rId2"/>
          <a:stretch>
            <a:fillRect/>
          </a:stretch>
        </p:blipFill>
        <p:spPr>
          <a:xfrm>
            <a:off x="8244408" y="3872374"/>
            <a:ext cx="899592" cy="1455964"/>
          </a:xfrm>
          <a:prstGeom prst="rect">
            <a:avLst/>
          </a:prstGeom>
        </p:spPr>
      </p:pic>
    </p:spTree>
    <p:extLst>
      <p:ext uri="{BB962C8B-B14F-4D97-AF65-F5344CB8AC3E}">
        <p14:creationId xmlns:p14="http://schemas.microsoft.com/office/powerpoint/2010/main" val="169682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5363</TotalTime>
  <Words>1685</Words>
  <Application>Microsoft Office PowerPoint</Application>
  <PresentationFormat>On-screen Show (16:9)</PresentationFormat>
  <Paragraphs>55</Paragraphs>
  <Slides>14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Barlow Light</vt:lpstr>
      <vt:lpstr>Barlow SemiBold</vt:lpstr>
      <vt:lpstr>Caius template</vt:lpstr>
      <vt:lpstr> Alte psihoterapii pentru tulburări de comportament alimentar Autori: Simona Cakirpaloglu, Lukas Merz</vt:lpstr>
      <vt:lpstr>Project Number: 2021-1-RO01- KA220-HED-38B739A3</vt:lpstr>
      <vt:lpstr>Alte metode psihoterapeutice </vt:lpstr>
      <vt:lpstr>Alte metode psihoterapeutice </vt:lpstr>
      <vt:lpstr>TCC – ce urmează după?</vt:lpstr>
      <vt:lpstr>Abordarea psihodinamică </vt:lpstr>
      <vt:lpstr>Abordarea psihodinamică</vt:lpstr>
      <vt:lpstr>Terapie familială</vt:lpstr>
      <vt:lpstr>Terapa familială</vt:lpstr>
      <vt:lpstr>Terpaia interpersonală (TIP)</vt:lpstr>
      <vt:lpstr>Terapia Maudsley pentru Anorexia Nervosa la adulți (MANTRA)</vt:lpstr>
      <vt:lpstr>Management clinic specializat  de sprijin (MCSS)</vt:lpstr>
      <vt:lpstr>Auto-ajutorare ghidată, psihoeducație </vt:lpstr>
      <vt:lpstr>Resurse adiționale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4 Health A Medical and Humanities-based Approach to Navigating Obesity and Eating Disorders (EDs) in Young People</dc:title>
  <dc:creator>Carlo Rais</dc:creator>
  <cp:lastModifiedBy>A POP</cp:lastModifiedBy>
  <cp:revision>143</cp:revision>
  <dcterms:modified xsi:type="dcterms:W3CDTF">2023-05-23T19:17:33Z</dcterms:modified>
</cp:coreProperties>
</file>