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6"/>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Lst>
  <p:sldSz cx="9144000" cy="5143500" type="screen16x9"/>
  <p:notesSz cx="6858000" cy="9144000"/>
  <p:embeddedFontLst>
    <p:embeddedFont>
      <p:font typeface="Barlow Light" panose="00000400000000000000" pitchFamily="2" charset="0"/>
      <p:regular r:id="rId17"/>
      <p:bold r:id="rId18"/>
      <p:italic r:id="rId19"/>
      <p:boldItalic r:id="rId20"/>
    </p:embeddedFont>
    <p:embeddedFont>
      <p:font typeface="Barlow SemiBold" panose="000007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37"/>
  </p:normalViewPr>
  <p:slideViewPr>
    <p:cSldViewPr>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51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65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24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1911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y6r1IwUaXw" TargetMode="External"/><Relationship Id="rId2" Type="http://schemas.openxmlformats.org/officeDocument/2006/relationships/hyperlink" Target="https://www.youtube.com/watch?v=5rojJ9ZoCJ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219822"/>
            <a:ext cx="6552728"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a:t>Kitos valgymo sutrikimų psichoterapijos</a:t>
            </a:r>
            <a:br>
              <a:rPr lang="en-US" sz="2800" dirty="0"/>
            </a:br>
            <a:r>
              <a:rPr lang="it-IT" sz="1800" dirty="0" err="1"/>
              <a:t>Autoriai</a:t>
            </a:r>
            <a:r>
              <a:rPr lang="it-IT" sz="1800" dirty="0"/>
              <a:t>: Simona Cakirpaloglu, Luk</a:t>
            </a:r>
            <a:r>
              <a:rPr lang="cs-CZ" sz="1800" dirty="0"/>
              <a:t>as Merz</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extLst>
      <p:ext uri="{BB962C8B-B14F-4D97-AF65-F5344CB8AC3E}">
        <p14:creationId xmlns:p14="http://schemas.microsoft.com/office/powerpoint/2010/main" val="361183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lt-LT" dirty="0"/>
              <a:t>Tarpasmeninė terapija (IPT)</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lt-LT" sz="1800" dirty="0"/>
              <a:t>Tarpasmeninėje psichoterapijoje daugiausia dėmesio skiriama esamiems paciento tarpusavio santykiams, kaip sunkumų šaltiniui (ir dėl to kylantiems sunkumų pasireiškimams valgymo sutrikimo forma). Jis padeda pacientui atrasti ir suprasti ryšius tarp savo simptomų ir tarpasmeninių santykių, o tada atpažinti, kaip jis gali prisidėti prie probleminių, konfliktiškų, varginančių ar traumuojančių tarpasmeninių santykių per požiūrį ir reakcijas, išgyvendamas ir elgdamasis.</a:t>
            </a:r>
          </a:p>
          <a:p>
            <a:pPr marL="76200" lvl="0" indent="0">
              <a:spcBef>
                <a:spcPts val="1000"/>
              </a:spcBef>
              <a:buNone/>
            </a:pPr>
            <a:r>
              <a:rPr lang="lt-LT" sz="1800" dirty="0"/>
              <a:t>Taip pat atkreipiamas dėmesys į tai, iš kur kyla dabartinės netinkamos reakcijos: kaip nepakankamai ar netinkamai išspręsti praeities išgyvenimai prisideda prie jų – kiek yra priverstinis praeities išgyvenimų kartojimas ir netinkamas praeities patirties perkėlimas į dabartines situacijas ir santykius.</a:t>
            </a:r>
            <a:endParaRPr lang="en-GB" sz="1800" dirty="0"/>
          </a:p>
        </p:txBody>
      </p:sp>
    </p:spTree>
    <p:extLst>
      <p:ext uri="{BB962C8B-B14F-4D97-AF65-F5344CB8AC3E}">
        <p14:creationId xmlns:p14="http://schemas.microsoft.com/office/powerpoint/2010/main" val="18600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lt-LT" dirty="0" err="1"/>
              <a:t>Maudsley</a:t>
            </a:r>
            <a:r>
              <a:rPr lang="lt-LT" dirty="0"/>
              <a:t> nervinės anoreksijos terapija suaugusiems (MANTRA)</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lt-LT" sz="1800" dirty="0"/>
              <a:t>MANTRA yra specializuota integracinė terapija, sukurta specialiai nervinei anoreksijai gydyti. Jame dėmesys sutelkiamas į pažinimo, emocinius, santykių ir biologinius veiksnius, kurie prisideda prie valgymo sutrikimo vystymosi. Juo siekiama nustatyti, kas sukelia anoreksiją, ir palaipsniui padeda jiems rasti alternatyvių ir labiau prisitaikančių būdų, kaip įveikti šiuos streso šaltinius. Perimant daug iš anksčiau minėtų metodų, pagrindinis dėmesys skiriamas motyvacijos keistis ir atsigauti ugdymui, maisto suvartojimo ir mitybos gerinimui, tarpasmeninių konfliktų įveikimui, pozityvesnio mąstymo stilių ugdymui, naujų emocijų įveikos būdų mokymuisi.</a:t>
            </a:r>
          </a:p>
          <a:p>
            <a:pPr marL="76200" indent="0">
              <a:buNone/>
            </a:pPr>
            <a:r>
              <a:rPr lang="lt-LT" sz="1800" dirty="0"/>
              <a:t>Viena iš MANTRA terapijos formų į terapinę grupę įtraukia daugiau šeimų, kur jos gali dalytis savo patirtimi, mokytis vieni iš kitų, padrąsinti ir palaikyti.</a:t>
            </a:r>
            <a:endParaRPr lang="en-US" sz="1800" dirty="0"/>
          </a:p>
        </p:txBody>
      </p:sp>
    </p:spTree>
    <p:extLst>
      <p:ext uri="{BB962C8B-B14F-4D97-AF65-F5344CB8AC3E}">
        <p14:creationId xmlns:p14="http://schemas.microsoft.com/office/powerpoint/2010/main" val="93561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err="1"/>
              <a:t>Palaikomojo</a:t>
            </a:r>
            <a:r>
              <a:rPr lang="cs-CZ" dirty="0"/>
              <a:t> </a:t>
            </a:r>
            <a:r>
              <a:rPr lang="cs-CZ" dirty="0" err="1"/>
              <a:t>klinikinio</a:t>
            </a:r>
            <a:r>
              <a:rPr lang="cs-CZ" dirty="0"/>
              <a:t> </a:t>
            </a:r>
            <a:r>
              <a:rPr lang="cs-CZ" dirty="0" err="1"/>
              <a:t>valdymo</a:t>
            </a:r>
            <a:r>
              <a:rPr lang="cs-CZ" dirty="0"/>
              <a:t> </a:t>
            </a:r>
            <a:r>
              <a:rPr lang="cs-CZ" dirty="0" err="1"/>
              <a:t>specialistas</a:t>
            </a:r>
            <a:r>
              <a:rPr lang="cs-CZ" dirty="0"/>
              <a:t> (SSCM)</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lt-LT" sz="1800" dirty="0"/>
              <a:t>SSCM nėra pagrįsta psichologiniu modeliu, o taiko praktinį ir palaikantį požiūrį. Iš pradžių jis buvo sukurtas kaip nespecifinis gydymas placebu klinikinio tyrimo metu, kuris galėjo būti skiriamas ambulatoriniams pacientams. SSCM naudoja klinikinius įgūdžius, daugiausia dėmesio skiriant valgymo sutrikimų simptomų gerinimui ir palaikomojo gydymo metodams. Didelis dėmesys skiriamas ne tik simptomams, bet ir paciento malonumams bei gyvenimo kokybės gerinimui. Tai lankstus metodas, palyginti su kitais struktūriniais įgūdžiais pagrįstais metodais. Kiekvienos sesijos metu apžvelgiami pagrindiniai simptomai ir pažanga siekiant užsibrėžtų gydymo tikslų, o pacientas nustato tolesnius veiksmus. Terapeutas prisideda mažiau ir turėtų palengvinti, palaikyti ir skatinti. Turinys yra visiškai individualus kiekvienam pacientui ir apjungia paciento žinias apie tai, kas jam gali būti naudinga, ir terapeuto žinias apie tai, kas gali padėti kam nors pasveikti nuo valgymo sutrikimo.</a:t>
            </a:r>
            <a:endParaRPr lang="cs-CZ" sz="1800" dirty="0">
              <a:solidFill>
                <a:schemeClr val="tx1">
                  <a:lumMod val="90000"/>
                  <a:lumOff val="10000"/>
                </a:schemeClr>
              </a:solidFill>
            </a:endParaRPr>
          </a:p>
        </p:txBody>
      </p:sp>
    </p:spTree>
    <p:extLst>
      <p:ext uri="{BB962C8B-B14F-4D97-AF65-F5344CB8AC3E}">
        <p14:creationId xmlns:p14="http://schemas.microsoft.com/office/powerpoint/2010/main" val="269109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Savipagalba</a:t>
            </a:r>
            <a:r>
              <a:rPr lang="en-US" dirty="0"/>
              <a:t> </a:t>
            </a:r>
            <a:r>
              <a:rPr lang="en-US" dirty="0" err="1"/>
              <a:t>su</a:t>
            </a:r>
            <a:r>
              <a:rPr lang="en-US" dirty="0"/>
              <a:t> </a:t>
            </a:r>
            <a:r>
              <a:rPr lang="en-US" dirty="0" err="1"/>
              <a:t>vadovavimu</a:t>
            </a:r>
            <a:r>
              <a:rPr lang="en-US" dirty="0"/>
              <a:t>, </a:t>
            </a:r>
            <a:r>
              <a:rPr lang="en-US" dirty="0" err="1"/>
              <a:t>psichoedukacija</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lt-LT" sz="1800" dirty="0" err="1"/>
              <a:t>Savipagalba</a:t>
            </a:r>
            <a:r>
              <a:rPr lang="lt-LT" sz="1800" dirty="0"/>
              <a:t> vadovaujant yra psichoterapijos forma, kuri paprastai rekomenduojama tik lengvais valgymo sutrikimo atvejais, žmonėms, kuriems nustatyta rizika susirgti valgymo sutrikimu arba tiems, kurie nuo jo pasveiko. Jis pagrįstas reguliariais (dažnai grupiniais) susitikimais su terapeutu, kurio dalyviams teikia pagalbą įvairiomis technikomis ir patarimais, šviečia ir skatina. Jis dažnai naudojamas ilgalaikiam tolesniam gydymui po pasveikimo, kad būtų išvengta žalingo elgesio modelių ir ligos pasikartojimo.</a:t>
            </a:r>
            <a:endParaRPr lang="en-GB" sz="1800" dirty="0"/>
          </a:p>
        </p:txBody>
      </p:sp>
    </p:spTree>
    <p:extLst>
      <p:ext uri="{BB962C8B-B14F-4D97-AF65-F5344CB8AC3E}">
        <p14:creationId xmlns:p14="http://schemas.microsoft.com/office/powerpoint/2010/main" val="62297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cs-CZ" dirty="0" err="1"/>
              <a:t>Kiti</a:t>
            </a:r>
            <a:r>
              <a:rPr lang="cs-CZ" dirty="0"/>
              <a:t> </a:t>
            </a:r>
            <a:r>
              <a:rPr lang="cs-CZ" dirty="0" err="1"/>
              <a:t>ištekliai</a:t>
            </a:r>
            <a:endParaRPr lang="en-GB" dirty="0"/>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a:xfrm>
            <a:off x="614975" y="1491630"/>
            <a:ext cx="6757800" cy="2826600"/>
          </a:xfrm>
        </p:spPr>
        <p:txBody>
          <a:bodyPr/>
          <a:lstStyle/>
          <a:p>
            <a:pPr lvl="0"/>
            <a:r>
              <a:rPr lang="lt-LT" sz="1600" i="1" dirty="0"/>
              <a:t>Žiūrėkite vaizdo įrašą, kuriame </a:t>
            </a:r>
            <a:r>
              <a:rPr lang="en-GB" sz="1600" i="1" dirty="0"/>
              <a:t>Ivan Eisler </a:t>
            </a:r>
            <a:r>
              <a:rPr lang="lt-LT" sz="1600" i="1" dirty="0"/>
              <a:t>aptaria, kodėl šeima yra tokia svarbi jaunam žmogui sveikstant nuo valgymo sutrikimo ir ką apima valgymo sutrikimų šeimos terapija. Žiūrėti: </a:t>
            </a:r>
            <a:r>
              <a:rPr lang="en-GB" sz="1600" i="1" u="sng" dirty="0">
                <a:hlinkClick r:id="rId2"/>
              </a:rPr>
              <a:t>https://www.youtube.com/watch?v=5rojJ9ZoCJo</a:t>
            </a:r>
            <a:endParaRPr lang="cs-CZ" sz="1600" i="1" u="sng" dirty="0"/>
          </a:p>
          <a:p>
            <a:pPr lvl="0"/>
            <a:endParaRPr lang="cs-CZ" sz="1600" dirty="0"/>
          </a:p>
          <a:p>
            <a:pPr lvl="0"/>
            <a:r>
              <a:rPr lang="en-GB" sz="1600" i="1" dirty="0" err="1"/>
              <a:t>Galbūt</a:t>
            </a:r>
            <a:r>
              <a:rPr lang="en-GB" sz="1600" i="1" dirty="0"/>
              <a:t> jus </a:t>
            </a:r>
            <a:r>
              <a:rPr lang="en-GB" sz="1600" i="1" dirty="0" err="1"/>
              <a:t>taip</a:t>
            </a:r>
            <a:r>
              <a:rPr lang="en-GB" sz="1600" i="1" dirty="0"/>
              <a:t> pat </a:t>
            </a:r>
            <a:r>
              <a:rPr lang="en-GB" sz="1600" i="1" dirty="0" err="1"/>
              <a:t>sudomins</a:t>
            </a:r>
            <a:r>
              <a:rPr lang="en-GB" sz="1600" i="1" dirty="0"/>
              <a:t> Rob Welch , </a:t>
            </a:r>
            <a:r>
              <a:rPr lang="en-GB" sz="1600" i="1" dirty="0" err="1"/>
              <a:t>pasakojantis</a:t>
            </a:r>
            <a:r>
              <a:rPr lang="en-GB" sz="1600" i="1" dirty="0"/>
              <a:t> </a:t>
            </a:r>
            <a:r>
              <a:rPr lang="en-GB" sz="1600" i="1" dirty="0" err="1"/>
              <a:t>apie</a:t>
            </a:r>
            <a:r>
              <a:rPr lang="en-GB" sz="1600" i="1" dirty="0"/>
              <a:t> IPT </a:t>
            </a:r>
            <a:r>
              <a:rPr lang="en-GB" sz="1600" i="1" dirty="0" err="1"/>
              <a:t>naudojimą</a:t>
            </a:r>
            <a:r>
              <a:rPr lang="en-GB" sz="1600" i="1" dirty="0"/>
              <a:t> </a:t>
            </a:r>
            <a:r>
              <a:rPr lang="en-GB" sz="1600" i="1" dirty="0" err="1"/>
              <a:t>valgymo</a:t>
            </a:r>
            <a:r>
              <a:rPr lang="en-GB" sz="1600" i="1" dirty="0"/>
              <a:t> </a:t>
            </a:r>
            <a:r>
              <a:rPr lang="en-GB" sz="1600" i="1" dirty="0" err="1"/>
              <a:t>sutrikimams</a:t>
            </a:r>
            <a:r>
              <a:rPr lang="en-GB" sz="1600" i="1" dirty="0"/>
              <a:t> </a:t>
            </a:r>
            <a:r>
              <a:rPr lang="en-GB" sz="1600" i="1" dirty="0" err="1"/>
              <a:t>viešinti</a:t>
            </a:r>
            <a:r>
              <a:rPr lang="en-GB" sz="1600" i="1" dirty="0"/>
              <a:t>, </a:t>
            </a:r>
            <a:r>
              <a:rPr lang="en-GB" sz="1600" i="1" dirty="0" err="1"/>
              <a:t>nustatant</a:t>
            </a:r>
            <a:r>
              <a:rPr lang="en-GB" sz="1600" i="1" dirty="0"/>
              <a:t> </a:t>
            </a:r>
            <a:r>
              <a:rPr lang="en-GB" sz="1600" i="1" dirty="0" err="1"/>
              <a:t>kontekstus</a:t>
            </a:r>
            <a:r>
              <a:rPr lang="en-GB" sz="1600" i="1" dirty="0"/>
              <a:t>, </a:t>
            </a:r>
            <a:r>
              <a:rPr lang="en-GB" sz="1600" i="1" dirty="0" err="1"/>
              <a:t>kurie</a:t>
            </a:r>
            <a:r>
              <a:rPr lang="en-GB" sz="1600" i="1" dirty="0"/>
              <a:t> </a:t>
            </a:r>
            <a:r>
              <a:rPr lang="en-GB" sz="1600" i="1" dirty="0" err="1"/>
              <a:t>sukelia</a:t>
            </a:r>
            <a:r>
              <a:rPr lang="en-GB" sz="1600" i="1" dirty="0"/>
              <a:t> </a:t>
            </a:r>
            <a:r>
              <a:rPr lang="en-GB" sz="1600" i="1" dirty="0" err="1"/>
              <a:t>pasikartojančias</a:t>
            </a:r>
            <a:r>
              <a:rPr lang="en-GB" sz="1600" i="1" dirty="0"/>
              <a:t> (</a:t>
            </a:r>
            <a:r>
              <a:rPr lang="en-GB" sz="1600" i="1" dirty="0" err="1"/>
              <a:t>ir</a:t>
            </a:r>
            <a:r>
              <a:rPr lang="en-GB" sz="1600" i="1" dirty="0"/>
              <a:t> </a:t>
            </a:r>
            <a:r>
              <a:rPr lang="en-GB" sz="1600" i="1" dirty="0" err="1"/>
              <a:t>dažnai</a:t>
            </a:r>
            <a:r>
              <a:rPr lang="en-GB" sz="1600" i="1" dirty="0"/>
              <a:t> </a:t>
            </a:r>
            <a:r>
              <a:rPr lang="en-GB" sz="1600" i="1" dirty="0" err="1"/>
              <a:t>žalingas</a:t>
            </a:r>
            <a:r>
              <a:rPr lang="en-GB" sz="1600" i="1"/>
              <a:t>)  </a:t>
            </a:r>
            <a:r>
              <a:rPr lang="en-GB" sz="1600" i="1" dirty="0" err="1"/>
              <a:t>susidorojimo</a:t>
            </a:r>
            <a:r>
              <a:rPr lang="en-GB" sz="1600" i="1" dirty="0"/>
              <a:t> </a:t>
            </a:r>
            <a:r>
              <a:rPr lang="en-GB" sz="1600" i="1" dirty="0" err="1"/>
              <a:t>strategijas</a:t>
            </a:r>
            <a:r>
              <a:rPr lang="en-GB" sz="1600" i="1" dirty="0"/>
              <a:t>.</a:t>
            </a:r>
            <a:r>
              <a:rPr lang="cs-CZ" sz="1600" i="1" dirty="0"/>
              <a:t> </a:t>
            </a:r>
            <a:r>
              <a:rPr lang="en-GB" sz="1600" i="1" u="sng" dirty="0">
                <a:hlinkClick r:id="rId3"/>
              </a:rPr>
              <a:t>https://www.youtube.com/watch?v=Wy6r1IwUaXw</a:t>
            </a:r>
            <a:endParaRPr lang="en-GB" sz="1200" dirty="0"/>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10293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lt-LT" sz="1400" dirty="0">
                <a:solidFill>
                  <a:schemeClr val="tx1"/>
                </a:solidFill>
                <a:latin typeface="Barlow SemiBold" panose="020B0604020202020204" charset="0"/>
                <a:cs typeface="Calibri" panose="020F0502020204030204" pitchFamily="34" charset="0"/>
              </a:rPr>
              <a:t>Europos Komisijos parama rengiant šį pristatymą neprisiima atsakomybės už turinį, kuris atspindi tik autorių požiūrį ir komisija negali būti laikoma atsakinga už bet kokį jame pateiktos informacijos naudojimą.</a:t>
            </a:r>
            <a:endParaRPr lang="lt-LT" sz="1400" dirty="0">
              <a:solidFill>
                <a:schemeClr val="accent2"/>
              </a:solidFill>
            </a:endParaRP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35229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lt-LT" sz="1800" dirty="0"/>
              <a:t>Kaip minėta anksčiau, valgymo sutrikimai yra daugialypiai – jie būna įvairių formų, pavidalų ir variacijų. Nėra dviejų vienodų atvejų. Priežastys, požymiai ir simptomai paprastai žinomi, tačiau kiekvienas atvejis yra unikalus. Dėl įvairių priežasčių ir apraiškų gydymas atitinkamai skiriasi ir kiekvieno asmens gydymo planas. Kiekvienas gydymo planas turi būti individualizuotas ir pritaikytas paciento būklei, jo fizinėms, socialinėms ir kultūrinėms aplinkybėms.</a:t>
            </a:r>
          </a:p>
          <a:p>
            <a:pPr marL="76200" lvl="0" indent="0" algn="l" rtl="0">
              <a:spcBef>
                <a:spcPts val="1000"/>
              </a:spcBef>
              <a:spcAft>
                <a:spcPts val="0"/>
              </a:spcAft>
              <a:buSzPts val="2400"/>
              <a:buNone/>
            </a:pPr>
            <a:r>
              <a:rPr lang="lt-LT" sz="1800" dirty="0">
                <a:solidFill>
                  <a:schemeClr val="tx1">
                    <a:lumMod val="90000"/>
                    <a:lumOff val="10000"/>
                  </a:schemeClr>
                </a:solidFill>
              </a:rPr>
              <a:t>Dėl šios priežasties kvalifikuoti psichikos sveikatos specialistai taiko „integruotą“ strategiją, </a:t>
            </a:r>
            <a:r>
              <a:rPr lang="lt-LT" sz="1800" dirty="0" err="1">
                <a:solidFill>
                  <a:schemeClr val="tx1">
                    <a:lumMod val="90000"/>
                    <a:lumOff val="10000"/>
                  </a:schemeClr>
                </a:solidFill>
              </a:rPr>
              <a:t>t.y</a:t>
            </a:r>
            <a:r>
              <a:rPr lang="lt-LT" sz="1800" dirty="0">
                <a:solidFill>
                  <a:schemeClr val="tx1">
                    <a:lumMod val="90000"/>
                    <a:lumOff val="10000"/>
                  </a:schemeClr>
                </a:solidFill>
              </a:rPr>
              <a:t>. taiko daugiau nei vieną terapinį metodą. CBT gali būti pažymėtas kaip išeities taškas, tačiau yra keletas kitų psichoterapinio gydymo būdų.</a:t>
            </a:r>
            <a:r>
              <a:rPr lang="en-GB" sz="1800" dirty="0"/>
              <a:t>.</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Kiti</a:t>
            </a:r>
            <a:r>
              <a:rPr lang="cs-CZ" dirty="0"/>
              <a:t> </a:t>
            </a:r>
            <a:r>
              <a:rPr lang="cs-CZ" dirty="0" err="1"/>
              <a:t>psichoterapiniai</a:t>
            </a:r>
            <a:r>
              <a:rPr lang="cs-CZ" dirty="0"/>
              <a:t> </a:t>
            </a:r>
            <a:r>
              <a:rPr lang="cs-CZ" dirty="0" err="1"/>
              <a:t>metodai</a:t>
            </a:r>
            <a:endParaRPr lang="it-IT" dirty="0"/>
          </a:p>
        </p:txBody>
      </p:sp>
    </p:spTree>
    <p:extLst>
      <p:ext uri="{BB962C8B-B14F-4D97-AF65-F5344CB8AC3E}">
        <p14:creationId xmlns:p14="http://schemas.microsoft.com/office/powerpoint/2010/main" val="86332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lt-LT" sz="1800" dirty="0"/>
              <a:t>Kiekvieno terapeuto įgūdžiai, patirtis ir kartais net prioritetai priklauso nuo to, kokie gydymo metodai yra naudojami kiekvienu atveju. Šiame pristatyme bus išvardytos kai kurios dažniausiai naudojamos psichoterapijos rūšys ir bandoma parodyti, kad jos nekonkuruoja, o papildo viena kitą. Kadangi kiekvienas pacientas yra individualus, jis gali gauti daugiau naudos iš vieno tipo ir mažiau iš kito tipo. Paprastai būtinas kruopštus ir profesionalus šių metodų svarstymas ir derinimas, kad pacientas galėtų priimti, suprasti, susidoroti su liga ir galiausiai ją įveikti. Kaip sakoma anglų kalboje: „Yra daugiau nei vienas būdas nulupti katę“.</a:t>
            </a: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Kiti</a:t>
            </a:r>
            <a:r>
              <a:rPr lang="cs-CZ" dirty="0"/>
              <a:t> </a:t>
            </a:r>
            <a:r>
              <a:rPr lang="cs-CZ" dirty="0" err="1"/>
              <a:t>psichoterapiniai</a:t>
            </a:r>
            <a:r>
              <a:rPr lang="cs-CZ" dirty="0"/>
              <a:t> </a:t>
            </a:r>
            <a:r>
              <a:rPr lang="cs-CZ" dirty="0" err="1"/>
              <a:t>metodai</a:t>
            </a:r>
            <a:endParaRPr lang="it-IT" dirty="0"/>
          </a:p>
        </p:txBody>
      </p:sp>
      <p:pic>
        <p:nvPicPr>
          <p:cNvPr id="4" name="Obrázek 3">
            <a:extLst>
              <a:ext uri="{FF2B5EF4-FFF2-40B4-BE49-F238E27FC236}">
                <a16:creationId xmlns:a16="http://schemas.microsoft.com/office/drawing/2014/main" id="{13BE88A2-98A7-4BF4-8710-33147B3DE9AF}"/>
              </a:ext>
            </a:extLst>
          </p:cNvPr>
          <p:cNvPicPr>
            <a:picLocks noChangeAspect="1"/>
          </p:cNvPicPr>
          <p:nvPr/>
        </p:nvPicPr>
        <p:blipFill>
          <a:blip r:embed="rId3"/>
          <a:stretch>
            <a:fillRect/>
          </a:stretch>
        </p:blipFill>
        <p:spPr>
          <a:xfrm>
            <a:off x="7020272" y="3798550"/>
            <a:ext cx="1764006" cy="1181884"/>
          </a:xfrm>
          <a:prstGeom prst="rect">
            <a:avLst/>
          </a:prstGeom>
        </p:spPr>
      </p:pic>
    </p:spTree>
    <p:extLst>
      <p:ext uri="{BB962C8B-B14F-4D97-AF65-F5344CB8AC3E}">
        <p14:creationId xmlns:p14="http://schemas.microsoft.com/office/powerpoint/2010/main" val="32133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t>CBT – o kas bus </a:t>
            </a:r>
            <a:r>
              <a:rPr lang="en-US" dirty="0" err="1"/>
              <a:t>toliau</a:t>
            </a:r>
            <a:r>
              <a:rPr lang="en-US" dirty="0"/>
              <a:t>?</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lt-LT" sz="1800" dirty="0"/>
              <a:t>Rekomenduojama pradinė psichoterapinė intervencija yra kognityvinė-elgesio, akcentuojant kognityvinį restruktūrizavimą, </a:t>
            </a:r>
            <a:r>
              <a:rPr lang="lt-LT" sz="1800" dirty="0" err="1"/>
              <a:t>t</a:t>
            </a:r>
            <a:r>
              <a:rPr lang="lt-LT" sz="1800" dirty="0"/>
              <a:t>. y. klaidingų mąstymo modelių ir iškreiptų nuomonių apie maistą, pratimus, mitybą, svorį ir kitokį nusistatymą. Klaidingi  įsitikinimai yra logiškai ir ne prievarta ginčijami ir paciento įsitikinimų sistema keičiama žingsnis po žingsnio.</a:t>
            </a:r>
          </a:p>
          <a:p>
            <a:pPr marL="76200" lvl="0" indent="0" algn="l" rtl="0">
              <a:spcBef>
                <a:spcPts val="1000"/>
              </a:spcBef>
              <a:spcAft>
                <a:spcPts val="0"/>
              </a:spcAft>
              <a:buSzPts val="2400"/>
              <a:buNone/>
            </a:pPr>
            <a:r>
              <a:rPr lang="lt-LT" sz="1800" dirty="0"/>
              <a:t>Kognityvinio restruktūrizavimo procesas vyksta viso gydymo metu, tačiau jis svarbiausias svorio normalizavimo pradžioje ir pradiniu laikotarpiu. Kai sumažėja biologinis stresas, palaipsniui atstatomas svoris ir pacientas pradeda normaliai funkcionuoti, paprastai ateina laikas pereiti į kitą individualios psichoterapijos etapą ir įtraukti vieną ar kelis iš šių metodų.</a:t>
            </a:r>
            <a:r>
              <a:rPr lang="en-US" sz="1800" dirty="0"/>
              <a:t>.</a:t>
            </a:r>
            <a:endParaRPr lang="en-GB" sz="1800" dirty="0"/>
          </a:p>
        </p:txBody>
      </p:sp>
    </p:spTree>
    <p:extLst>
      <p:ext uri="{BB962C8B-B14F-4D97-AF65-F5344CB8AC3E}">
        <p14:creationId xmlns:p14="http://schemas.microsoft.com/office/powerpoint/2010/main" val="405689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Psichodinaminis</a:t>
            </a:r>
            <a:r>
              <a:rPr lang="en-US" dirty="0"/>
              <a:t> </a:t>
            </a:r>
            <a:r>
              <a:rPr lang="en-US" dirty="0" err="1"/>
              <a:t>požiūris</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lt-LT" sz="1800" dirty="0"/>
              <a:t>Jis priklauso vadinamajai giluminei psichologijai, </a:t>
            </a:r>
            <a:r>
              <a:rPr lang="lt-LT" sz="1800" dirty="0" err="1"/>
              <a:t>t.y</a:t>
            </a:r>
            <a:r>
              <a:rPr lang="lt-LT" sz="1800" dirty="0"/>
              <a:t>. psichikos sunkumų priežastį įžvelgia </a:t>
            </a:r>
            <a:r>
              <a:rPr lang="lt-LT" sz="1800" dirty="0" err="1"/>
              <a:t>intrapsichiniuose</a:t>
            </a:r>
            <a:r>
              <a:rPr lang="lt-LT" sz="1800" dirty="0"/>
              <a:t> konfliktuose, vykstančiuose nesąmoningame lygmenyje, kuri yra nevalinga ir mes patys paprastai negalime turėti tam įtakos. Pacientas kartu su terapeutu tyrinėja savo psichologinius konfliktus, apie kuriuos jis nežino, todėl yra neapsaugotas.</a:t>
            </a:r>
          </a:p>
          <a:p>
            <a:pPr marL="76200" lvl="0" indent="0">
              <a:spcBef>
                <a:spcPts val="1000"/>
              </a:spcBef>
              <a:buNone/>
            </a:pPr>
            <a:r>
              <a:rPr lang="lt-LT" sz="1800" dirty="0"/>
              <a:t>Todėl svarbu, kad terapijoje būtų akcentuojamas emocijų ir fantazijų suvokimas, jų raiška ir apdorojimas. Tikslas yra, kad </a:t>
            </a:r>
            <a:r>
              <a:rPr lang="lt-LT" sz="1800" dirty="0">
                <a:solidFill>
                  <a:srgbClr val="FF0000"/>
                </a:solidFill>
              </a:rPr>
              <a:t>pacientas</a:t>
            </a:r>
            <a:r>
              <a:rPr lang="lt-LT" sz="1800" dirty="0"/>
              <a:t> suprastų ryšį tarp savo dabartinės emocinės būsenos ir elgesio bei asmeninės istorijos, įgautų įžvalgos ir supratimo apie pasikartojančius elgesio modelius, dėl kurių išsivystė valgymo sutrikimas.</a:t>
            </a:r>
            <a:r>
              <a:rPr lang="en-GB" sz="1800" dirty="0"/>
              <a:t> </a:t>
            </a:r>
          </a:p>
        </p:txBody>
      </p:sp>
    </p:spTree>
    <p:extLst>
      <p:ext uri="{BB962C8B-B14F-4D97-AF65-F5344CB8AC3E}">
        <p14:creationId xmlns:p14="http://schemas.microsoft.com/office/powerpoint/2010/main" val="81828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Psichodinaminis</a:t>
            </a:r>
            <a:r>
              <a:rPr lang="en-US" dirty="0"/>
              <a:t> </a:t>
            </a:r>
            <a:r>
              <a:rPr lang="en-US" dirty="0" err="1"/>
              <a:t>požiūris</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spcBef>
                <a:spcPts val="1000"/>
              </a:spcBef>
              <a:buNone/>
            </a:pPr>
            <a:r>
              <a:rPr lang="lt-LT" sz="1800" dirty="0"/>
              <a:t>Šis požiūris į terapiją siekia padėti klientams geriau suprasti save, tiriant nesąmoningas veiksmų, į kuriuos jie įsitraukia, reikšmes. Jis tiria žmonių įsitikinimus, vertybes ir jausmus apie save ir padeda tai, ko jie išmoko, pritaikyti kasdieniame gyvenime. Svarbu, kad pacientai palaipsniui išmoktų keisti destruktyvius modelius, kuriuose jie gyveno.</a:t>
            </a:r>
          </a:p>
          <a:p>
            <a:pPr marL="76200" indent="0">
              <a:spcBef>
                <a:spcPts val="1000"/>
              </a:spcBef>
              <a:buNone/>
            </a:pPr>
            <a:r>
              <a:rPr lang="lt-LT" sz="1800" dirty="0" err="1"/>
              <a:t>Psichodinaminio</a:t>
            </a:r>
            <a:r>
              <a:rPr lang="lt-LT" sz="1800" dirty="0"/>
              <a:t> proceso tikslas – paskatinti pacientą suvokti savo vidinius poreikius, žvelgti į konfliktus ir geriau juos kontroliuoti</a:t>
            </a:r>
            <a:r>
              <a:rPr lang="en-US" sz="1800" dirty="0"/>
              <a:t>.</a:t>
            </a:r>
            <a:endParaRPr lang="en-GB" sz="1800" dirty="0"/>
          </a:p>
          <a:p>
            <a:pPr marL="76200" lvl="0" indent="0">
              <a:spcBef>
                <a:spcPts val="1000"/>
              </a:spcBef>
              <a:buNone/>
            </a:pPr>
            <a:endParaRPr lang="en-GB" sz="1800" dirty="0"/>
          </a:p>
        </p:txBody>
      </p:sp>
    </p:spTree>
    <p:extLst>
      <p:ext uri="{BB962C8B-B14F-4D97-AF65-F5344CB8AC3E}">
        <p14:creationId xmlns:p14="http://schemas.microsoft.com/office/powerpoint/2010/main" val="46451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Šeimos</a:t>
            </a:r>
            <a:r>
              <a:rPr lang="en-US" dirty="0"/>
              <a:t> </a:t>
            </a:r>
            <a:r>
              <a:rPr lang="en-US" dirty="0" err="1"/>
              <a:t>terapija</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lt-LT" sz="1800" dirty="0"/>
              <a:t>Šeimos terapija veikia su šeima kaip visa sistema. Jame nagrinėjami jos ypatumai ir atskirų narių asmenybės. Ji veikia su platesniu kontekstu, kuriame kyla problema, </a:t>
            </a:r>
            <a:r>
              <a:rPr lang="lt-LT" sz="1800" dirty="0" err="1"/>
              <a:t>t.y</a:t>
            </a:r>
            <a:r>
              <a:rPr lang="lt-LT" sz="1800" dirty="0"/>
              <a:t>. valgymo sutrikimas. Šeimos terapija remiasi prielaida, kad šeima veikia kaip tarpusavyje susijusi sistema, kuri sąveikauja tarpusavyje. Jei asmuo patiria problemų savo gyvenime, jos gali būti susijusios su šeimos sistema, šeimos dinamika, santykiais ir bendravimu. Ir būtent šeimos sistema, pakeisdama požiūrį į problemą, gali padėti savo nariams ją išspręsti. Šeimos terapija siekiama skatinti sveikatos supratimą ir narių bendravimą, tiriant, kokį poveikį valgymo sutrikimas turi šeimai ir ką šeima gali padaryti, kad palaikytų pacientą.</a:t>
            </a:r>
            <a:endParaRPr lang="en-US" sz="1800" dirty="0"/>
          </a:p>
        </p:txBody>
      </p:sp>
    </p:spTree>
    <p:extLst>
      <p:ext uri="{BB962C8B-B14F-4D97-AF65-F5344CB8AC3E}">
        <p14:creationId xmlns:p14="http://schemas.microsoft.com/office/powerpoint/2010/main" val="203044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a:xfrm>
            <a:off x="611560" y="195486"/>
            <a:ext cx="6757800" cy="919500"/>
          </a:xfrm>
        </p:spPr>
        <p:txBody>
          <a:bodyPr/>
          <a:lstStyle/>
          <a:p>
            <a:r>
              <a:rPr lang="en-US" dirty="0" err="1"/>
              <a:t>Šeimos</a:t>
            </a:r>
            <a:r>
              <a:rPr lang="en-US" dirty="0"/>
              <a:t> </a:t>
            </a:r>
            <a:r>
              <a:rPr lang="en-US" dirty="0" err="1"/>
              <a:t>terapija</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23528" y="1203598"/>
            <a:ext cx="8568952" cy="2880320"/>
          </a:xfrm>
          <a:prstGeom prst="rect">
            <a:avLst/>
          </a:prstGeom>
        </p:spPr>
        <p:txBody>
          <a:bodyPr spcFirstLastPara="1" wrap="square" lIns="0" tIns="0" rIns="0" bIns="0" anchor="t" anchorCtr="0">
            <a:noAutofit/>
          </a:bodyPr>
          <a:lstStyle/>
          <a:p>
            <a:pPr marL="76200" indent="0">
              <a:spcBef>
                <a:spcPts val="1000"/>
              </a:spcBef>
              <a:buNone/>
            </a:pPr>
            <a:r>
              <a:rPr lang="lt-LT" sz="1800" dirty="0"/>
              <a:t>Gali vykti tiek individualūs (tėvo), tiek </a:t>
            </a:r>
            <a:r>
              <a:rPr lang="lt-LT" sz="1800" dirty="0" err="1"/>
              <a:t>pogrupiniai</a:t>
            </a:r>
            <a:r>
              <a:rPr lang="lt-LT" sz="1800" dirty="0"/>
              <a:t> (vaikų) užsiėmimai.</a:t>
            </a:r>
          </a:p>
          <a:p>
            <a:pPr marL="76200" indent="0">
              <a:spcBef>
                <a:spcPts val="1000"/>
              </a:spcBef>
              <a:buNone/>
            </a:pPr>
            <a:r>
              <a:rPr lang="lt-LT" sz="1800" dirty="0"/>
              <a:t>Taip pat svarbu pabrėžti, kad, keičiantis šiuolaikinei šeimai, vyksta pokyčiai ir šeimos terapijos kontekste. Šeima čia suprantama ne tik pagal biologines kraujo linijas ar teisinius apibrėžimus. Šeima apima visus asmenis, kuriuos konkreti šeima laiko nariais arba suvokia kaip svarbius pokyčiams šeimos sistemoje. Todėl į šeimos terapiją gali būti įtraukiami paauglių partneriai arba nauji tėvų partneriai po ankstesnės santuokos skyrybų ar pagausėjusios šeimos, su artimais draugais ir pan. Naminiai gyvūnai taip pat  nėra išimtis.</a:t>
            </a:r>
            <a:endParaRPr lang="en-GB" sz="1800" dirty="0"/>
          </a:p>
        </p:txBody>
      </p:sp>
      <p:pic>
        <p:nvPicPr>
          <p:cNvPr id="5" name="Obrázek 4">
            <a:extLst>
              <a:ext uri="{FF2B5EF4-FFF2-40B4-BE49-F238E27FC236}">
                <a16:creationId xmlns:a16="http://schemas.microsoft.com/office/drawing/2014/main" id="{30EEE8CC-24B2-4BF1-9AE7-1402EE7CB816}"/>
              </a:ext>
            </a:extLst>
          </p:cNvPr>
          <p:cNvPicPr>
            <a:picLocks noChangeAspect="1"/>
          </p:cNvPicPr>
          <p:nvPr/>
        </p:nvPicPr>
        <p:blipFill>
          <a:blip r:embed="rId2"/>
          <a:stretch>
            <a:fillRect/>
          </a:stretch>
        </p:blipFill>
        <p:spPr>
          <a:xfrm>
            <a:off x="8244408" y="3872374"/>
            <a:ext cx="899592" cy="1455964"/>
          </a:xfrm>
          <a:prstGeom prst="rect">
            <a:avLst/>
          </a:prstGeom>
        </p:spPr>
      </p:pic>
    </p:spTree>
    <p:extLst>
      <p:ext uri="{BB962C8B-B14F-4D97-AF65-F5344CB8AC3E}">
        <p14:creationId xmlns:p14="http://schemas.microsoft.com/office/powerpoint/2010/main" val="16731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5264</TotalTime>
  <Words>1355</Words>
  <Application>Microsoft Office PowerPoint</Application>
  <PresentationFormat>On-screen Show (16:9)</PresentationFormat>
  <Paragraphs>50</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Barlow SemiBold</vt:lpstr>
      <vt:lpstr>Barlow Light</vt:lpstr>
      <vt:lpstr>Caius template</vt:lpstr>
      <vt:lpstr> Kitos valgymo sutrikimų psichoterapijos Autoriai: Simona Cakirpaloglu, Lukas Merz</vt:lpstr>
      <vt:lpstr>Project Number: 2021-1-RO01- KA220-HED-38B739A3</vt:lpstr>
      <vt:lpstr>Kiti psichoterapiniai metodai</vt:lpstr>
      <vt:lpstr>Kiti psichoterapiniai metodai</vt:lpstr>
      <vt:lpstr>CBT – o kas bus toliau?</vt:lpstr>
      <vt:lpstr>Psichodinaminis požiūris</vt:lpstr>
      <vt:lpstr>Psichodinaminis požiūris</vt:lpstr>
      <vt:lpstr>Šeimos terapija</vt:lpstr>
      <vt:lpstr>Šeimos terapija</vt:lpstr>
      <vt:lpstr>Tarpasmeninė terapija (IPT)</vt:lpstr>
      <vt:lpstr>Maudsley nervinės anoreksijos terapija suaugusiems (MANTRA)</vt:lpstr>
      <vt:lpstr>Palaikomojo klinikinio valdymo specialistas (SSCM)</vt:lpstr>
      <vt:lpstr>Savipagalba su vadovavimu, psichoedukacija</vt:lpstr>
      <vt:lpstr>Kiti ištekliai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Aelita Skarbaliene</cp:lastModifiedBy>
  <cp:revision>133</cp:revision>
  <dcterms:modified xsi:type="dcterms:W3CDTF">2023-08-30T11:40:51Z</dcterms:modified>
</cp:coreProperties>
</file>