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6"/>
  </p:notesMasterIdLst>
  <p:sldIdLst>
    <p:sldId id="256" r:id="rId2"/>
    <p:sldId id="257" r:id="rId3"/>
    <p:sldId id="261" r:id="rId4"/>
    <p:sldId id="302" r:id="rId5"/>
    <p:sldId id="279" r:id="rId6"/>
    <p:sldId id="303" r:id="rId7"/>
    <p:sldId id="309" r:id="rId8"/>
    <p:sldId id="304" r:id="rId9"/>
    <p:sldId id="310" r:id="rId10"/>
    <p:sldId id="305" r:id="rId11"/>
    <p:sldId id="306" r:id="rId12"/>
    <p:sldId id="308" r:id="rId13"/>
    <p:sldId id="307" r:id="rId14"/>
    <p:sldId id="284" r:id="rId15"/>
  </p:sldIdLst>
  <p:sldSz cx="9144000" cy="5143500" type="screen16x9"/>
  <p:notesSz cx="6858000" cy="9144000"/>
  <p:embeddedFontLst>
    <p:embeddedFont>
      <p:font typeface="Barlow Light" panose="00000400000000000000" pitchFamily="2" charset="-18"/>
      <p:regular r:id="rId17"/>
      <p:bold r:id="rId18"/>
      <p:italic r:id="rId19"/>
      <p:boldItalic r:id="rId20"/>
    </p:embeddedFont>
    <p:embeddedFont>
      <p:font typeface="Barlow SemiBold" panose="00000700000000000000" pitchFamily="2" charset="-18"/>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70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y6r1IwUaXw" TargetMode="External"/><Relationship Id="rId2" Type="http://schemas.openxmlformats.org/officeDocument/2006/relationships/hyperlink" Target="https://www.youtube.com/watch?v=5rojJ9ZoC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en-US" sz="2800" dirty="0"/>
              <a:t>Other psychotherapies for eating disorders</a:t>
            </a:r>
            <a:br>
              <a:rPr lang="en-US" sz="2800" dirty="0"/>
            </a:br>
            <a:r>
              <a:rPr lang="it-IT" sz="1800" dirty="0"/>
              <a:t>Authors: 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Interpersonal therapy</a:t>
            </a:r>
            <a:r>
              <a:rPr lang="cs-CZ" dirty="0"/>
              <a:t> (IPT)</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US" sz="1800" dirty="0"/>
              <a:t>Interpersonal psychotherapy focuses primarily on the patient’s current interpersonal relationships as the source of the difficulties (and the consequent manifestations of difficulties in the form of an eating disorder). It guides the client to discover and understand the connections between his or her symptoms and interpersonal relationships and then to recognize how he or she can contribute to problematic, conflicting, frustrating or traumatic interpersonal relationships through attitudes and reactions, experiencing and behaving.</a:t>
            </a:r>
          </a:p>
          <a:p>
            <a:pPr marL="76200" lvl="0" indent="0">
              <a:spcBef>
                <a:spcPts val="1000"/>
              </a:spcBef>
              <a:buNone/>
            </a:pPr>
            <a:r>
              <a:rPr lang="en-US" sz="1800" dirty="0"/>
              <a:t>It also pays attention to where current inappropriate reactions arise from: how insufficiently or inappropriately processed experiences from the past contribute to them - to what extent there is a compulsive repetition of past experiences and an inappropriate transfer of past experiences to current situations and relationships.</a:t>
            </a:r>
            <a:endParaRPr lang="en-GB" sz="1800" dirty="0"/>
          </a:p>
        </p:txBody>
      </p:sp>
    </p:spTree>
    <p:extLst>
      <p:ext uri="{BB962C8B-B14F-4D97-AF65-F5344CB8AC3E}">
        <p14:creationId xmlns:p14="http://schemas.microsoft.com/office/powerpoint/2010/main" val="7910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t>Maudsley</a:t>
            </a:r>
            <a:r>
              <a:rPr lang="cs-CZ" dirty="0"/>
              <a:t> </a:t>
            </a:r>
            <a:r>
              <a:rPr lang="cs-CZ" dirty="0" err="1"/>
              <a:t>Anorexia</a:t>
            </a:r>
            <a:r>
              <a:rPr lang="cs-CZ" dirty="0"/>
              <a:t> </a:t>
            </a:r>
            <a:r>
              <a:rPr lang="cs-CZ" dirty="0" err="1"/>
              <a:t>Nervosa</a:t>
            </a:r>
            <a:r>
              <a:rPr lang="cs-CZ" dirty="0"/>
              <a:t> </a:t>
            </a:r>
            <a:r>
              <a:rPr lang="cs-CZ" dirty="0" err="1"/>
              <a:t>Therapy</a:t>
            </a:r>
            <a:r>
              <a:rPr lang="cs-CZ" dirty="0"/>
              <a:t> </a:t>
            </a:r>
            <a:r>
              <a:rPr lang="cs-CZ" dirty="0" err="1"/>
              <a:t>for</a:t>
            </a:r>
            <a:r>
              <a:rPr lang="cs-CZ" dirty="0"/>
              <a:t> </a:t>
            </a:r>
            <a:r>
              <a:rPr lang="cs-CZ" dirty="0" err="1"/>
              <a:t>Adults</a:t>
            </a:r>
            <a:r>
              <a:rPr lang="en-US" dirty="0"/>
              <a:t> </a:t>
            </a:r>
            <a:r>
              <a:rPr lang="cs-CZ" dirty="0"/>
              <a:t>(MANTRA)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en-US" sz="1800" dirty="0"/>
              <a:t>MANTRA is a specialized integrative therapy that was developed specifically for the treatment of anorexia nervosa. It focuses on the cognitive, emotional, relational and biological factors that contribute to the development of an eating disorder. It seeks to identify what keeps people anorexic and gradually helps them find alternative and more adaptive ways of coping with these stressors. Taking a lot from the previously mentioned methods, it focuses on developing motivation to change and recover, improving food intake and nutrition, dealing with interpersonal conflicts, developing more positive thinking styles, learning new ways of coping with emotions.</a:t>
            </a:r>
          </a:p>
          <a:p>
            <a:pPr marL="76200" indent="0">
              <a:buNone/>
            </a:pPr>
            <a:r>
              <a:rPr lang="en-US" sz="1800" dirty="0"/>
              <a:t>One form of the MANTRA therapy involves more families in the therapeutic group where they can share their experience, learn from each other, provide encouragement and support.</a:t>
            </a:r>
          </a:p>
        </p:txBody>
      </p:sp>
    </p:spTree>
    <p:extLst>
      <p:ext uri="{BB962C8B-B14F-4D97-AF65-F5344CB8AC3E}">
        <p14:creationId xmlns:p14="http://schemas.microsoft.com/office/powerpoint/2010/main" val="8356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t>Specialist</a:t>
            </a:r>
            <a:r>
              <a:rPr lang="cs-CZ" dirty="0"/>
              <a:t> </a:t>
            </a:r>
            <a:r>
              <a:rPr lang="cs-CZ" dirty="0" err="1"/>
              <a:t>Supportive</a:t>
            </a:r>
            <a:r>
              <a:rPr lang="cs-CZ" dirty="0"/>
              <a:t> </a:t>
            </a:r>
            <a:r>
              <a:rPr lang="cs-CZ" dirty="0" err="1"/>
              <a:t>Clinical</a:t>
            </a:r>
            <a:r>
              <a:rPr lang="cs-CZ" dirty="0"/>
              <a:t> Management</a:t>
            </a:r>
            <a:r>
              <a:rPr lang="en-US" dirty="0"/>
              <a:t> (SSCM)</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en-GB" sz="1800" dirty="0"/>
              <a:t>SSCM is not based on a psychological model, but uses a practical and supportive approach. It was originally designed as an unspecific placebo treatment in a clinical trial that could be delivered to outpatients. SSCM uses clinical skills with focus on improving eating disorder symptoms, and supportive therapy techniques. There is emphasis not just on symptoms, but on improving patient’s enjoyment and quality of life. It is a flexible approach compared to the other structured skills-based approaches. In </a:t>
            </a:r>
            <a:r>
              <a:rPr lang="en-GB" sz="1800" dirty="0">
                <a:solidFill>
                  <a:schemeClr val="tx1">
                    <a:lumMod val="90000"/>
                    <a:lumOff val="10000"/>
                  </a:schemeClr>
                </a:solidFill>
              </a:rPr>
              <a:t>each session, main symptoms and progress towards the set treatment goals are reviewed, and next steps are identified by the patient. The therapist contributes less and should facilitate, support, and encourage. The content is completely individual for each patient and combines the patient’s knowledge about what might work for them, and the therapist’s knowledge about what might help someone to recover from an eating disorder.</a:t>
            </a:r>
            <a:endParaRPr lang="cs-CZ" sz="1800" dirty="0">
              <a:solidFill>
                <a:schemeClr val="tx1">
                  <a:lumMod val="90000"/>
                  <a:lumOff val="10000"/>
                </a:schemeClr>
              </a:solidFill>
            </a:endParaRPr>
          </a:p>
        </p:txBody>
      </p:sp>
    </p:spTree>
    <p:extLst>
      <p:ext uri="{BB962C8B-B14F-4D97-AF65-F5344CB8AC3E}">
        <p14:creationId xmlns:p14="http://schemas.microsoft.com/office/powerpoint/2010/main" val="27680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Self-help with </a:t>
            </a:r>
            <a:r>
              <a:rPr lang="cs-CZ" dirty="0"/>
              <a:t>a </a:t>
            </a:r>
            <a:r>
              <a:rPr lang="en-US" dirty="0"/>
              <a:t>guidance, psychoeducation</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GB" sz="1800" dirty="0"/>
              <a:t>Self-help with a guidance is a form of psychotherapy that is generally recommended only in mild cases of an eating disorder, to people who are identified to be at risk of developing an eating disorder or those recovered from one. It is based on regular (often group) meetings with a therapist who provides support in the form of different techniques and advice, education and encouragement to the participants. It is frequently used for long-term, follow-up therapy in the period after recovery to prevent falling back into the harmful behavioural patterns and relapse into illness.</a:t>
            </a:r>
          </a:p>
        </p:txBody>
      </p:sp>
    </p:spTree>
    <p:extLst>
      <p:ext uri="{BB962C8B-B14F-4D97-AF65-F5344CB8AC3E}">
        <p14:creationId xmlns:p14="http://schemas.microsoft.com/office/powerpoint/2010/main" val="253446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cs-CZ" dirty="0" err="1"/>
              <a:t>Other</a:t>
            </a:r>
            <a:r>
              <a:rPr lang="cs-CZ" dirty="0"/>
              <a:t> </a:t>
            </a:r>
            <a:r>
              <a:rPr lang="cs-CZ" dirty="0" err="1"/>
              <a:t>resources</a:t>
            </a:r>
            <a:endParaRPr lang="en-GB" dirty="0"/>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5" y="1491630"/>
            <a:ext cx="6757800" cy="2826600"/>
          </a:xfrm>
        </p:spPr>
        <p:txBody>
          <a:bodyPr/>
          <a:lstStyle/>
          <a:p>
            <a:pPr lvl="0"/>
            <a:r>
              <a:rPr lang="en-GB" sz="1600" i="1" dirty="0"/>
              <a:t>Watch the video where Ivan Eisler discusses why families are so important in a young person’s recovery from an eating disorder and what family therapy for eating disorders involves. Watch at </a:t>
            </a:r>
            <a:r>
              <a:rPr lang="en-GB" sz="1600" i="1" u="sng" dirty="0">
                <a:hlinkClick r:id="rId2"/>
              </a:rPr>
              <a:t>https://www.youtube.com/watch?v=5rojJ9ZoCJo</a:t>
            </a:r>
            <a:endParaRPr lang="cs-CZ" sz="1600" i="1" u="sng" dirty="0"/>
          </a:p>
          <a:p>
            <a:pPr lvl="0"/>
            <a:endParaRPr lang="cs-CZ" sz="1600" dirty="0"/>
          </a:p>
          <a:p>
            <a:pPr lvl="0"/>
            <a:r>
              <a:rPr lang="en-GB" sz="1600" i="1" dirty="0"/>
              <a:t>You may also be interested in Rob Welch talking about the use of IPT for treating ED’s ad identifying the contexts that triggers repetitive (and often harmful) coping strategies.</a:t>
            </a:r>
            <a:r>
              <a:rPr lang="cs-CZ" sz="1600" i="1" dirty="0"/>
              <a:t> </a:t>
            </a:r>
            <a:r>
              <a:rPr lang="en-GB" sz="1600" i="1" u="sng" dirty="0">
                <a:hlinkClick r:id="rId3"/>
              </a:rPr>
              <a:t>https://www.youtube.com/watch?v=Wy6r1IwUaXw</a:t>
            </a:r>
            <a:endParaRPr lang="en-GB" sz="12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GB" sz="1800" dirty="0"/>
              <a:t>As was indicated earlier, eating disorders are multifaced – they come in many different forms, shapes, </a:t>
            </a:r>
            <a:r>
              <a:rPr lang="en-GB" sz="1800" dirty="0">
                <a:solidFill>
                  <a:schemeClr val="tx1">
                    <a:lumMod val="90000"/>
                    <a:lumOff val="10000"/>
                  </a:schemeClr>
                </a:solidFill>
              </a:rPr>
              <a:t>and variations. No two cases are the same. The causes, signs, and symptoms are known in general, but each case is a unique set. Because of this range of causes and manifestations, the treatment varies accordingly and so does the treatment plan for every individual. Each treatment plan must be individualised and tailored to the patient’s condition, his or her physical, social and cultural circumstances.</a:t>
            </a:r>
          </a:p>
          <a:p>
            <a:pPr marL="76200" lvl="0" indent="0" algn="l" rtl="0">
              <a:spcBef>
                <a:spcPts val="1000"/>
              </a:spcBef>
              <a:spcAft>
                <a:spcPts val="0"/>
              </a:spcAft>
              <a:buSzPts val="2400"/>
              <a:buNone/>
            </a:pPr>
            <a:r>
              <a:rPr lang="en-GB" sz="1800" dirty="0">
                <a:solidFill>
                  <a:schemeClr val="tx1">
                    <a:lumMod val="90000"/>
                    <a:lumOff val="10000"/>
                  </a:schemeClr>
                </a:solidFill>
              </a:rPr>
              <a:t>For this reason, skilled mental health professionals use an “integrated” strategy, i.e. they apply more than one therapeutic approach. The CBT can be </a:t>
            </a:r>
            <a:r>
              <a:rPr lang="en-GB" sz="1800" dirty="0"/>
              <a:t>marked as the point of departure, but there are several other routes the psychotherapeutic treatment can take and utilise.</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Other</a:t>
            </a:r>
            <a:r>
              <a:rPr lang="cs-CZ" dirty="0"/>
              <a:t> </a:t>
            </a:r>
            <a:r>
              <a:rPr lang="cs-CZ" dirty="0" err="1"/>
              <a:t>psychotherapeutic</a:t>
            </a:r>
            <a:r>
              <a:rPr lang="cs-CZ" dirty="0"/>
              <a:t> </a:t>
            </a:r>
            <a:r>
              <a:rPr lang="cs-CZ" dirty="0" err="1"/>
              <a:t>methods</a:t>
            </a:r>
            <a:r>
              <a:rPr lang="cs-CZ" dirty="0"/>
              <a:t>	</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GB" sz="1800" dirty="0"/>
              <a:t>It lies in the skill, experience, and sometimes even preference, of each therapist, what types of therapeutic </a:t>
            </a:r>
            <a:r>
              <a:rPr lang="en-GB" sz="1800" dirty="0">
                <a:solidFill>
                  <a:schemeClr val="tx1">
                    <a:lumMod val="90000"/>
                    <a:lumOff val="10000"/>
                  </a:schemeClr>
                </a:solidFill>
              </a:rPr>
              <a:t>approaches are used in each case. This presentation will list some of the most frequently used types of psychotherapy and will try to demonstrate that </a:t>
            </a:r>
            <a:r>
              <a:rPr lang="en-GB" sz="1800" b="1" dirty="0">
                <a:solidFill>
                  <a:schemeClr val="tx1">
                    <a:lumMod val="90000"/>
                    <a:lumOff val="10000"/>
                  </a:schemeClr>
                </a:solidFill>
              </a:rPr>
              <a:t>they do not compete</a:t>
            </a:r>
            <a:r>
              <a:rPr lang="en-GB" sz="1800" dirty="0">
                <a:solidFill>
                  <a:schemeClr val="tx1">
                    <a:lumMod val="90000"/>
                    <a:lumOff val="10000"/>
                  </a:schemeClr>
                </a:solidFill>
              </a:rPr>
              <a:t>, but rather </a:t>
            </a:r>
            <a:r>
              <a:rPr lang="en-GB" sz="1800" b="1" dirty="0">
                <a:solidFill>
                  <a:schemeClr val="tx1">
                    <a:lumMod val="90000"/>
                    <a:lumOff val="10000"/>
                  </a:schemeClr>
                </a:solidFill>
              </a:rPr>
              <a:t>complement </a:t>
            </a:r>
            <a:r>
              <a:rPr lang="en-GB" sz="1800" dirty="0">
                <a:solidFill>
                  <a:schemeClr val="tx1">
                    <a:lumMod val="90000"/>
                    <a:lumOff val="10000"/>
                  </a:schemeClr>
                </a:solidFill>
              </a:rPr>
              <a:t>each other. Because each patient is an individual, he or she may benefit more from one </a:t>
            </a:r>
            <a:r>
              <a:rPr lang="en-GB" sz="1800" dirty="0"/>
              <a:t>type and less from a different type. A careful and expert consideration and combination of these methods is usually necessary to help the patient accept, understand, cope with, and ultimately overcome the illness. As the English idiom says: “There is more than one way to skin a cat.”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Other</a:t>
            </a:r>
            <a:r>
              <a:rPr lang="cs-CZ" dirty="0"/>
              <a:t> </a:t>
            </a:r>
            <a:r>
              <a:rPr lang="cs-CZ" dirty="0" err="1"/>
              <a:t>psychotherapeutic</a:t>
            </a:r>
            <a:r>
              <a:rPr lang="cs-CZ" dirty="0"/>
              <a:t> </a:t>
            </a:r>
            <a:r>
              <a:rPr lang="cs-CZ" dirty="0" err="1"/>
              <a:t>methods</a:t>
            </a:r>
            <a:r>
              <a:rPr lang="cs-CZ" dirty="0"/>
              <a:t>	</a:t>
            </a:r>
            <a:endParaRPr lang="it-IT" dirty="0"/>
          </a:p>
        </p:txBody>
      </p:sp>
      <p:pic>
        <p:nvPicPr>
          <p:cNvPr id="4" name="Obrázek 3">
            <a:extLst>
              <a:ext uri="{FF2B5EF4-FFF2-40B4-BE49-F238E27FC236}">
                <a16:creationId xmlns:a16="http://schemas.microsoft.com/office/drawing/2014/main" id="{13BE88A2-98A7-4BF4-8710-33147B3DE9AF}"/>
              </a:ext>
            </a:extLst>
          </p:cNvPr>
          <p:cNvPicPr>
            <a:picLocks noChangeAspect="1"/>
          </p:cNvPicPr>
          <p:nvPr/>
        </p:nvPicPr>
        <p:blipFill>
          <a:blip r:embed="rId3"/>
          <a:stretch>
            <a:fillRect/>
          </a:stretch>
        </p:blipFill>
        <p:spPr>
          <a:xfrm>
            <a:off x="7020272" y="3798550"/>
            <a:ext cx="1764006" cy="1181884"/>
          </a:xfrm>
          <a:prstGeom prst="rect">
            <a:avLst/>
          </a:prstGeom>
        </p:spPr>
      </p:pic>
    </p:spTree>
    <p:extLst>
      <p:ext uri="{BB962C8B-B14F-4D97-AF65-F5344CB8AC3E}">
        <p14:creationId xmlns:p14="http://schemas.microsoft.com/office/powerpoint/2010/main" val="26517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CBT – and what comes next?</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GB" sz="1800" dirty="0"/>
              <a:t>The recommended initial psychotherapeutic intervention is cognitive-behavioural, with emphasis on cognitive restructuring, i.e. identifying faulty thought patterns and distorted opinions on food, exercise, diet, weight, etc. The harmful cognitions are logically and non-forcefully challenged and the patient’s belief system is changed step-by-step.</a:t>
            </a:r>
          </a:p>
          <a:p>
            <a:pPr marL="76200" lvl="0" indent="0">
              <a:spcBef>
                <a:spcPts val="1000"/>
              </a:spcBef>
              <a:buNone/>
            </a:pPr>
            <a:r>
              <a:rPr lang="en-US" sz="1800" dirty="0"/>
              <a:t>The process of cognitive restructuring is present throughout the treatment, but it is most important at the beginning and during the initial period of weight restoration. When the biological stress is reduced, weight is being gradually restored and the patient begins to experience a return to normal functioning, it is usually time to shift to the next phase of individual psychotherapy and include one or more of the following approaches.</a:t>
            </a:r>
            <a:endParaRPr lang="en-GB" sz="1800" dirty="0"/>
          </a:p>
        </p:txBody>
      </p:sp>
    </p:spTree>
    <p:extLst>
      <p:ext uri="{BB962C8B-B14F-4D97-AF65-F5344CB8AC3E}">
        <p14:creationId xmlns:p14="http://schemas.microsoft.com/office/powerpoint/2010/main" val="5459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Psychodynamic approach</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GB" sz="1800" dirty="0"/>
              <a:t>It belongs to the so-called depth psychology, i.e., it sees the cause of mental difficulties in intrapsychic conflicts that take place on an </a:t>
            </a:r>
            <a:r>
              <a:rPr lang="en-GB" sz="1800" b="1" dirty="0"/>
              <a:t>unconscious level</a:t>
            </a:r>
            <a:r>
              <a:rPr lang="en-GB" sz="1800" dirty="0"/>
              <a:t>, where we do not have natural access to them. The patient, together with the therapist, explores his or her own psychological conflicts, of which he or she is unaware and thus defenceless against.</a:t>
            </a:r>
          </a:p>
          <a:p>
            <a:pPr marL="76200" indent="0">
              <a:spcBef>
                <a:spcPts val="1000"/>
              </a:spcBef>
              <a:buNone/>
            </a:pPr>
            <a:r>
              <a:rPr lang="en-GB" sz="1800" dirty="0"/>
              <a:t>Therefore, it is important that the therapy emphasizes the awareness of emotions and fantasies, their expression and processing. The goal is for the </a:t>
            </a:r>
            <a:r>
              <a:rPr lang="en-GB" sz="1800" dirty="0">
                <a:solidFill>
                  <a:srgbClr val="FF0000"/>
                </a:solidFill>
              </a:rPr>
              <a:t>patient</a:t>
            </a:r>
            <a:r>
              <a:rPr lang="en-GB" sz="1800" dirty="0"/>
              <a:t> to understand the connection between his or her current emotional states and </a:t>
            </a:r>
            <a:r>
              <a:rPr lang="en-GB" sz="1800" dirty="0" err="1"/>
              <a:t>behviour</a:t>
            </a:r>
            <a:r>
              <a:rPr lang="en-GB" sz="1800" dirty="0"/>
              <a:t> and personal history, to gain insight and understanding of the repetitive behavioural patterns that led to developing an eating disorder. </a:t>
            </a:r>
          </a:p>
        </p:txBody>
      </p:sp>
    </p:spTree>
    <p:extLst>
      <p:ext uri="{BB962C8B-B14F-4D97-AF65-F5344CB8AC3E}">
        <p14:creationId xmlns:p14="http://schemas.microsoft.com/office/powerpoint/2010/main" val="248510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Psychodynamic approach</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spcBef>
                <a:spcPts val="1000"/>
              </a:spcBef>
              <a:buNone/>
            </a:pPr>
            <a:r>
              <a:rPr lang="en-GB" sz="1800" dirty="0"/>
              <a:t>This approach to therapy looks to help clients understand more about themselves by examining the unconscious meanings of actions they engage in. It examines the beliefs, values and feelings people have about themselves, and helps to implement what they learn into everyday life. </a:t>
            </a:r>
            <a:r>
              <a:rPr lang="en-US" sz="1800" dirty="0"/>
              <a:t>It is important that patients gradually learn to change the destructive patterns they lived in.</a:t>
            </a:r>
          </a:p>
          <a:p>
            <a:pPr marL="76200" indent="0">
              <a:spcBef>
                <a:spcPts val="1000"/>
              </a:spcBef>
              <a:buNone/>
            </a:pPr>
            <a:r>
              <a:rPr lang="en-US" sz="1800" dirty="0"/>
              <a:t>The aim of the psychodynamic process is to lead the patient to become aware of his or her inner needs, to have an outlook to see the conflicts and gain more control over them.</a:t>
            </a:r>
            <a:endParaRPr lang="en-GB" sz="1800" dirty="0"/>
          </a:p>
          <a:p>
            <a:pPr marL="76200" lvl="0" indent="0">
              <a:spcBef>
                <a:spcPts val="1000"/>
              </a:spcBef>
              <a:buNone/>
            </a:pPr>
            <a:endParaRPr lang="en-GB" sz="1800" dirty="0"/>
          </a:p>
        </p:txBody>
      </p:sp>
    </p:spTree>
    <p:extLst>
      <p:ext uri="{BB962C8B-B14F-4D97-AF65-F5344CB8AC3E}">
        <p14:creationId xmlns:p14="http://schemas.microsoft.com/office/powerpoint/2010/main" val="351923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Family therapy</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US" sz="1800" dirty="0"/>
              <a:t>Family therapy works with the family as a whole system. It deals with its peculiarities and the personalities of the individual members. It works with the wider context in which the problem, i.e. an eating disorder, takes place. Family therapy is based on the assumption that the family functions as an interconnected system that interacts with each other. If an individual is experiencing problems in their life, they may be rooted in the family system, family dynamics, relationships and communication. And it is the family system that, by changing the way it views the problem, can help its members resolve it. Family therapy looks to encourage health understanding and communication between members, exploring what effects an eating disorder </a:t>
            </a:r>
            <a:r>
              <a:rPr lang="en-US" sz="1800" dirty="0">
                <a:solidFill>
                  <a:schemeClr val="tx1">
                    <a:lumMod val="90000"/>
                    <a:lumOff val="10000"/>
                  </a:schemeClr>
                </a:solidFill>
              </a:rPr>
              <a:t>has </a:t>
            </a:r>
            <a:r>
              <a:rPr lang="en-US" sz="1800" dirty="0"/>
              <a:t>on the family and what the family can do to support the patient.</a:t>
            </a:r>
          </a:p>
        </p:txBody>
      </p:sp>
    </p:spTree>
    <p:extLst>
      <p:ext uri="{BB962C8B-B14F-4D97-AF65-F5344CB8AC3E}">
        <p14:creationId xmlns:p14="http://schemas.microsoft.com/office/powerpoint/2010/main" val="32156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a:xfrm>
            <a:off x="611560" y="195486"/>
            <a:ext cx="6757800" cy="919500"/>
          </a:xfrm>
        </p:spPr>
        <p:txBody>
          <a:bodyPr/>
          <a:lstStyle/>
          <a:p>
            <a:r>
              <a:rPr lang="en-US" dirty="0"/>
              <a:t>Family therapy</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23528" y="1203598"/>
            <a:ext cx="8568952" cy="2880320"/>
          </a:xfrm>
          <a:prstGeom prst="rect">
            <a:avLst/>
          </a:prstGeom>
        </p:spPr>
        <p:txBody>
          <a:bodyPr spcFirstLastPara="1" wrap="square" lIns="0" tIns="0" rIns="0" bIns="0" anchor="t" anchorCtr="0">
            <a:noAutofit/>
          </a:bodyPr>
          <a:lstStyle/>
          <a:p>
            <a:pPr marL="76200" indent="0">
              <a:spcBef>
                <a:spcPts val="1000"/>
              </a:spcBef>
              <a:buNone/>
            </a:pPr>
            <a:r>
              <a:rPr lang="en-US" sz="1800" dirty="0"/>
              <a:t>The form of individual (the father) as well as sub-group (children) sessions can take place.</a:t>
            </a:r>
            <a:endParaRPr lang="en-GB" sz="1800" dirty="0"/>
          </a:p>
          <a:p>
            <a:pPr marL="76200" indent="0">
              <a:spcBef>
                <a:spcPts val="1000"/>
              </a:spcBef>
              <a:buNone/>
            </a:pPr>
            <a:r>
              <a:rPr lang="en-US" sz="1800" dirty="0"/>
              <a:t>It is also important to stress that with the changes in the contemporary family, there are also shifts in the context of family therapy. The family is understood here not only in terms of biological bloodlines or legal definitions. The family comprises all the individuals that a given family considers to be members or perceives to be important for change in the family system. Therefore, in family therapy partners of teenage members may be included, or new partners of parents after the divorce of a previous marriage, or an extended family, with close friends, and so on. Pets are no exception.</a:t>
            </a:r>
          </a:p>
          <a:p>
            <a:pPr marL="76200" lvl="0" indent="0">
              <a:spcBef>
                <a:spcPts val="1000"/>
              </a:spcBef>
              <a:buNone/>
            </a:pPr>
            <a:endParaRPr lang="en-GB" sz="1800" dirty="0"/>
          </a:p>
        </p:txBody>
      </p:sp>
      <p:pic>
        <p:nvPicPr>
          <p:cNvPr id="5" name="Obrázek 4">
            <a:extLst>
              <a:ext uri="{FF2B5EF4-FFF2-40B4-BE49-F238E27FC236}">
                <a16:creationId xmlns:a16="http://schemas.microsoft.com/office/drawing/2014/main" id="{30EEE8CC-24B2-4BF1-9AE7-1402EE7CB816}"/>
              </a:ext>
            </a:extLst>
          </p:cNvPr>
          <p:cNvPicPr>
            <a:picLocks noChangeAspect="1"/>
          </p:cNvPicPr>
          <p:nvPr/>
        </p:nvPicPr>
        <p:blipFill>
          <a:blip r:embed="rId2"/>
          <a:stretch>
            <a:fillRect/>
          </a:stretch>
        </p:blipFill>
        <p:spPr>
          <a:xfrm>
            <a:off x="8244408" y="3872374"/>
            <a:ext cx="899592" cy="1455964"/>
          </a:xfrm>
          <a:prstGeom prst="rect">
            <a:avLst/>
          </a:prstGeom>
        </p:spPr>
      </p:pic>
    </p:spTree>
    <p:extLst>
      <p:ext uri="{BB962C8B-B14F-4D97-AF65-F5344CB8AC3E}">
        <p14:creationId xmlns:p14="http://schemas.microsoft.com/office/powerpoint/2010/main" val="16968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5143</TotalTime>
  <Words>1666</Words>
  <Application>Microsoft Office PowerPoint</Application>
  <PresentationFormat>Předvádění na obrazovce (16:9)</PresentationFormat>
  <Paragraphs>50</Paragraphs>
  <Slides>14</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Barlow SemiBold</vt:lpstr>
      <vt:lpstr>Barlow Light</vt:lpstr>
      <vt:lpstr>Calibri</vt:lpstr>
      <vt:lpstr>Caius template</vt:lpstr>
      <vt:lpstr> Other psychotherapies for eating disorders Authors: Simona Cakirpaloglu, Lukas Merz</vt:lpstr>
      <vt:lpstr>Project Number: 2021-1-RO01- KA220-HED-38B739A3</vt:lpstr>
      <vt:lpstr>Other psychotherapeutic methods </vt:lpstr>
      <vt:lpstr>Other psychotherapeutic methods </vt:lpstr>
      <vt:lpstr>CBT – and what comes next?</vt:lpstr>
      <vt:lpstr>Psychodynamic approach</vt:lpstr>
      <vt:lpstr>Psychodynamic approach</vt:lpstr>
      <vt:lpstr>Family therapy</vt:lpstr>
      <vt:lpstr>Family therapy</vt:lpstr>
      <vt:lpstr>Interpersonal therapy (IPT)</vt:lpstr>
      <vt:lpstr>Maudsley Anorexia Nervosa Therapy for Adults (MANTRA)</vt:lpstr>
      <vt:lpstr>Specialist Supportive Clinical Management (SSCM)</vt:lpstr>
      <vt:lpstr>Self-help with a guidance, psychoeducation</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Merz Lukas</cp:lastModifiedBy>
  <cp:revision>131</cp:revision>
  <dcterms:modified xsi:type="dcterms:W3CDTF">2023-05-04T18:48:35Z</dcterms:modified>
</cp:coreProperties>
</file>