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6"/>
  </p:notesMasterIdLst>
  <p:sldIdLst>
    <p:sldId id="256" r:id="rId2"/>
    <p:sldId id="257" r:id="rId3"/>
    <p:sldId id="261" r:id="rId4"/>
    <p:sldId id="302" r:id="rId5"/>
    <p:sldId id="279" r:id="rId6"/>
    <p:sldId id="303" r:id="rId7"/>
    <p:sldId id="309" r:id="rId8"/>
    <p:sldId id="304" r:id="rId9"/>
    <p:sldId id="310" r:id="rId10"/>
    <p:sldId id="305" r:id="rId11"/>
    <p:sldId id="306" r:id="rId12"/>
    <p:sldId id="308" r:id="rId13"/>
    <p:sldId id="307" r:id="rId14"/>
    <p:sldId id="284" r:id="rId15"/>
  </p:sldIdLst>
  <p:sldSz cx="9144000" cy="5143500" type="screen16x9"/>
  <p:notesSz cx="6858000" cy="9144000"/>
  <p:embeddedFontLst>
    <p:embeddedFont>
      <p:font typeface="Barlow Light" panose="020B0604020202020204" charset="-18"/>
      <p:regular r:id="rId17"/>
      <p:bold r:id="rId18"/>
      <p:italic r:id="rId19"/>
      <p:boldItalic r:id="rId20"/>
    </p:embeddedFont>
    <p:embeddedFont>
      <p:font typeface="Barlow SemiBold" panose="020B0604020202020204" charset="-18"/>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701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y6r1IwUaXw" TargetMode="External"/><Relationship Id="rId2" Type="http://schemas.openxmlformats.org/officeDocument/2006/relationships/hyperlink" Target="https://www.youtube.com/watch?v=5rojJ9ZoCJ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r>
              <a:rPr lang="en" sz="2400" dirty="0">
                <a:solidFill>
                  <a:schemeClr val="accent1"/>
                </a:solidFill>
                <a:latin typeface="Arial" panose="020B0604020202020204" pitchFamily="34" charset="0"/>
                <a:cs typeface="Arial" panose="020B0604020202020204" pitchFamily="34" charset="0"/>
              </a:rPr>
              <a:t/>
            </a:r>
            <a:br>
              <a:rPr lang="en" sz="2400" dirty="0">
                <a:solidFill>
                  <a:schemeClr val="accent1"/>
                </a:solidFill>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Další psychoterapie poruch příjmu potravy</a:t>
            </a:r>
            <a:br>
              <a:rPr lang="en-US" sz="2800" dirty="0">
                <a:latin typeface="Arial" panose="020B0604020202020204" pitchFamily="34" charset="0"/>
                <a:cs typeface="Arial" panose="020B0604020202020204" pitchFamily="34" charset="0"/>
              </a:rPr>
            </a:br>
            <a:r>
              <a:rPr lang="it-IT" sz="1800" dirty="0">
                <a:latin typeface="Arial" panose="020B0604020202020204" pitchFamily="34" charset="0"/>
                <a:cs typeface="Arial" panose="020B0604020202020204" pitchFamily="34" charset="0"/>
              </a:rPr>
              <a:t>Autoři: </a:t>
            </a:r>
            <a:r>
              <a:rPr lang="it-IT" sz="1800" dirty="0" smtClean="0">
                <a:latin typeface="Arial" panose="020B0604020202020204" pitchFamily="34" charset="0"/>
                <a:cs typeface="Arial" panose="020B0604020202020204" pitchFamily="34" charset="0"/>
              </a:rPr>
              <a:t>Simona </a:t>
            </a:r>
            <a:r>
              <a:rPr lang="it-IT" sz="1800" dirty="0">
                <a:latin typeface="Arial" panose="020B0604020202020204" pitchFamily="34" charset="0"/>
                <a:cs typeface="Arial" panose="020B0604020202020204" pitchFamily="34" charset="0"/>
              </a:rPr>
              <a:t>Cakirpaloglu, Lukas </a:t>
            </a:r>
            <a:r>
              <a:rPr lang="cs-CZ" sz="1800" dirty="0">
                <a:latin typeface="Arial" panose="020B0604020202020204" pitchFamily="34" charset="0"/>
                <a:cs typeface="Arial" panose="020B0604020202020204" pitchFamily="34" charset="0"/>
              </a:rPr>
              <a:t>Merz</a:t>
            </a:r>
            <a:endParaRPr sz="1800" dirty="0">
              <a:latin typeface="Arial" panose="020B0604020202020204" pitchFamily="34" charset="0"/>
              <a:cs typeface="Arial" panose="020B0604020202020204" pitchFamily="34" charset="0"/>
            </a:endParaRPr>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Interpersonální terapie </a:t>
            </a:r>
            <a:r>
              <a:rPr lang="cs-CZ" dirty="0">
                <a:latin typeface="Arial" panose="020B0604020202020204" pitchFamily="34" charset="0"/>
                <a:cs typeface="Arial" panose="020B0604020202020204" pitchFamily="34" charset="0"/>
              </a:rPr>
              <a:t>(IPT)</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US" sz="1800" dirty="0">
                <a:latin typeface="Arial" panose="020B0604020202020204" pitchFamily="34" charset="0"/>
                <a:cs typeface="Arial" panose="020B0604020202020204" pitchFamily="34" charset="0"/>
              </a:rPr>
              <a:t>Interpersonální psychoterapie se zaměřuje především na pacientovy aktuální mezilidské vztahy jako zdroj obtíží (a následných projevů obtíží v podobě poruchy příjmu potravy). Vede klienta k tomu, aby objevil a pochopil souvislosti mezi svými symptomy a mezilidskými vztahy a následně si uvědomil, jak může svými postoji a reakcemi, prožíváním a chováním přispívat k problematickým, konfliktním, frustrujícím nebo traumatizujícím mezilidským vztahům.</a:t>
            </a:r>
          </a:p>
          <a:p>
            <a:pPr marL="76200" lvl="0" indent="0">
              <a:spcBef>
                <a:spcPts val="1000"/>
              </a:spcBef>
              <a:buNone/>
            </a:pPr>
            <a:r>
              <a:rPr lang="en-US" sz="1800" dirty="0">
                <a:latin typeface="Arial" panose="020B0604020202020204" pitchFamily="34" charset="0"/>
                <a:cs typeface="Arial" panose="020B0604020202020204" pitchFamily="34" charset="0"/>
              </a:rPr>
              <a:t>Pozornost věnuje také tomu, odkud pramení současné nepřiměřené reakce: jak k nim přispívají nedostatečně nebo nevhodně zpracované zážitky z minulosti - do jaké míry dochází k nutkavému opakování minulých zážitků a nevhodnému přenášení minulých zkušeností do současných situací a vztahů.</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08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latin typeface="Arial" panose="020B0604020202020204" pitchFamily="34" charset="0"/>
                <a:cs typeface="Arial" panose="020B0604020202020204" pitchFamily="34" charset="0"/>
              </a:rPr>
              <a:t>Maudsley Anorexia Nervosa Therapy pro dospělé </a:t>
            </a:r>
            <a:r>
              <a:rPr lang="cs-CZ" dirty="0">
                <a:latin typeface="Arial" panose="020B0604020202020204" pitchFamily="34" charset="0"/>
                <a:cs typeface="Arial" panose="020B0604020202020204" pitchFamily="34" charset="0"/>
              </a:rPr>
              <a:t>(MANTRA)</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en-US" sz="1800" dirty="0">
                <a:latin typeface="Arial" panose="020B0604020202020204" pitchFamily="34" charset="0"/>
                <a:cs typeface="Arial" panose="020B0604020202020204" pitchFamily="34" charset="0"/>
              </a:rPr>
              <a:t>MANTRA je </a:t>
            </a:r>
            <a:r>
              <a:rPr lang="cs-CZ" sz="1800" dirty="0" err="1" smtClean="0">
                <a:latin typeface="Arial" panose="020B0604020202020204" pitchFamily="34" charset="0"/>
                <a:cs typeface="Arial" panose="020B0604020202020204" pitchFamily="34" charset="0"/>
              </a:rPr>
              <a:t>druch</a:t>
            </a:r>
            <a:r>
              <a:rPr lang="cs-CZ"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integrativní terapie, která byla vyvinuta speciálně pro léčbu mentální anorexie. Zaměřuje se na kognitivní, emocionální, vztahové a biologické faktory, </a:t>
            </a:r>
            <a:r>
              <a:rPr lang="en-US" sz="1800" dirty="0" err="1">
                <a:latin typeface="Arial" panose="020B0604020202020204" pitchFamily="34" charset="0"/>
                <a:cs typeface="Arial" panose="020B0604020202020204" pitchFamily="34" charset="0"/>
              </a:rPr>
              <a:t>které</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k </a:t>
            </a:r>
            <a:r>
              <a:rPr lang="en-US" sz="1800" dirty="0">
                <a:latin typeface="Arial" panose="020B0604020202020204" pitchFamily="34" charset="0"/>
                <a:cs typeface="Arial" panose="020B0604020202020204" pitchFamily="34" charset="0"/>
              </a:rPr>
              <a:t>rozvoji poruchy </a:t>
            </a:r>
            <a:r>
              <a:rPr lang="en-US" sz="1800" dirty="0" err="1">
                <a:latin typeface="Arial" panose="020B0604020202020204" pitchFamily="34" charset="0"/>
                <a:cs typeface="Arial" panose="020B0604020202020204" pitchFamily="34" charset="0"/>
              </a:rPr>
              <a:t>příjmu</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potravy</a:t>
            </a:r>
            <a:r>
              <a:rPr lang="cs-CZ"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přispívají</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Snaží se identifikovat, co lidi udržuje v anorexii, a postupně jim pomáhá najít alternativní a adaptivnější způsoby, jak se s těmito stresory vyrovnat. </a:t>
            </a:r>
            <a:r>
              <a:rPr lang="cs-CZ" sz="1800" dirty="0" smtClean="0">
                <a:latin typeface="Arial" panose="020B0604020202020204" pitchFamily="34" charset="0"/>
                <a:cs typeface="Arial" panose="020B0604020202020204" pitchFamily="34" charset="0"/>
              </a:rPr>
              <a:t>Vychází </a:t>
            </a:r>
            <a:r>
              <a:rPr lang="en-US" sz="1800" dirty="0" smtClean="0">
                <a:latin typeface="Arial" panose="020B0604020202020204" pitchFamily="34" charset="0"/>
                <a:cs typeface="Arial" panose="020B0604020202020204" pitchFamily="34" charset="0"/>
              </a:rPr>
              <a:t>z </a:t>
            </a:r>
            <a:r>
              <a:rPr lang="cs-CZ" sz="1800" dirty="0" smtClean="0">
                <a:latin typeface="Arial" panose="020B0604020202020204" pitchFamily="34" charset="0"/>
                <a:cs typeface="Arial" panose="020B0604020202020204" pitchFamily="34" charset="0"/>
              </a:rPr>
              <a:t>výše </a:t>
            </a:r>
            <a:r>
              <a:rPr lang="en-US" sz="1800" dirty="0" err="1" smtClean="0">
                <a:latin typeface="Arial" panose="020B0604020202020204" pitchFamily="34" charset="0"/>
                <a:cs typeface="Arial" panose="020B0604020202020204" pitchFamily="34" charset="0"/>
              </a:rPr>
              <a:t>zmíněných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metod, zaměřuje se na rozvoj motivace ke změně a </a:t>
            </a:r>
            <a:r>
              <a:rPr lang="cs-CZ" sz="1800" dirty="0" smtClean="0">
                <a:latin typeface="Arial" panose="020B0604020202020204" pitchFamily="34" charset="0"/>
                <a:cs typeface="Arial" panose="020B0604020202020204" pitchFamily="34" charset="0"/>
              </a:rPr>
              <a:t>uzdravení</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zlepšení příjmu potravy a výživy, řešení mezilidských konfliktů, rozvoj pozitivnějších stylů myšlení, učení se novým způsobům zvládání emocí.</a:t>
            </a:r>
          </a:p>
          <a:p>
            <a:pPr marL="76200" indent="0">
              <a:buNone/>
            </a:pPr>
            <a:r>
              <a:rPr lang="en-US" sz="1800" dirty="0">
                <a:latin typeface="Arial" panose="020B0604020202020204" pitchFamily="34" charset="0"/>
                <a:cs typeface="Arial" panose="020B0604020202020204" pitchFamily="34" charset="0"/>
              </a:rPr>
              <a:t>Jedna z forem terapie MANTRA </a:t>
            </a:r>
            <a:r>
              <a:rPr lang="en-US" sz="1800" dirty="0" err="1">
                <a:latin typeface="Arial" panose="020B0604020202020204" pitchFamily="34" charset="0"/>
                <a:cs typeface="Arial" panose="020B0604020202020204" pitchFamily="34" charset="0"/>
              </a:rPr>
              <a:t>zahrnuje</a:t>
            </a:r>
            <a:r>
              <a:rPr lang="en-US"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do</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terapeutické</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skupin</a:t>
            </a:r>
            <a:r>
              <a:rPr lang="cs-CZ" sz="1800" dirty="0" smtClean="0">
                <a:latin typeface="Arial" panose="020B0604020202020204" pitchFamily="34" charset="0"/>
                <a:cs typeface="Arial" panose="020B0604020202020204" pitchFamily="34" charset="0"/>
              </a:rPr>
              <a:t>y </a:t>
            </a:r>
            <a:r>
              <a:rPr lang="en-US" sz="1800" dirty="0" err="1" smtClean="0">
                <a:latin typeface="Arial" panose="020B0604020202020204" pitchFamily="34" charset="0"/>
                <a:cs typeface="Arial" panose="020B0604020202020204" pitchFamily="34" charset="0"/>
              </a:rPr>
              <a:t>více</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rodin</a:t>
            </a:r>
            <a:r>
              <a:rPr lang="en-US"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které </a:t>
            </a:r>
            <a:r>
              <a:rPr lang="en-US" sz="1800" dirty="0" err="1" smtClean="0">
                <a:latin typeface="Arial" panose="020B0604020202020204" pitchFamily="34" charset="0"/>
                <a:cs typeface="Arial" panose="020B0604020202020204" pitchFamily="34" charset="0"/>
              </a:rPr>
              <a:t>mohou</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sdílet své zkušenosti, učit se </a:t>
            </a:r>
            <a:r>
              <a:rPr lang="en-US" sz="1800" dirty="0" err="1" smtClean="0">
                <a:latin typeface="Arial" panose="020B0604020202020204" pitchFamily="34" charset="0"/>
                <a:cs typeface="Arial" panose="020B0604020202020204" pitchFamily="34" charset="0"/>
              </a:rPr>
              <a:t>jedn</a:t>
            </a:r>
            <a:r>
              <a:rPr lang="cs-CZ" sz="1800" dirty="0" smtClean="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od </a:t>
            </a:r>
            <a:r>
              <a:rPr lang="en-US" sz="1800" dirty="0" err="1" smtClean="0">
                <a:latin typeface="Arial" panose="020B0604020202020204" pitchFamily="34" charset="0"/>
                <a:cs typeface="Arial" panose="020B0604020202020204" pitchFamily="34" charset="0"/>
              </a:rPr>
              <a:t>druhé</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poskytovat si povzbuzení a podporu.</a:t>
            </a:r>
          </a:p>
        </p:txBody>
      </p:sp>
    </p:spTree>
    <p:extLst>
      <p:ext uri="{BB962C8B-B14F-4D97-AF65-F5344CB8AC3E}">
        <p14:creationId xmlns:p14="http://schemas.microsoft.com/office/powerpoint/2010/main" val="83561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err="1">
                <a:latin typeface="Arial" panose="020B0604020202020204" pitchFamily="34" charset="0"/>
                <a:cs typeface="Arial" panose="020B0604020202020204" pitchFamily="34" charset="0"/>
              </a:rPr>
              <a:t>Specializovaný podpůrný klinický </a:t>
            </a:r>
            <a:r>
              <a:rPr lang="cs-CZ" dirty="0">
                <a:latin typeface="Arial" panose="020B0604020202020204" pitchFamily="34" charset="0"/>
                <a:cs typeface="Arial" panose="020B0604020202020204" pitchFamily="34" charset="0"/>
              </a:rPr>
              <a:t>management </a:t>
            </a:r>
            <a:r>
              <a:rPr lang="en-US" dirty="0">
                <a:latin typeface="Arial" panose="020B0604020202020204" pitchFamily="34" charset="0"/>
                <a:cs typeface="Arial" panose="020B0604020202020204" pitchFamily="34" charset="0"/>
              </a:rPr>
              <a:t>(SSCM)</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buNone/>
            </a:pPr>
            <a:r>
              <a:rPr lang="en-GB" sz="1800" dirty="0">
                <a:solidFill>
                  <a:schemeClr val="accent3">
                    <a:lumMod val="50000"/>
                  </a:schemeClr>
                </a:solidFill>
                <a:latin typeface="Arial" panose="020B0604020202020204" pitchFamily="34" charset="0"/>
                <a:cs typeface="Arial" panose="020B0604020202020204" pitchFamily="34" charset="0"/>
              </a:rPr>
              <a:t>SSCM není založen </a:t>
            </a:r>
            <a:r>
              <a:rPr lang="en-GB" sz="1800" dirty="0" err="1">
                <a:solidFill>
                  <a:schemeClr val="accent3">
                    <a:lumMod val="50000"/>
                  </a:schemeClr>
                </a:solidFill>
                <a:latin typeface="Arial" panose="020B0604020202020204" pitchFamily="34" charset="0"/>
                <a:cs typeface="Arial" panose="020B0604020202020204" pitchFamily="34" charset="0"/>
              </a:rPr>
              <a:t>na</a:t>
            </a:r>
            <a:r>
              <a:rPr lang="en-GB" sz="1800" dirty="0">
                <a:solidFill>
                  <a:schemeClr val="accent3">
                    <a:lumMod val="50000"/>
                  </a:schemeClr>
                </a:solidFill>
                <a:latin typeface="Arial" panose="020B0604020202020204" pitchFamily="34" charset="0"/>
                <a:cs typeface="Arial" panose="020B0604020202020204" pitchFamily="34" charset="0"/>
              </a:rPr>
              <a:t> </a:t>
            </a:r>
            <a:r>
              <a:rPr lang="cs-CZ" sz="1800" dirty="0" smtClean="0">
                <a:solidFill>
                  <a:schemeClr val="accent3">
                    <a:lumMod val="50000"/>
                  </a:schemeClr>
                </a:solidFill>
                <a:latin typeface="Arial" panose="020B0604020202020204" pitchFamily="34" charset="0"/>
                <a:cs typeface="Arial" panose="020B0604020202020204" pitchFamily="34" charset="0"/>
              </a:rPr>
              <a:t>žádném </a:t>
            </a:r>
            <a:r>
              <a:rPr lang="en-GB" sz="1800" dirty="0" err="1" smtClean="0">
                <a:solidFill>
                  <a:schemeClr val="accent3">
                    <a:lumMod val="50000"/>
                  </a:schemeClr>
                </a:solidFill>
                <a:latin typeface="Arial" panose="020B0604020202020204" pitchFamily="34" charset="0"/>
                <a:cs typeface="Arial" panose="020B0604020202020204" pitchFamily="34" charset="0"/>
              </a:rPr>
              <a:t>psychologickém</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modelu, ale využívá praktický a podpůrný přístup. </a:t>
            </a:r>
            <a:r>
              <a:rPr lang="cs-CZ" sz="1800" dirty="0" smtClean="0">
                <a:solidFill>
                  <a:schemeClr val="accent3">
                    <a:lumMod val="50000"/>
                  </a:schemeClr>
                </a:solidFill>
                <a:latin typeface="Arial" panose="020B0604020202020204" pitchFamily="34" charset="0"/>
                <a:cs typeface="Arial" panose="020B0604020202020204" pitchFamily="34" charset="0"/>
              </a:rPr>
              <a:t>B</a:t>
            </a:r>
            <a:r>
              <a:rPr lang="en-GB" sz="1800" dirty="0" err="1" smtClean="0">
                <a:solidFill>
                  <a:schemeClr val="accent3">
                    <a:lumMod val="50000"/>
                  </a:schemeClr>
                </a:solidFill>
                <a:latin typeface="Arial" panose="020B0604020202020204" pitchFamily="34" charset="0"/>
                <a:cs typeface="Arial" panose="020B0604020202020204" pitchFamily="34" charset="0"/>
              </a:rPr>
              <a:t>yla</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navržena jako nespecifická placebo léčba v klinické studii, kterou bylo možné poskytovat ambulantním pacientům. SSCM využívá klinické dovednosti se zaměřením na zlepšení příznaků poruch příjmu potravy a techniky podpůrné terapie. Důraz je kladen nejen na symptomy, ale i na </a:t>
            </a:r>
            <a:r>
              <a:rPr lang="en-GB" sz="1800" dirty="0" err="1">
                <a:solidFill>
                  <a:schemeClr val="accent3">
                    <a:lumMod val="50000"/>
                  </a:schemeClr>
                </a:solidFill>
                <a:latin typeface="Arial" panose="020B0604020202020204" pitchFamily="34" charset="0"/>
                <a:cs typeface="Arial" panose="020B0604020202020204" pitchFamily="34" charset="0"/>
              </a:rPr>
              <a:t>zlepšení</a:t>
            </a:r>
            <a:r>
              <a:rPr lang="en-GB" sz="1800" dirty="0">
                <a:solidFill>
                  <a:schemeClr val="accent3">
                    <a:lumMod val="50000"/>
                  </a:schemeClr>
                </a:solidFill>
                <a:latin typeface="Arial" panose="020B0604020202020204" pitchFamily="34" charset="0"/>
                <a:cs typeface="Arial" panose="020B0604020202020204" pitchFamily="34" charset="0"/>
              </a:rPr>
              <a:t> </a:t>
            </a:r>
            <a:r>
              <a:rPr lang="cs-CZ" sz="1800" dirty="0" smtClean="0">
                <a:solidFill>
                  <a:schemeClr val="accent3">
                    <a:lumMod val="50000"/>
                  </a:schemeClr>
                </a:solidFill>
                <a:latin typeface="Arial" panose="020B0604020202020204" pitchFamily="34" charset="0"/>
                <a:cs typeface="Arial" panose="020B0604020202020204" pitchFamily="34" charset="0"/>
              </a:rPr>
              <a:t>prožívání </a:t>
            </a:r>
            <a:r>
              <a:rPr lang="en-GB" sz="1800" dirty="0" smtClean="0">
                <a:solidFill>
                  <a:schemeClr val="accent3">
                    <a:lumMod val="50000"/>
                  </a:schemeClr>
                </a:solidFill>
                <a:latin typeface="Arial" panose="020B0604020202020204" pitchFamily="34" charset="0"/>
                <a:cs typeface="Arial" panose="020B0604020202020204" pitchFamily="34" charset="0"/>
              </a:rPr>
              <a:t>a </a:t>
            </a:r>
            <a:r>
              <a:rPr lang="en-GB" sz="1800" dirty="0">
                <a:solidFill>
                  <a:schemeClr val="accent3">
                    <a:lumMod val="50000"/>
                  </a:schemeClr>
                </a:solidFill>
                <a:latin typeface="Arial" panose="020B0604020202020204" pitchFamily="34" charset="0"/>
                <a:cs typeface="Arial" panose="020B0604020202020204" pitchFamily="34" charset="0"/>
              </a:rPr>
              <a:t>kvality života pacienta. Ve srovnání s ostatními strukturovanými </a:t>
            </a:r>
            <a:r>
              <a:rPr lang="en-GB" sz="1800" dirty="0" err="1">
                <a:solidFill>
                  <a:schemeClr val="accent3">
                    <a:lumMod val="50000"/>
                  </a:schemeClr>
                </a:solidFill>
                <a:latin typeface="Arial" panose="020B0604020202020204" pitchFamily="34" charset="0"/>
                <a:cs typeface="Arial" panose="020B0604020202020204" pitchFamily="34" charset="0"/>
              </a:rPr>
              <a:t>přístupy</a:t>
            </a:r>
            <a:r>
              <a:rPr lang="en-GB" sz="1800" dirty="0">
                <a:solidFill>
                  <a:schemeClr val="accent3">
                    <a:lumMod val="50000"/>
                  </a:schemeClr>
                </a:solidFill>
                <a:latin typeface="Arial" panose="020B0604020202020204" pitchFamily="34" charset="0"/>
                <a:cs typeface="Arial" panose="020B0604020202020204" pitchFamily="34" charset="0"/>
              </a:rPr>
              <a:t> </a:t>
            </a:r>
            <a:r>
              <a:rPr lang="en-GB" sz="1800" dirty="0" smtClean="0">
                <a:solidFill>
                  <a:schemeClr val="accent3">
                    <a:lumMod val="50000"/>
                  </a:schemeClr>
                </a:solidFill>
                <a:latin typeface="Arial" panose="020B0604020202020204" pitchFamily="34" charset="0"/>
                <a:cs typeface="Arial" panose="020B0604020202020204" pitchFamily="34" charset="0"/>
              </a:rPr>
              <a:t>se </a:t>
            </a:r>
            <a:r>
              <a:rPr lang="en-GB" sz="1800" dirty="0">
                <a:solidFill>
                  <a:schemeClr val="accent3">
                    <a:lumMod val="50000"/>
                  </a:schemeClr>
                </a:solidFill>
                <a:latin typeface="Arial" panose="020B0604020202020204" pitchFamily="34" charset="0"/>
                <a:cs typeface="Arial" panose="020B0604020202020204" pitchFamily="34" charset="0"/>
              </a:rPr>
              <a:t>jedná o </a:t>
            </a:r>
            <a:r>
              <a:rPr lang="cs-CZ" sz="1800" dirty="0" smtClean="0">
                <a:solidFill>
                  <a:schemeClr val="accent3">
                    <a:lumMod val="50000"/>
                  </a:schemeClr>
                </a:solidFill>
                <a:latin typeface="Arial" panose="020B0604020202020204" pitchFamily="34" charset="0"/>
                <a:cs typeface="Arial" panose="020B0604020202020204" pitchFamily="34" charset="0"/>
              </a:rPr>
              <a:t>velmi </a:t>
            </a:r>
            <a:r>
              <a:rPr lang="en-GB" sz="1800" dirty="0" err="1" smtClean="0">
                <a:solidFill>
                  <a:schemeClr val="accent3">
                    <a:lumMod val="50000"/>
                  </a:schemeClr>
                </a:solidFill>
                <a:latin typeface="Arial" panose="020B0604020202020204" pitchFamily="34" charset="0"/>
                <a:cs typeface="Arial" panose="020B0604020202020204" pitchFamily="34" charset="0"/>
              </a:rPr>
              <a:t>flexibilní</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přístup. Na každém sezení se přezkoumávají hlavní příznaky a pokrok při dosahování stanovených cílů léčby a </a:t>
            </a:r>
            <a:r>
              <a:rPr lang="en-GB" sz="1800" dirty="0" err="1">
                <a:solidFill>
                  <a:schemeClr val="accent3">
                    <a:lumMod val="50000"/>
                  </a:schemeClr>
                </a:solidFill>
                <a:latin typeface="Arial" panose="020B0604020202020204" pitchFamily="34" charset="0"/>
                <a:cs typeface="Arial" panose="020B0604020202020204" pitchFamily="34" charset="0"/>
              </a:rPr>
              <a:t>pacient</a:t>
            </a:r>
            <a:r>
              <a:rPr lang="en-GB" sz="1800" dirty="0">
                <a:solidFill>
                  <a:schemeClr val="accent3">
                    <a:lumMod val="50000"/>
                  </a:schemeClr>
                </a:solidFill>
                <a:latin typeface="Arial" panose="020B0604020202020204" pitchFamily="34" charset="0"/>
                <a:cs typeface="Arial" panose="020B0604020202020204" pitchFamily="34" charset="0"/>
              </a:rPr>
              <a:t> </a:t>
            </a:r>
            <a:r>
              <a:rPr lang="en-GB" sz="1800" dirty="0" err="1" smtClean="0">
                <a:solidFill>
                  <a:schemeClr val="accent3">
                    <a:lumMod val="50000"/>
                  </a:schemeClr>
                </a:solidFill>
                <a:latin typeface="Arial" panose="020B0604020202020204" pitchFamily="34" charset="0"/>
                <a:cs typeface="Arial" panose="020B0604020202020204" pitchFamily="34" charset="0"/>
              </a:rPr>
              <a:t>určuj</a:t>
            </a:r>
            <a:r>
              <a:rPr lang="cs-CZ" sz="1800" dirty="0" smtClean="0">
                <a:solidFill>
                  <a:schemeClr val="accent3">
                    <a:lumMod val="50000"/>
                  </a:schemeClr>
                </a:solidFill>
                <a:latin typeface="Arial" panose="020B0604020202020204" pitchFamily="34" charset="0"/>
                <a:cs typeface="Arial" panose="020B0604020202020204" pitchFamily="34" charset="0"/>
              </a:rPr>
              <a:t>í se</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další kroky. </a:t>
            </a:r>
            <a:r>
              <a:rPr lang="cs-CZ" sz="1800" dirty="0" smtClean="0">
                <a:solidFill>
                  <a:schemeClr val="accent3">
                    <a:lumMod val="50000"/>
                  </a:schemeClr>
                </a:solidFill>
                <a:latin typeface="Arial" panose="020B0604020202020204" pitchFamily="34" charset="0"/>
                <a:cs typeface="Arial" panose="020B0604020202020204" pitchFamily="34" charset="0"/>
              </a:rPr>
              <a:t>Role t</a:t>
            </a:r>
            <a:r>
              <a:rPr lang="en-GB" sz="1800" dirty="0" err="1" smtClean="0">
                <a:solidFill>
                  <a:schemeClr val="accent3">
                    <a:lumMod val="50000"/>
                  </a:schemeClr>
                </a:solidFill>
                <a:latin typeface="Arial" panose="020B0604020202020204" pitchFamily="34" charset="0"/>
                <a:cs typeface="Arial" panose="020B0604020202020204" pitchFamily="34" charset="0"/>
              </a:rPr>
              <a:t>erapeut</a:t>
            </a:r>
            <a:r>
              <a:rPr lang="cs-CZ" sz="1800" dirty="0" smtClean="0">
                <a:solidFill>
                  <a:schemeClr val="accent3">
                    <a:lumMod val="50000"/>
                  </a:schemeClr>
                </a:solidFill>
                <a:latin typeface="Arial" panose="020B0604020202020204" pitchFamily="34" charset="0"/>
                <a:cs typeface="Arial" panose="020B0604020202020204" pitchFamily="34" charset="0"/>
              </a:rPr>
              <a:t>a</a:t>
            </a:r>
            <a:r>
              <a:rPr lang="cs-CZ" sz="1800" dirty="0" smtClean="0">
                <a:solidFill>
                  <a:schemeClr val="accent3">
                    <a:lumMod val="50000"/>
                  </a:schemeClr>
                </a:solidFill>
                <a:latin typeface="Arial" panose="020B0604020202020204" pitchFamily="34" charset="0"/>
                <a:cs typeface="Arial" panose="020B0604020202020204" pitchFamily="34" charset="0"/>
              </a:rPr>
              <a:t> </a:t>
            </a:r>
            <a:r>
              <a:rPr lang="cs-CZ" sz="1800" dirty="0" smtClean="0">
                <a:solidFill>
                  <a:schemeClr val="accent3">
                    <a:lumMod val="50000"/>
                  </a:schemeClr>
                </a:solidFill>
                <a:latin typeface="Arial" panose="020B0604020202020204" pitchFamily="34" charset="0"/>
                <a:cs typeface="Arial" panose="020B0604020202020204" pitchFamily="34" charset="0"/>
              </a:rPr>
              <a:t>je menší, </a:t>
            </a:r>
            <a:r>
              <a:rPr lang="en-GB" sz="1800" dirty="0" err="1" smtClean="0">
                <a:solidFill>
                  <a:schemeClr val="accent3">
                    <a:lumMod val="50000"/>
                  </a:schemeClr>
                </a:solidFill>
                <a:latin typeface="Arial" panose="020B0604020202020204" pitchFamily="34" charset="0"/>
                <a:cs typeface="Arial" panose="020B0604020202020204" pitchFamily="34" charset="0"/>
              </a:rPr>
              <a:t>měl</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by </a:t>
            </a:r>
            <a:r>
              <a:rPr lang="cs-CZ" sz="1800" dirty="0" smtClean="0">
                <a:solidFill>
                  <a:schemeClr val="accent3">
                    <a:lumMod val="50000"/>
                  </a:schemeClr>
                </a:solidFill>
                <a:latin typeface="Arial" panose="020B0604020202020204" pitchFamily="34" charset="0"/>
                <a:cs typeface="Arial" panose="020B0604020202020204" pitchFamily="34" charset="0"/>
              </a:rPr>
              <a:t>spíše </a:t>
            </a:r>
            <a:r>
              <a:rPr lang="en-GB" sz="1800" dirty="0" err="1" smtClean="0">
                <a:solidFill>
                  <a:schemeClr val="accent3">
                    <a:lumMod val="50000"/>
                  </a:schemeClr>
                </a:solidFill>
                <a:latin typeface="Arial" panose="020B0604020202020204" pitchFamily="34" charset="0"/>
                <a:cs typeface="Arial" panose="020B0604020202020204" pitchFamily="34" charset="0"/>
              </a:rPr>
              <a:t>usnadňovat</a:t>
            </a:r>
            <a:r>
              <a:rPr lang="en-GB" sz="1800" dirty="0">
                <a:solidFill>
                  <a:schemeClr val="accent3">
                    <a:lumMod val="50000"/>
                  </a:schemeClr>
                </a:solidFill>
                <a:latin typeface="Arial" panose="020B0604020202020204" pitchFamily="34" charset="0"/>
                <a:cs typeface="Arial" panose="020B0604020202020204" pitchFamily="34" charset="0"/>
              </a:rPr>
              <a:t>, podporovat a povzbuzovat. Obsah je pro každého pacienta zcela individuální a </a:t>
            </a:r>
            <a:r>
              <a:rPr lang="en-GB" sz="1800" dirty="0" err="1">
                <a:solidFill>
                  <a:schemeClr val="accent3">
                    <a:lumMod val="50000"/>
                  </a:schemeClr>
                </a:solidFill>
                <a:latin typeface="Arial" panose="020B0604020202020204" pitchFamily="34" charset="0"/>
                <a:cs typeface="Arial" panose="020B0604020202020204" pitchFamily="34" charset="0"/>
              </a:rPr>
              <a:t>kombinuje</a:t>
            </a:r>
            <a:r>
              <a:rPr lang="en-GB" sz="1800" dirty="0">
                <a:solidFill>
                  <a:schemeClr val="accent3">
                    <a:lumMod val="50000"/>
                  </a:schemeClr>
                </a:solidFill>
                <a:latin typeface="Arial" panose="020B0604020202020204" pitchFamily="34" charset="0"/>
                <a:cs typeface="Arial" panose="020B0604020202020204" pitchFamily="34" charset="0"/>
              </a:rPr>
              <a:t> </a:t>
            </a:r>
            <a:r>
              <a:rPr lang="cs-CZ" sz="1800" dirty="0" smtClean="0">
                <a:solidFill>
                  <a:schemeClr val="accent3">
                    <a:lumMod val="50000"/>
                  </a:schemeClr>
                </a:solidFill>
                <a:latin typeface="Arial" panose="020B0604020202020204" pitchFamily="34" charset="0"/>
                <a:cs typeface="Arial" panose="020B0604020202020204" pitchFamily="34" charset="0"/>
              </a:rPr>
              <a:t>vlastní </a:t>
            </a:r>
            <a:r>
              <a:rPr lang="en-GB" sz="1800" dirty="0" err="1" smtClean="0">
                <a:solidFill>
                  <a:schemeClr val="accent3">
                    <a:lumMod val="50000"/>
                  </a:schemeClr>
                </a:solidFill>
                <a:latin typeface="Arial" panose="020B0604020202020204" pitchFamily="34" charset="0"/>
                <a:cs typeface="Arial" panose="020B0604020202020204" pitchFamily="34" charset="0"/>
              </a:rPr>
              <a:t>pacientovy</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znalosti o tom, co by pro něj mohlo fungovat, a terapeutovy znalosti o tom, co by někomu mohlo </a:t>
            </a:r>
            <a:r>
              <a:rPr lang="en-GB" sz="1800" dirty="0" err="1">
                <a:solidFill>
                  <a:schemeClr val="accent3">
                    <a:lumMod val="50000"/>
                  </a:schemeClr>
                </a:solidFill>
                <a:latin typeface="Arial" panose="020B0604020202020204" pitchFamily="34" charset="0"/>
                <a:cs typeface="Arial" panose="020B0604020202020204" pitchFamily="34" charset="0"/>
              </a:rPr>
              <a:t>pomoci</a:t>
            </a:r>
            <a:r>
              <a:rPr lang="en-GB" sz="1800" dirty="0">
                <a:solidFill>
                  <a:schemeClr val="accent3">
                    <a:lumMod val="50000"/>
                  </a:schemeClr>
                </a:solidFill>
                <a:latin typeface="Arial" panose="020B0604020202020204" pitchFamily="34" charset="0"/>
                <a:cs typeface="Arial" panose="020B0604020202020204" pitchFamily="34" charset="0"/>
              </a:rPr>
              <a:t> </a:t>
            </a:r>
            <a:r>
              <a:rPr lang="cs-CZ" sz="1800" dirty="0" err="1" smtClean="0">
                <a:solidFill>
                  <a:schemeClr val="accent3">
                    <a:lumMod val="50000"/>
                  </a:schemeClr>
                </a:solidFill>
                <a:latin typeface="Arial" panose="020B0604020202020204" pitchFamily="34" charset="0"/>
                <a:cs typeface="Arial" panose="020B0604020202020204" pitchFamily="34" charset="0"/>
              </a:rPr>
              <a:t>uzdra</a:t>
            </a:r>
            <a:r>
              <a:rPr lang="en-GB" sz="1800" dirty="0" err="1" smtClean="0">
                <a:solidFill>
                  <a:schemeClr val="accent3">
                    <a:lumMod val="50000"/>
                  </a:schemeClr>
                </a:solidFill>
                <a:latin typeface="Arial" panose="020B0604020202020204" pitchFamily="34" charset="0"/>
                <a:cs typeface="Arial" panose="020B0604020202020204" pitchFamily="34" charset="0"/>
              </a:rPr>
              <a:t>vit</a:t>
            </a:r>
            <a:r>
              <a:rPr lang="en-GB" sz="1800" dirty="0" smtClean="0">
                <a:solidFill>
                  <a:schemeClr val="accent3">
                    <a:lumMod val="50000"/>
                  </a:schemeClr>
                </a:solidFill>
                <a:latin typeface="Arial" panose="020B0604020202020204" pitchFamily="34" charset="0"/>
                <a:cs typeface="Arial" panose="020B0604020202020204" pitchFamily="34" charset="0"/>
              </a:rPr>
              <a:t> </a:t>
            </a:r>
            <a:r>
              <a:rPr lang="en-GB" sz="1800" dirty="0">
                <a:solidFill>
                  <a:schemeClr val="accent3">
                    <a:lumMod val="50000"/>
                  </a:schemeClr>
                </a:solidFill>
                <a:latin typeface="Arial" panose="020B0604020202020204" pitchFamily="34" charset="0"/>
                <a:cs typeface="Arial" panose="020B0604020202020204" pitchFamily="34" charset="0"/>
              </a:rPr>
              <a:t>se z poruchy příjmu potravy.</a:t>
            </a:r>
            <a:endParaRPr lang="cs-CZ" sz="18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802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Svépomoc s poradenstvím, psychoedukace</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GB" sz="1800" dirty="0">
                <a:latin typeface="Arial" panose="020B0604020202020204" pitchFamily="34" charset="0"/>
                <a:cs typeface="Arial" panose="020B0604020202020204" pitchFamily="34" charset="0"/>
              </a:rPr>
              <a:t>Svépomoc s poradenstvím je forma psychoterapie, která se obecně doporučuje pouze v lehčích případech poruchy příjmu potravy, a to osobám, u nichž bylo zjištěno riziko vzniku poruchy příjmu potravy, nebo osobám, které se z poruchy příjmu </a:t>
            </a:r>
            <a:r>
              <a:rPr lang="en-GB" sz="1800" dirty="0" err="1">
                <a:latin typeface="Arial" panose="020B0604020202020204" pitchFamily="34" charset="0"/>
                <a:cs typeface="Arial" panose="020B0604020202020204" pitchFamily="34" charset="0"/>
              </a:rPr>
              <a:t>potravy</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uzdravily</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Je založena na pravidelných (často skupinových) setkáních s terapeutem, který účastníkům poskytuje podporu v podobě různých technik a rad, </a:t>
            </a:r>
            <a:r>
              <a:rPr lang="cs-CZ" sz="1800" dirty="0" smtClean="0">
                <a:latin typeface="Arial" panose="020B0604020202020204" pitchFamily="34" charset="0"/>
                <a:cs typeface="Arial" panose="020B0604020202020204" pitchFamily="34" charset="0"/>
              </a:rPr>
              <a:t>edukace</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 povzbuzení. Často se používá pro </a:t>
            </a:r>
            <a:r>
              <a:rPr lang="en-GB" sz="1800" dirty="0" err="1" smtClean="0">
                <a:latin typeface="Arial" panose="020B0604020202020204" pitchFamily="34" charset="0"/>
                <a:cs typeface="Arial" panose="020B0604020202020204" pitchFamily="34" charset="0"/>
              </a:rPr>
              <a:t>dlouhodobou</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následnou terapii v období po vyléčení, aby se </a:t>
            </a:r>
            <a:r>
              <a:rPr lang="en-GB" sz="1800" dirty="0" err="1">
                <a:latin typeface="Arial" panose="020B0604020202020204" pitchFamily="34" charset="0"/>
                <a:cs typeface="Arial" panose="020B0604020202020204" pitchFamily="34" charset="0"/>
              </a:rPr>
              <a:t>zabránilo</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návratu </a:t>
            </a:r>
            <a:r>
              <a:rPr lang="en-GB" sz="1800" dirty="0" smtClean="0">
                <a:latin typeface="Arial" panose="020B0604020202020204" pitchFamily="34" charset="0"/>
                <a:cs typeface="Arial" panose="020B0604020202020204" pitchFamily="34" charset="0"/>
              </a:rPr>
              <a:t>do </a:t>
            </a:r>
            <a:r>
              <a:rPr lang="en-GB" sz="1800" dirty="0">
                <a:latin typeface="Arial" panose="020B0604020202020204" pitchFamily="34" charset="0"/>
                <a:cs typeface="Arial" panose="020B0604020202020204" pitchFamily="34" charset="0"/>
              </a:rPr>
              <a:t>škodlivých vzorců chování a recidivě nemoci.</a:t>
            </a:r>
          </a:p>
        </p:txBody>
      </p:sp>
    </p:spTree>
    <p:extLst>
      <p:ext uri="{BB962C8B-B14F-4D97-AF65-F5344CB8AC3E}">
        <p14:creationId xmlns:p14="http://schemas.microsoft.com/office/powerpoint/2010/main" val="253446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cs-CZ" dirty="0" err="1">
                <a:latin typeface="Arial" panose="020B0604020202020204" pitchFamily="34" charset="0"/>
                <a:cs typeface="Arial" panose="020B0604020202020204" pitchFamily="34" charset="0"/>
              </a:rPr>
              <a:t>Další zdroje</a:t>
            </a:r>
            <a:endParaRPr lang="en-GB"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a:xfrm>
            <a:off x="614975" y="1491630"/>
            <a:ext cx="6757800" cy="2826600"/>
          </a:xfrm>
        </p:spPr>
        <p:txBody>
          <a:bodyPr/>
          <a:lstStyle/>
          <a:p>
            <a:pPr lvl="0"/>
            <a:r>
              <a:rPr lang="en-GB" sz="1600" i="1" dirty="0">
                <a:latin typeface="Arial" panose="020B0604020202020204" pitchFamily="34" charset="0"/>
                <a:cs typeface="Arial" panose="020B0604020202020204" pitchFamily="34" charset="0"/>
              </a:rPr>
              <a:t>Podívejte se na video, ve kterém Ivan Eisler hovoří o tom, proč je rodina tak důležitá pro zotavení mladého člověka z poruchy příjmu potravy a co zahrnuje rodinná terapie poruch příjmu potravy. Podívejte se na </a:t>
            </a:r>
            <a:r>
              <a:rPr lang="en-GB" sz="1600" i="1" u="sng" dirty="0">
                <a:latin typeface="Arial" panose="020B0604020202020204" pitchFamily="34" charset="0"/>
                <a:cs typeface="Arial" panose="020B0604020202020204" pitchFamily="34" charset="0"/>
                <a:hlinkClick r:id="rId2"/>
              </a:rPr>
              <a:t>https://www.youtube.com/watch?v=5rojJ9ZoCJo</a:t>
            </a:r>
            <a:endParaRPr lang="cs-CZ" sz="1600" i="1" u="sng" dirty="0">
              <a:latin typeface="Arial" panose="020B0604020202020204" pitchFamily="34" charset="0"/>
              <a:cs typeface="Arial" panose="020B0604020202020204" pitchFamily="34" charset="0"/>
            </a:endParaRPr>
          </a:p>
          <a:p>
            <a:pPr lvl="0"/>
            <a:endParaRPr lang="cs-CZ" sz="1600" dirty="0">
              <a:latin typeface="Arial" panose="020B0604020202020204" pitchFamily="34" charset="0"/>
              <a:cs typeface="Arial" panose="020B0604020202020204" pitchFamily="34" charset="0"/>
            </a:endParaRPr>
          </a:p>
          <a:p>
            <a:pPr lvl="0"/>
            <a:r>
              <a:rPr lang="cs-CZ" sz="1600" i="1" dirty="0" smtClean="0">
                <a:latin typeface="Arial" panose="020B0604020202020204" pitchFamily="34" charset="0"/>
                <a:cs typeface="Arial" panose="020B0604020202020204" pitchFamily="34" charset="0"/>
              </a:rPr>
              <a:t>Mohl by </a:t>
            </a:r>
            <a:r>
              <a:rPr lang="en-GB" sz="1600" i="1" dirty="0" err="1" smtClean="0">
                <a:latin typeface="Arial" panose="020B0604020202020204" pitchFamily="34" charset="0"/>
                <a:cs typeface="Arial" panose="020B0604020202020204" pitchFamily="34" charset="0"/>
              </a:rPr>
              <a:t>vás</a:t>
            </a:r>
            <a:r>
              <a:rPr lang="en-GB" sz="1600" i="1" dirty="0" smtClean="0">
                <a:latin typeface="Arial" panose="020B0604020202020204" pitchFamily="34" charset="0"/>
                <a:cs typeface="Arial" panose="020B0604020202020204" pitchFamily="34" charset="0"/>
              </a:rPr>
              <a:t> </a:t>
            </a:r>
            <a:r>
              <a:rPr lang="en-GB" sz="1600" i="1" dirty="0" err="1" smtClean="0">
                <a:latin typeface="Arial" panose="020B0604020202020204" pitchFamily="34" charset="0"/>
                <a:cs typeface="Arial" panose="020B0604020202020204" pitchFamily="34" charset="0"/>
              </a:rPr>
              <a:t>zajímat</a:t>
            </a:r>
            <a:r>
              <a:rPr lang="en-GB" sz="1600" i="1" dirty="0" smtClean="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také článek Roba Welche o využití IPT při </a:t>
            </a:r>
            <a:r>
              <a:rPr lang="en-GB" sz="1600" i="1" dirty="0" err="1">
                <a:latin typeface="Arial" panose="020B0604020202020204" pitchFamily="34" charset="0"/>
                <a:cs typeface="Arial" panose="020B0604020202020204" pitchFamily="34" charset="0"/>
              </a:rPr>
              <a:t>léčbě</a:t>
            </a:r>
            <a:r>
              <a:rPr lang="en-GB" sz="1600" i="1" dirty="0">
                <a:latin typeface="Arial" panose="020B0604020202020204" pitchFamily="34" charset="0"/>
                <a:cs typeface="Arial" panose="020B0604020202020204" pitchFamily="34" charset="0"/>
              </a:rPr>
              <a:t> </a:t>
            </a:r>
            <a:r>
              <a:rPr lang="cs-CZ" sz="1600" i="1" dirty="0" smtClean="0">
                <a:latin typeface="Arial" panose="020B0604020202020204" pitchFamily="34" charset="0"/>
                <a:cs typeface="Arial" panose="020B0604020202020204" pitchFamily="34" charset="0"/>
              </a:rPr>
              <a:t>PPP</a:t>
            </a:r>
            <a:r>
              <a:rPr lang="en-GB" sz="1600" i="1" dirty="0" smtClean="0">
                <a:latin typeface="Arial" panose="020B0604020202020204" pitchFamily="34" charset="0"/>
                <a:cs typeface="Arial" panose="020B0604020202020204" pitchFamily="34" charset="0"/>
              </a:rPr>
              <a:t> a </a:t>
            </a:r>
            <a:r>
              <a:rPr lang="en-GB" sz="1600" i="1" dirty="0">
                <a:latin typeface="Arial" panose="020B0604020202020204" pitchFamily="34" charset="0"/>
                <a:cs typeface="Arial" panose="020B0604020202020204" pitchFamily="34" charset="0"/>
              </a:rPr>
              <a:t>identifikaci souvislostí, které </a:t>
            </a:r>
            <a:r>
              <a:rPr lang="en-GB" sz="1600" i="1" dirty="0" err="1">
                <a:latin typeface="Arial" panose="020B0604020202020204" pitchFamily="34" charset="0"/>
                <a:cs typeface="Arial" panose="020B0604020202020204" pitchFamily="34" charset="0"/>
              </a:rPr>
              <a:t>spouštějí</a:t>
            </a:r>
            <a:r>
              <a:rPr lang="en-GB" sz="1600" i="1" dirty="0">
                <a:latin typeface="Arial" panose="020B0604020202020204" pitchFamily="34" charset="0"/>
                <a:cs typeface="Arial" panose="020B0604020202020204" pitchFamily="34" charset="0"/>
              </a:rPr>
              <a:t> </a:t>
            </a:r>
            <a:r>
              <a:rPr lang="cs-CZ" sz="1600" i="1" dirty="0" smtClean="0">
                <a:latin typeface="Arial" panose="020B0604020202020204" pitchFamily="34" charset="0"/>
                <a:cs typeface="Arial" panose="020B0604020202020204" pitchFamily="34" charset="0"/>
              </a:rPr>
              <a:t>opakující se </a:t>
            </a:r>
            <a:r>
              <a:rPr lang="en-GB" sz="1600" i="1" dirty="0" smtClean="0">
                <a:latin typeface="Arial" panose="020B0604020202020204" pitchFamily="34" charset="0"/>
                <a:cs typeface="Arial" panose="020B0604020202020204" pitchFamily="34" charset="0"/>
              </a:rPr>
              <a:t>(a </a:t>
            </a:r>
            <a:r>
              <a:rPr lang="en-GB" sz="1600" i="1" dirty="0">
                <a:latin typeface="Arial" panose="020B0604020202020204" pitchFamily="34" charset="0"/>
                <a:cs typeface="Arial" panose="020B0604020202020204" pitchFamily="34" charset="0"/>
              </a:rPr>
              <a:t>často škodlivé) strategie zvládání. </a:t>
            </a:r>
            <a:r>
              <a:rPr lang="en-GB" sz="1600" i="1" u="sng" dirty="0">
                <a:latin typeface="Arial" panose="020B0604020202020204" pitchFamily="34" charset="0"/>
                <a:cs typeface="Arial" panose="020B0604020202020204" pitchFamily="34" charset="0"/>
                <a:hlinkClick r:id="rId3"/>
              </a:rPr>
              <a:t>https://www.youtube.com/watch?v=Wy6r1IwUaXw</a:t>
            </a:r>
            <a:endParaRPr lang="en-GB"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394595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Arial" panose="020B0604020202020204" pitchFamily="34" charset="0"/>
                <a:cs typeface="Arial" panose="020B0604020202020204" pitchFamily="34" charset="0"/>
              </a:rPr>
              <a:t>Číslo projektu: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Arial" panose="020B0604020202020204" pitchFamily="34" charset="0"/>
                <a:cs typeface="Arial" panose="020B0604020202020204" pitchFamily="34" charset="0"/>
              </a:rPr>
              <a:t>Podpora Evropské komise při přípravě této prezentace nepředstavuje schválení jejího obsahu, který odráží pouze názory autorů, a Komise nenese odpovědnost za jakékoli použití informací v ní obsažených.</a:t>
            </a:r>
          </a:p>
          <a:p>
            <a:pPr marL="0" lvl="0" indent="0" algn="l" rtl="0">
              <a:spcBef>
                <a:spcPts val="0"/>
              </a:spcBef>
              <a:spcAft>
                <a:spcPts val="0"/>
              </a:spcAft>
              <a:buClr>
                <a:schemeClr val="dk1"/>
              </a:buClr>
              <a:buSzPts val="1100"/>
              <a:buFont typeface="Arial"/>
              <a:buNone/>
            </a:pPr>
            <a:endParaRPr sz="1400" dirty="0">
              <a:solidFill>
                <a:schemeClr val="accent2"/>
              </a:solidFill>
              <a:latin typeface="Arial" panose="020B0604020202020204" pitchFamily="34" charset="0"/>
              <a:cs typeface="Arial" panose="020B0604020202020204" pitchFamily="34" charset="0"/>
            </a:endParaRPr>
          </a:p>
          <a:p>
            <a:pPr marL="0" lvl="0" indent="0" algn="l" rtl="0">
              <a:spcBef>
                <a:spcPts val="0"/>
              </a:spcBef>
              <a:spcAft>
                <a:spcPts val="0"/>
              </a:spcAft>
              <a:buNone/>
            </a:pPr>
            <a:endParaRPr sz="1400" dirty="0">
              <a:solidFill>
                <a:schemeClr val="accent2"/>
              </a:solidFill>
              <a:latin typeface="Arial" panose="020B0604020202020204" pitchFamily="34" charset="0"/>
              <a:cs typeface="Arial" panose="020B0604020202020204" pitchFamily="34" charset="0"/>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60" y="1688246"/>
            <a:ext cx="4253019" cy="10823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lgn="l" rtl="0">
              <a:spcBef>
                <a:spcPts val="1000"/>
              </a:spcBef>
              <a:spcAft>
                <a:spcPts val="0"/>
              </a:spcAft>
              <a:buSzPts val="2400"/>
              <a:buNone/>
            </a:pPr>
            <a:r>
              <a:rPr lang="en-GB" sz="1800" dirty="0">
                <a:latin typeface="Arial" panose="020B0604020202020204" pitchFamily="34" charset="0"/>
                <a:cs typeface="Arial" panose="020B0604020202020204" pitchFamily="34" charset="0"/>
              </a:rPr>
              <a:t>Jak již bylo uvedeno, poruchy příjmu potravy mají mnoho tváří - vyskytují se v mnoha různých formách, podobách </a:t>
            </a:r>
            <a:r>
              <a:rPr lang="en-GB" sz="1800" dirty="0">
                <a:solidFill>
                  <a:schemeClr val="tx1">
                    <a:lumMod val="90000"/>
                    <a:lumOff val="10000"/>
                  </a:schemeClr>
                </a:solidFill>
                <a:latin typeface="Arial" panose="020B0604020202020204" pitchFamily="34" charset="0"/>
                <a:cs typeface="Arial" panose="020B0604020202020204" pitchFamily="34" charset="0"/>
              </a:rPr>
              <a:t>a variantách. Žádné dva případy nejsou stejné.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Příčiny</a:t>
            </a:r>
            <a:r>
              <a:rPr lang="cs-CZ" sz="1800" dirty="0" smtClean="0">
                <a:solidFill>
                  <a:schemeClr val="tx1">
                    <a:lumMod val="90000"/>
                    <a:lumOff val="10000"/>
                  </a:schemeClr>
                </a:solidFill>
                <a:latin typeface="Arial" panose="020B0604020202020204" pitchFamily="34" charset="0"/>
                <a:cs typeface="Arial" panose="020B0604020202020204" pitchFamily="34" charset="0"/>
              </a:rPr>
              <a:t> a</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err="1">
                <a:solidFill>
                  <a:schemeClr val="tx1">
                    <a:lumMod val="90000"/>
                    <a:lumOff val="10000"/>
                  </a:schemeClr>
                </a:solidFill>
                <a:latin typeface="Arial" panose="020B0604020202020204" pitchFamily="34" charset="0"/>
                <a:cs typeface="Arial" panose="020B0604020202020204" pitchFamily="34" charset="0"/>
              </a:rPr>
              <a:t>příznaky</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jsou</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obecně známé, ale každý případ je </a:t>
            </a:r>
            <a:r>
              <a:rPr lang="en-GB" sz="1800" dirty="0" err="1">
                <a:solidFill>
                  <a:schemeClr val="tx1">
                    <a:lumMod val="90000"/>
                    <a:lumOff val="10000"/>
                  </a:schemeClr>
                </a:solidFill>
                <a:latin typeface="Arial" panose="020B0604020202020204" pitchFamily="34" charset="0"/>
                <a:cs typeface="Arial" panose="020B0604020202020204" pitchFamily="34" charset="0"/>
              </a:rPr>
              <a:t>jedinečným</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souborem</a:t>
            </a:r>
            <a:r>
              <a:rPr lang="cs-CZ" sz="1800" dirty="0" smtClean="0">
                <a:solidFill>
                  <a:schemeClr val="tx1">
                    <a:lumMod val="90000"/>
                    <a:lumOff val="10000"/>
                  </a:schemeClr>
                </a:solidFill>
                <a:latin typeface="Arial" panose="020B0604020202020204" pitchFamily="34" charset="0"/>
                <a:cs typeface="Arial" panose="020B0604020202020204" pitchFamily="34" charset="0"/>
              </a:rPr>
              <a:t> aspektů</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Vzhledem k této škále příčin a projevů se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liší</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i léčba a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léčebný</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plán pro </a:t>
            </a:r>
            <a:r>
              <a:rPr lang="en-GB" sz="1800" dirty="0" err="1">
                <a:solidFill>
                  <a:schemeClr val="tx1">
                    <a:lumMod val="90000"/>
                    <a:lumOff val="10000"/>
                  </a:schemeClr>
                </a:solidFill>
                <a:latin typeface="Arial" panose="020B0604020202020204" pitchFamily="34" charset="0"/>
                <a:cs typeface="Arial" panose="020B0604020202020204" pitchFamily="34" charset="0"/>
              </a:rPr>
              <a:t>každého</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cs-CZ" sz="1800" dirty="0" smtClean="0">
                <a:solidFill>
                  <a:schemeClr val="tx1">
                    <a:lumMod val="90000"/>
                    <a:lumOff val="10000"/>
                  </a:schemeClr>
                </a:solidFill>
                <a:latin typeface="Arial" panose="020B0604020202020204" pitchFamily="34" charset="0"/>
                <a:cs typeface="Arial" panose="020B0604020202020204" pitchFamily="34" charset="0"/>
              </a:rPr>
              <a:t>jednoho člověka</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Každý léčebný plán musí </a:t>
            </a:r>
            <a:r>
              <a:rPr lang="en-GB" sz="1800" dirty="0" err="1">
                <a:solidFill>
                  <a:schemeClr val="tx1">
                    <a:lumMod val="90000"/>
                    <a:lumOff val="10000"/>
                  </a:schemeClr>
                </a:solidFill>
                <a:latin typeface="Arial" panose="020B0604020202020204" pitchFamily="34" charset="0"/>
                <a:cs typeface="Arial" panose="020B0604020202020204" pitchFamily="34" charset="0"/>
              </a:rPr>
              <a:t>být</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přizpůsobený</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stavu pacienta, jeho fyzickým, sociálním a kulturním podmínkám.</a:t>
            </a:r>
          </a:p>
          <a:p>
            <a:pPr marL="76200" lvl="0" indent="0" algn="l" rtl="0">
              <a:spcBef>
                <a:spcPts val="1000"/>
              </a:spcBef>
              <a:spcAft>
                <a:spcPts val="0"/>
              </a:spcAft>
              <a:buSzPts val="2400"/>
              <a:buNone/>
            </a:pPr>
            <a:r>
              <a:rPr lang="en-GB" sz="1800" dirty="0">
                <a:solidFill>
                  <a:schemeClr val="tx1">
                    <a:lumMod val="90000"/>
                    <a:lumOff val="10000"/>
                  </a:schemeClr>
                </a:solidFill>
                <a:latin typeface="Arial" panose="020B0604020202020204" pitchFamily="34" charset="0"/>
                <a:cs typeface="Arial" panose="020B0604020202020204" pitchFamily="34" charset="0"/>
              </a:rPr>
              <a:t>Z tohoto důvodu používají kvalifikovaní odborníci na duševní </a:t>
            </a:r>
            <a:r>
              <a:rPr lang="en-GB" sz="1800" dirty="0" err="1">
                <a:solidFill>
                  <a:schemeClr val="tx1">
                    <a:lumMod val="90000"/>
                    <a:lumOff val="10000"/>
                  </a:schemeClr>
                </a:solidFill>
                <a:latin typeface="Arial" panose="020B0604020202020204" pitchFamily="34" charset="0"/>
                <a:cs typeface="Arial" panose="020B0604020202020204" pitchFamily="34" charset="0"/>
              </a:rPr>
              <a:t>zdraví</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cs-CZ" sz="1800" dirty="0" smtClean="0">
                <a:solidFill>
                  <a:schemeClr val="tx1">
                    <a:lumMod val="90000"/>
                    <a:lumOff val="10000"/>
                  </a:schemeClr>
                </a:solidFill>
                <a:latin typeface="Arial" panose="020B0604020202020204" pitchFamily="34" charset="0"/>
                <a:cs typeface="Arial" panose="020B0604020202020204" pitchFamily="34" charset="0"/>
              </a:rPr>
              <a:t>tzv.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integrovanou</a:t>
            </a:r>
            <a:r>
              <a:rPr lang="cs-CZ" sz="1800" dirty="0" smtClean="0">
                <a:solidFill>
                  <a:schemeClr val="tx1">
                    <a:lumMod val="90000"/>
                    <a:lumOff val="10000"/>
                  </a:schemeClr>
                </a:solidFill>
                <a:latin typeface="Arial" panose="020B0604020202020204" pitchFamily="34" charset="0"/>
                <a:cs typeface="Arial" panose="020B0604020202020204" pitchFamily="34" charset="0"/>
              </a:rPr>
              <a:t>“</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strategii, tj. používají více než jeden terapeutický přístup. </a:t>
            </a:r>
            <a:r>
              <a:rPr lang="cs-CZ" sz="1800" dirty="0" smtClean="0">
                <a:solidFill>
                  <a:schemeClr val="tx1">
                    <a:lumMod val="90000"/>
                    <a:lumOff val="10000"/>
                  </a:schemeClr>
                </a:solidFill>
                <a:latin typeface="Arial" panose="020B0604020202020204" pitchFamily="34" charset="0"/>
                <a:cs typeface="Arial" panose="020B0604020202020204" pitchFamily="34" charset="0"/>
              </a:rPr>
              <a:t>K</a:t>
            </a:r>
            <a:r>
              <a:rPr lang="en-GB" sz="1800" dirty="0" smtClean="0">
                <a:solidFill>
                  <a:schemeClr val="tx1">
                    <a:lumMod val="90000"/>
                    <a:lumOff val="10000"/>
                  </a:schemeClr>
                </a:solidFill>
                <a:latin typeface="Arial" panose="020B0604020202020204" pitchFamily="34" charset="0"/>
                <a:cs typeface="Arial" panose="020B0604020202020204" pitchFamily="34" charset="0"/>
              </a:rPr>
              <a:t>BT</a:t>
            </a:r>
            <a:r>
              <a:rPr lang="cs-CZ" sz="1800" dirty="0" smtClean="0">
                <a:solidFill>
                  <a:schemeClr val="tx1">
                    <a:lumMod val="90000"/>
                    <a:lumOff val="10000"/>
                  </a:schemeClr>
                </a:solidFill>
                <a:latin typeface="Arial" panose="020B0604020202020204" pitchFamily="34" charset="0"/>
                <a:cs typeface="Arial" panose="020B0604020202020204" pitchFamily="34" charset="0"/>
              </a:rPr>
              <a:t> bývá první volbou</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ale existuje několik dalších cest, kterými se psychoterapeutická léčba může ubírat a které </a:t>
            </a:r>
            <a:r>
              <a:rPr lang="en-GB" sz="1800" dirty="0" err="1">
                <a:latin typeface="Arial" panose="020B0604020202020204" pitchFamily="34" charset="0"/>
                <a:cs typeface="Arial" panose="020B0604020202020204" pitchFamily="34" charset="0"/>
              </a:rPr>
              <a:t>lze</a:t>
            </a:r>
            <a:r>
              <a:rPr lang="en-GB" sz="1800" dirty="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využít</a:t>
            </a:r>
            <a:r>
              <a:rPr lang="cs-CZ" sz="1800" dirty="0" smtClean="0">
                <a:latin typeface="Arial" panose="020B0604020202020204" pitchFamily="34" charset="0"/>
                <a:cs typeface="Arial" panose="020B0604020202020204" pitchFamily="34" charset="0"/>
              </a:rPr>
              <a:t> ku prospěchu pacienta</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latin typeface="Arial" panose="020B0604020202020204" pitchFamily="34" charset="0"/>
                <a:cs typeface="Arial" panose="020B0604020202020204" pitchFamily="34" charset="0"/>
              </a:rPr>
              <a:t>Další psychoterapeutické </a:t>
            </a:r>
            <a:r>
              <a:rPr lang="cs-CZ" dirty="0">
                <a:latin typeface="Arial" panose="020B0604020202020204" pitchFamily="34" charset="0"/>
                <a:cs typeface="Arial" panose="020B0604020202020204" pitchFamily="34" charset="0"/>
              </a:rPr>
              <a:t>metody</a:t>
            </a:r>
            <a:endParaRPr lang="it-IT"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GB" sz="1800" dirty="0">
                <a:latin typeface="Arial" panose="020B0604020202020204" pitchFamily="34" charset="0"/>
                <a:cs typeface="Arial" panose="020B0604020202020204" pitchFamily="34" charset="0"/>
              </a:rPr>
              <a:t>Záleží na dovednostech, zkušenostech a někdy i preferencích každého terapeuta, jaké typy terapeutických </a:t>
            </a:r>
            <a:r>
              <a:rPr lang="en-GB" sz="1800" dirty="0">
                <a:solidFill>
                  <a:schemeClr val="tx1">
                    <a:lumMod val="90000"/>
                    <a:lumOff val="10000"/>
                  </a:schemeClr>
                </a:solidFill>
                <a:latin typeface="Arial" panose="020B0604020202020204" pitchFamily="34" charset="0"/>
                <a:cs typeface="Arial" panose="020B0604020202020204" pitchFamily="34" charset="0"/>
              </a:rPr>
              <a:t>přístupů v jednotlivých </a:t>
            </a:r>
            <a:r>
              <a:rPr lang="en-GB" sz="1800" dirty="0" err="1">
                <a:solidFill>
                  <a:schemeClr val="tx1">
                    <a:lumMod val="90000"/>
                    <a:lumOff val="10000"/>
                  </a:schemeClr>
                </a:solidFill>
                <a:latin typeface="Arial" panose="020B0604020202020204" pitchFamily="34" charset="0"/>
                <a:cs typeface="Arial" panose="020B0604020202020204" pitchFamily="34" charset="0"/>
              </a:rPr>
              <a:t>případech</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en-GB" sz="1800" dirty="0" err="1" smtClean="0">
                <a:solidFill>
                  <a:schemeClr val="tx1">
                    <a:lumMod val="90000"/>
                    <a:lumOff val="10000"/>
                  </a:schemeClr>
                </a:solidFill>
                <a:latin typeface="Arial" panose="020B0604020202020204" pitchFamily="34" charset="0"/>
                <a:cs typeface="Arial" panose="020B0604020202020204" pitchFamily="34" charset="0"/>
              </a:rPr>
              <a:t>použ</a:t>
            </a:r>
            <a:r>
              <a:rPr lang="cs-CZ" sz="1800" dirty="0" err="1" smtClean="0">
                <a:solidFill>
                  <a:schemeClr val="tx1">
                    <a:lumMod val="90000"/>
                    <a:lumOff val="10000"/>
                  </a:schemeClr>
                </a:solidFill>
                <a:latin typeface="Arial" panose="020B0604020202020204" pitchFamily="34" charset="0"/>
                <a:cs typeface="Arial" panose="020B0604020202020204" pitchFamily="34" charset="0"/>
              </a:rPr>
              <a:t>ít</a:t>
            </a:r>
            <a:r>
              <a:rPr lang="en-GB" sz="1800" dirty="0" smtClean="0">
                <a:solidFill>
                  <a:schemeClr val="tx1">
                    <a:lumMod val="90000"/>
                    <a:lumOff val="10000"/>
                  </a:schemeClr>
                </a:solidFill>
                <a:latin typeface="Arial" panose="020B0604020202020204" pitchFamily="34" charset="0"/>
                <a:cs typeface="Arial" panose="020B0604020202020204" pitchFamily="34" charset="0"/>
              </a:rPr>
              <a:t>. </a:t>
            </a:r>
            <a:r>
              <a:rPr lang="en-GB" sz="1800" dirty="0">
                <a:solidFill>
                  <a:schemeClr val="tx1">
                    <a:lumMod val="90000"/>
                    <a:lumOff val="10000"/>
                  </a:schemeClr>
                </a:solidFill>
                <a:latin typeface="Arial" panose="020B0604020202020204" pitchFamily="34" charset="0"/>
                <a:cs typeface="Arial" panose="020B0604020202020204" pitchFamily="34" charset="0"/>
              </a:rPr>
              <a:t>V této prezentaci budou uvedeny některé z nejčastěji používaných typů psychoterapie a pokusíme se ukázat, že </a:t>
            </a:r>
            <a:r>
              <a:rPr lang="en-GB" sz="1800" b="1" dirty="0">
                <a:solidFill>
                  <a:schemeClr val="tx1">
                    <a:lumMod val="90000"/>
                    <a:lumOff val="10000"/>
                  </a:schemeClr>
                </a:solidFill>
                <a:latin typeface="Arial" panose="020B0604020202020204" pitchFamily="34" charset="0"/>
                <a:cs typeface="Arial" panose="020B0604020202020204" pitchFamily="34" charset="0"/>
              </a:rPr>
              <a:t>si nekonkurují, </a:t>
            </a:r>
            <a:r>
              <a:rPr lang="en-GB" sz="1800" dirty="0">
                <a:solidFill>
                  <a:schemeClr val="tx1">
                    <a:lumMod val="90000"/>
                    <a:lumOff val="10000"/>
                  </a:schemeClr>
                </a:solidFill>
                <a:latin typeface="Arial" panose="020B0604020202020204" pitchFamily="34" charset="0"/>
                <a:cs typeface="Arial" panose="020B0604020202020204" pitchFamily="34" charset="0"/>
              </a:rPr>
              <a:t>ale spíše </a:t>
            </a:r>
            <a:r>
              <a:rPr lang="en-GB" sz="1800" b="1" dirty="0">
                <a:solidFill>
                  <a:schemeClr val="tx1">
                    <a:lumMod val="90000"/>
                    <a:lumOff val="10000"/>
                  </a:schemeClr>
                </a:solidFill>
                <a:latin typeface="Arial" panose="020B0604020202020204" pitchFamily="34" charset="0"/>
                <a:cs typeface="Arial" panose="020B0604020202020204" pitchFamily="34" charset="0"/>
              </a:rPr>
              <a:t>se</a:t>
            </a:r>
            <a:r>
              <a:rPr lang="en-GB" sz="1800" dirty="0">
                <a:solidFill>
                  <a:schemeClr val="tx1">
                    <a:lumMod val="90000"/>
                    <a:lumOff val="10000"/>
                  </a:schemeClr>
                </a:solidFill>
                <a:latin typeface="Arial" panose="020B0604020202020204" pitchFamily="34" charset="0"/>
                <a:cs typeface="Arial" panose="020B0604020202020204" pitchFamily="34" charset="0"/>
              </a:rPr>
              <a:t> </a:t>
            </a:r>
            <a:r>
              <a:rPr lang="en-GB" sz="1800" b="1" dirty="0">
                <a:solidFill>
                  <a:schemeClr val="tx1">
                    <a:lumMod val="90000"/>
                    <a:lumOff val="10000"/>
                  </a:schemeClr>
                </a:solidFill>
                <a:latin typeface="Arial" panose="020B0604020202020204" pitchFamily="34" charset="0"/>
                <a:cs typeface="Arial" panose="020B0604020202020204" pitchFamily="34" charset="0"/>
              </a:rPr>
              <a:t>doplňují</a:t>
            </a:r>
            <a:r>
              <a:rPr lang="en-GB" sz="1800" dirty="0">
                <a:solidFill>
                  <a:schemeClr val="tx1">
                    <a:lumMod val="90000"/>
                    <a:lumOff val="10000"/>
                  </a:schemeClr>
                </a:solidFill>
                <a:latin typeface="Arial" panose="020B0604020202020204" pitchFamily="34" charset="0"/>
                <a:cs typeface="Arial" panose="020B0604020202020204" pitchFamily="34" charset="0"/>
              </a:rPr>
              <a:t>. Protože každý pacient je individuální, může mu jeden </a:t>
            </a:r>
            <a:r>
              <a:rPr lang="en-GB" sz="1800" dirty="0">
                <a:latin typeface="Arial" panose="020B0604020202020204" pitchFamily="34" charset="0"/>
                <a:cs typeface="Arial" panose="020B0604020202020204" pitchFamily="34" charset="0"/>
              </a:rPr>
              <a:t>typ prospět </a:t>
            </a:r>
            <a:r>
              <a:rPr lang="en-GB" sz="1800" dirty="0">
                <a:solidFill>
                  <a:schemeClr val="tx1">
                    <a:lumMod val="90000"/>
                    <a:lumOff val="10000"/>
                  </a:schemeClr>
                </a:solidFill>
                <a:latin typeface="Arial" panose="020B0604020202020204" pitchFamily="34" charset="0"/>
                <a:cs typeface="Arial" panose="020B0604020202020204" pitchFamily="34" charset="0"/>
              </a:rPr>
              <a:t>více </a:t>
            </a:r>
            <a:r>
              <a:rPr lang="en-GB" sz="1800" dirty="0">
                <a:latin typeface="Arial" panose="020B0604020202020204" pitchFamily="34" charset="0"/>
                <a:cs typeface="Arial" panose="020B0604020202020204" pitchFamily="34" charset="0"/>
              </a:rPr>
              <a:t>a jiný méně. </a:t>
            </a:r>
            <a:r>
              <a:rPr lang="cs-CZ" sz="1800" dirty="0" smtClean="0">
                <a:latin typeface="Arial" panose="020B0604020202020204" pitchFamily="34" charset="0"/>
                <a:cs typeface="Arial" panose="020B0604020202020204" pitchFamily="34" charset="0"/>
              </a:rPr>
              <a:t>A</a:t>
            </a:r>
            <a:r>
              <a:rPr lang="en-GB" sz="1800" dirty="0" smtClean="0">
                <a:latin typeface="Arial" panose="020B0604020202020204" pitchFamily="34" charset="0"/>
                <a:cs typeface="Arial" panose="020B0604020202020204" pitchFamily="34" charset="0"/>
              </a:rPr>
              <a:t>by </a:t>
            </a:r>
            <a:r>
              <a:rPr lang="en-GB" sz="1800" dirty="0" err="1">
                <a:latin typeface="Arial" panose="020B0604020202020204" pitchFamily="34" charset="0"/>
                <a:cs typeface="Arial" panose="020B0604020202020204" pitchFamily="34" charset="0"/>
              </a:rPr>
              <a:t>pacientovi</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terapie </a:t>
            </a:r>
            <a:r>
              <a:rPr lang="en-GB" sz="1800" dirty="0" err="1" smtClean="0">
                <a:latin typeface="Arial" panose="020B0604020202020204" pitchFamily="34" charset="0"/>
                <a:cs typeface="Arial" panose="020B0604020202020204" pitchFamily="34" charset="0"/>
              </a:rPr>
              <a:t>pomohl</a:t>
            </a:r>
            <a:r>
              <a:rPr lang="cs-CZ" sz="1800" dirty="0" smtClean="0">
                <a:latin typeface="Arial" panose="020B0604020202020204" pitchFamily="34" charset="0"/>
                <a:cs typeface="Arial" panose="020B0604020202020204" pitchFamily="34" charset="0"/>
              </a:rPr>
              <a:t>a</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nemoc přijmout, pochopit, zvládnout a </a:t>
            </a:r>
            <a:r>
              <a:rPr lang="en-GB" sz="1800" dirty="0" err="1">
                <a:latin typeface="Arial" panose="020B0604020202020204" pitchFamily="34" charset="0"/>
                <a:cs typeface="Arial" panose="020B0604020202020204" pitchFamily="34" charset="0"/>
              </a:rPr>
              <a:t>nakonec</a:t>
            </a:r>
            <a:r>
              <a:rPr lang="en-GB" sz="1800" dirty="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překonat</a:t>
            </a:r>
            <a:r>
              <a:rPr lang="cs-CZ" sz="1800" dirty="0" smtClean="0">
                <a:latin typeface="Arial" panose="020B0604020202020204" pitchFamily="34" charset="0"/>
                <a:cs typeface="Arial" panose="020B0604020202020204" pitchFamily="34" charset="0"/>
              </a:rPr>
              <a:t>, je nutné p</a:t>
            </a:r>
            <a:r>
              <a:rPr lang="en-GB" sz="1800" dirty="0" err="1" smtClean="0">
                <a:latin typeface="Arial" panose="020B0604020202020204" pitchFamily="34" charset="0"/>
                <a:cs typeface="Arial" panose="020B0604020202020204" pitchFamily="34" charset="0"/>
              </a:rPr>
              <a:t>ečlivé</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odborné</a:t>
            </a:r>
            <a:r>
              <a:rPr lang="en-GB" sz="1800" dirty="0" smtClean="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posouzení </a:t>
            </a:r>
            <a:r>
              <a:rPr lang="en-GB" sz="1800" dirty="0" smtClean="0">
                <a:latin typeface="Arial" panose="020B0604020202020204" pitchFamily="34" charset="0"/>
                <a:cs typeface="Arial" panose="020B0604020202020204" pitchFamily="34" charset="0"/>
              </a:rPr>
              <a:t>a </a:t>
            </a:r>
            <a:r>
              <a:rPr lang="cs-CZ" sz="1800" dirty="0" smtClean="0">
                <a:latin typeface="Arial" panose="020B0604020202020204" pitchFamily="34" charset="0"/>
                <a:cs typeface="Arial" panose="020B0604020202020204" pitchFamily="34" charset="0"/>
              </a:rPr>
              <a:t>vhodná </a:t>
            </a:r>
            <a:r>
              <a:rPr lang="en-GB" sz="1800" dirty="0" err="1" smtClean="0">
                <a:latin typeface="Arial" panose="020B0604020202020204" pitchFamily="34" charset="0"/>
                <a:cs typeface="Arial" panose="020B0604020202020204" pitchFamily="34" charset="0"/>
              </a:rPr>
              <a:t>kombinace</a:t>
            </a:r>
            <a:r>
              <a:rPr lang="en-GB" sz="1800" dirty="0" smtClean="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metod</a:t>
            </a:r>
            <a:r>
              <a:rPr lang="en-GB" sz="1800" dirty="0" smtClean="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cs-CZ" dirty="0" err="1">
                <a:latin typeface="Arial" panose="020B0604020202020204" pitchFamily="34" charset="0"/>
                <a:cs typeface="Arial" panose="020B0604020202020204" pitchFamily="34" charset="0"/>
              </a:rPr>
              <a:t>Další psychoterapeutické </a:t>
            </a:r>
            <a:r>
              <a:rPr lang="cs-CZ" dirty="0">
                <a:latin typeface="Arial" panose="020B0604020202020204" pitchFamily="34" charset="0"/>
                <a:cs typeface="Arial" panose="020B0604020202020204" pitchFamily="34" charset="0"/>
              </a:rPr>
              <a:t>metody</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78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cs-CZ" dirty="0" smtClean="0">
                <a:latin typeface="Arial" panose="020B0604020202020204" pitchFamily="34" charset="0"/>
                <a:cs typeface="Arial" panose="020B0604020202020204" pitchFamily="34" charset="0"/>
              </a:rPr>
              <a:t>K</a:t>
            </a:r>
            <a:r>
              <a:rPr lang="en-US" dirty="0" smtClean="0">
                <a:latin typeface="Arial" panose="020B0604020202020204" pitchFamily="34" charset="0"/>
                <a:cs typeface="Arial" panose="020B0604020202020204" pitchFamily="34" charset="0"/>
              </a:rPr>
              <a:t>BT </a:t>
            </a:r>
            <a:r>
              <a:rPr lang="en-US" dirty="0">
                <a:latin typeface="Arial" panose="020B0604020202020204" pitchFamily="34" charset="0"/>
                <a:cs typeface="Arial" panose="020B0604020202020204" pitchFamily="34" charset="0"/>
              </a:rPr>
              <a:t>- a co </a:t>
            </a:r>
            <a:r>
              <a:rPr lang="en-US" dirty="0" err="1" smtClean="0">
                <a:latin typeface="Arial" panose="020B0604020202020204" pitchFamily="34" charset="0"/>
                <a:cs typeface="Arial" panose="020B0604020202020204" pitchFamily="34" charset="0"/>
              </a:rPr>
              <a:t>dál</a:t>
            </a:r>
            <a:r>
              <a:rPr lang="en-US"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spcBef>
                <a:spcPts val="1000"/>
              </a:spcBef>
            </a:pPr>
            <a:r>
              <a:rPr lang="en-GB" sz="1800" dirty="0">
                <a:latin typeface="Arial" panose="020B0604020202020204" pitchFamily="34" charset="0"/>
                <a:cs typeface="Arial" panose="020B0604020202020204" pitchFamily="34" charset="0"/>
              </a:rPr>
              <a:t>Doporučená počáteční psychoterapeutická intervence je kognitivně-behaviorální, s důrazem na kognitivní restrukturalizaci, tj. identifikaci chybných myšlenkových vzorců a zkreslených názorů na jídlo, cvičení, stravu, váhu atd. Škodlivé kognice jsou logicky a nenásilně zpochybňovány a pacientův systém </a:t>
            </a:r>
            <a:r>
              <a:rPr lang="en-GB" sz="1800" dirty="0" err="1">
                <a:latin typeface="Arial" panose="020B0604020202020204" pitchFamily="34" charset="0"/>
                <a:cs typeface="Arial" panose="020B0604020202020204" pitchFamily="34" charset="0"/>
              </a:rPr>
              <a:t>přesvědčení</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s</a:t>
            </a:r>
            <a:r>
              <a:rPr lang="en-GB" sz="1800" dirty="0" smtClean="0">
                <a:latin typeface="Arial" panose="020B0604020202020204" pitchFamily="34" charset="0"/>
                <a:cs typeface="Arial" panose="020B0604020202020204" pitchFamily="34" charset="0"/>
              </a:rPr>
              <a:t>e </a:t>
            </a:r>
            <a:r>
              <a:rPr lang="en-GB" sz="1800" dirty="0" err="1">
                <a:latin typeface="Arial" panose="020B0604020202020204" pitchFamily="34" charset="0"/>
                <a:cs typeface="Arial" panose="020B0604020202020204" pitchFamily="34" charset="0"/>
              </a:rPr>
              <a:t>postupně</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pod dohledem mění</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a:spcBef>
                <a:spcPts val="1000"/>
              </a:spcBef>
            </a:pPr>
            <a:r>
              <a:rPr lang="en-US" sz="1800" dirty="0">
                <a:latin typeface="Arial" panose="020B0604020202020204" pitchFamily="34" charset="0"/>
                <a:cs typeface="Arial" panose="020B0604020202020204" pitchFamily="34" charset="0"/>
              </a:rPr>
              <a:t>Proces kognitivní restrukturalizace je přítomen po celou dobu léčby, ale nejdůležitější je na začátku a v </a:t>
            </a:r>
            <a:r>
              <a:rPr lang="en-US" sz="1800" dirty="0" err="1" smtClean="0">
                <a:latin typeface="Arial" panose="020B0604020202020204" pitchFamily="34" charset="0"/>
                <a:cs typeface="Arial" panose="020B0604020202020204" pitchFamily="34" charset="0"/>
              </a:rPr>
              <a:t>počáteční</a:t>
            </a:r>
            <a:r>
              <a:rPr lang="en-US" sz="1800" dirty="0" smtClean="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fázi úpravy </a:t>
            </a:r>
            <a:r>
              <a:rPr lang="en-US" sz="1800" dirty="0" err="1" smtClean="0">
                <a:latin typeface="Arial" panose="020B0604020202020204" pitchFamily="34" charset="0"/>
                <a:cs typeface="Arial" panose="020B0604020202020204" pitchFamily="34" charset="0"/>
              </a:rPr>
              <a:t>hmotnosti</a:t>
            </a:r>
            <a:r>
              <a:rPr lang="en-US" sz="1800" dirty="0">
                <a:latin typeface="Arial" panose="020B0604020202020204" pitchFamily="34" charset="0"/>
                <a:cs typeface="Arial" panose="020B0604020202020204" pitchFamily="34" charset="0"/>
              </a:rPr>
              <a:t>. Když se sníží </a:t>
            </a:r>
            <a:r>
              <a:rPr lang="en-US" sz="1800" dirty="0" err="1">
                <a:latin typeface="Arial" panose="020B0604020202020204" pitchFamily="34" charset="0"/>
                <a:cs typeface="Arial" panose="020B0604020202020204" pitchFamily="34" charset="0"/>
              </a:rPr>
              <a:t>biologický</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stres</a:t>
            </a:r>
            <a:r>
              <a:rPr lang="cs-CZ" sz="1800" dirty="0" smtClean="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hmotnost</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postupně</a:t>
            </a:r>
            <a:r>
              <a:rPr lang="en-US"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vrací</a:t>
            </a:r>
            <a:r>
              <a:rPr lang="en-US" sz="1800" dirty="0" smtClean="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k normálu a </a:t>
            </a:r>
            <a:r>
              <a:rPr lang="en-US" sz="1800" dirty="0" err="1" smtClean="0">
                <a:latin typeface="Arial" panose="020B0604020202020204" pitchFamily="34" charset="0"/>
                <a:cs typeface="Arial" panose="020B0604020202020204" pitchFamily="34" charset="0"/>
              </a:rPr>
              <a:t>pacient</a:t>
            </a:r>
            <a:r>
              <a:rPr lang="en-US" sz="1800" dirty="0" smtClean="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začíná</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pociťovat</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návrat k normálnímu fungování, je obvykle čas přejít do další fáze individuální psychoterapie a zařadit jeden nebo více z následujících přístupů.</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594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latin typeface="+mn-lt"/>
              </a:rPr>
              <a:t>Psychodynamický přístup</a:t>
            </a:r>
            <a:endParaRPr lang="en-GB" dirty="0">
              <a:latin typeface="+mn-lt"/>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spcBef>
                <a:spcPts val="1000"/>
              </a:spcBef>
            </a:pPr>
            <a:r>
              <a:rPr lang="en-GB" sz="1800" dirty="0">
                <a:latin typeface="Arial" panose="020B0604020202020204" pitchFamily="34" charset="0"/>
                <a:cs typeface="Arial" panose="020B0604020202020204" pitchFamily="34" charset="0"/>
              </a:rPr>
              <a:t>Patří k tzv. hlubinné psychologii, tj. příčinu duševních obtíží vidí ve vnitropsychických konfliktech, které se odehrávají na </a:t>
            </a:r>
            <a:r>
              <a:rPr lang="en-GB" sz="1800" b="1" dirty="0">
                <a:latin typeface="Arial" panose="020B0604020202020204" pitchFamily="34" charset="0"/>
                <a:cs typeface="Arial" panose="020B0604020202020204" pitchFamily="34" charset="0"/>
              </a:rPr>
              <a:t>nevědomé úrovni, </a:t>
            </a:r>
            <a:r>
              <a:rPr lang="en-GB" sz="1800" dirty="0">
                <a:latin typeface="Arial" panose="020B0604020202020204" pitchFamily="34" charset="0"/>
                <a:cs typeface="Arial" panose="020B0604020202020204" pitchFamily="34" charset="0"/>
              </a:rPr>
              <a:t>kam nemáme přirozený přístup. Pacient spolu s terapeutem </a:t>
            </a:r>
            <a:r>
              <a:rPr lang="en-GB" sz="1800" dirty="0" err="1">
                <a:latin typeface="Arial" panose="020B0604020202020204" pitchFamily="34" charset="0"/>
                <a:cs typeface="Arial" panose="020B0604020202020204" pitchFamily="34" charset="0"/>
              </a:rPr>
              <a:t>zkoumá</a:t>
            </a:r>
            <a:r>
              <a:rPr lang="en-GB" sz="1800" dirty="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vlastní</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psychické konflikty, kterých </a:t>
            </a:r>
            <a:r>
              <a:rPr lang="en-GB" sz="1800" dirty="0" err="1">
                <a:latin typeface="Arial" panose="020B0604020202020204" pitchFamily="34" charset="0"/>
                <a:cs typeface="Arial" panose="020B0604020202020204" pitchFamily="34" charset="0"/>
              </a:rPr>
              <a:t>si</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normálně </a:t>
            </a:r>
            <a:r>
              <a:rPr lang="en-GB" sz="1800" dirty="0" err="1" smtClean="0">
                <a:latin typeface="Arial" panose="020B0604020202020204" pitchFamily="34" charset="0"/>
                <a:cs typeface="Arial" panose="020B0604020202020204" pitchFamily="34" charset="0"/>
              </a:rPr>
              <a:t>není</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vědom, a je tedy proti nim bezbranný.</a:t>
            </a:r>
          </a:p>
          <a:p>
            <a:pPr>
              <a:spcBef>
                <a:spcPts val="1000"/>
              </a:spcBef>
            </a:pPr>
            <a:r>
              <a:rPr lang="cs-CZ" sz="1800" dirty="0" smtClean="0">
                <a:latin typeface="Arial" panose="020B0604020202020204" pitchFamily="34" charset="0"/>
                <a:cs typeface="Arial" panose="020B0604020202020204" pitchFamily="34" charset="0"/>
              </a:rPr>
              <a:t>J</a:t>
            </a:r>
            <a:r>
              <a:rPr lang="en-GB" sz="1800" dirty="0" smtClean="0">
                <a:latin typeface="Arial" panose="020B0604020202020204" pitchFamily="34" charset="0"/>
                <a:cs typeface="Arial" panose="020B0604020202020204" pitchFamily="34" charset="0"/>
              </a:rPr>
              <a:t>e </a:t>
            </a:r>
            <a:r>
              <a:rPr lang="en-GB" sz="1800" dirty="0">
                <a:latin typeface="Arial" panose="020B0604020202020204" pitchFamily="34" charset="0"/>
                <a:cs typeface="Arial" panose="020B0604020202020204" pitchFamily="34" charset="0"/>
              </a:rPr>
              <a:t>důležité, aby terapie kladla důraz na uvědomění </a:t>
            </a:r>
            <a:r>
              <a:rPr lang="en-GB" sz="1800" dirty="0" err="1">
                <a:latin typeface="Arial" panose="020B0604020202020204" pitchFamily="34" charset="0"/>
                <a:cs typeface="Arial" panose="020B0604020202020204" pitchFamily="34" charset="0"/>
              </a:rPr>
              <a:t>si</a:t>
            </a:r>
            <a:r>
              <a:rPr lang="en-GB"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svých </a:t>
            </a:r>
            <a:r>
              <a:rPr lang="en-GB" sz="1800" dirty="0" err="1" smtClean="0">
                <a:latin typeface="Arial" panose="020B0604020202020204" pitchFamily="34" charset="0"/>
                <a:cs typeface="Arial" panose="020B0604020202020204" pitchFamily="34" charset="0"/>
              </a:rPr>
              <a:t>emocí</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a fantazií, jejich vyjádření a zpracování. Cílem je, aby </a:t>
            </a:r>
            <a:r>
              <a:rPr lang="en-GB" sz="1800" dirty="0">
                <a:solidFill>
                  <a:schemeClr val="accent3">
                    <a:lumMod val="50000"/>
                  </a:schemeClr>
                </a:solidFill>
                <a:latin typeface="Arial" panose="020B0604020202020204" pitchFamily="34" charset="0"/>
                <a:cs typeface="Arial" panose="020B0604020202020204" pitchFamily="34" charset="0"/>
              </a:rPr>
              <a:t>pacient </a:t>
            </a:r>
            <a:r>
              <a:rPr lang="en-GB" sz="1800" dirty="0">
                <a:latin typeface="Arial" panose="020B0604020202020204" pitchFamily="34" charset="0"/>
                <a:cs typeface="Arial" panose="020B0604020202020204" pitchFamily="34" charset="0"/>
              </a:rPr>
              <a:t>pochopil souvislosti mezi svými současnými </a:t>
            </a:r>
            <a:r>
              <a:rPr lang="en-GB" sz="1800" dirty="0" err="1">
                <a:latin typeface="Arial" panose="020B0604020202020204" pitchFamily="34" charset="0"/>
                <a:cs typeface="Arial" panose="020B0604020202020204" pitchFamily="34" charset="0"/>
              </a:rPr>
              <a:t>emočními</a:t>
            </a:r>
            <a:r>
              <a:rPr lang="en-GB" sz="1800" dirty="0">
                <a:latin typeface="Arial" panose="020B0604020202020204" pitchFamily="34" charset="0"/>
                <a:cs typeface="Arial" panose="020B0604020202020204" pitchFamily="34" charset="0"/>
              </a:rPr>
              <a:t> </a:t>
            </a:r>
            <a:r>
              <a:rPr lang="en-GB" sz="1800" dirty="0" err="1" smtClean="0">
                <a:latin typeface="Arial" panose="020B0604020202020204" pitchFamily="34" charset="0"/>
                <a:cs typeface="Arial" panose="020B0604020202020204" pitchFamily="34" charset="0"/>
              </a:rPr>
              <a:t>stavy</a:t>
            </a:r>
            <a:r>
              <a:rPr lang="cs-CZ" sz="1800" dirty="0" smtClean="0">
                <a:latin typeface="Arial" panose="020B0604020202020204" pitchFamily="34" charset="0"/>
                <a:cs typeface="Arial" panose="020B0604020202020204" pitchFamily="34" charset="0"/>
              </a:rPr>
              <a:t>,</a:t>
            </a:r>
            <a:r>
              <a:rPr lang="en-GB" sz="1800" dirty="0" smtClean="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chováním</a:t>
            </a:r>
            <a:r>
              <a:rPr lang="en-GB" sz="1800" dirty="0">
                <a:latin typeface="Arial" panose="020B0604020202020204" pitchFamily="34" charset="0"/>
                <a:cs typeface="Arial" panose="020B0604020202020204" pitchFamily="34" charset="0"/>
              </a:rPr>
              <a:t> a osobní historií, aby získal vhled a </a:t>
            </a:r>
            <a:r>
              <a:rPr lang="en-GB" sz="1800" dirty="0" err="1" smtClean="0">
                <a:latin typeface="Arial" panose="020B0604020202020204" pitchFamily="34" charset="0"/>
                <a:cs typeface="Arial" panose="020B0604020202020204" pitchFamily="34" charset="0"/>
              </a:rPr>
              <a:t>porozumě</a:t>
            </a:r>
            <a:r>
              <a:rPr lang="cs-CZ" sz="1800" dirty="0" smtClean="0">
                <a:latin typeface="Arial" panose="020B0604020202020204" pitchFamily="34" charset="0"/>
                <a:cs typeface="Arial" panose="020B0604020202020204" pitchFamily="34" charset="0"/>
              </a:rPr>
              <a:t>l</a:t>
            </a:r>
            <a:r>
              <a:rPr lang="en-GB" sz="1800" dirty="0" smtClean="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opakujícím se vzorcům chování, které vedly k rozvoji poruchy příjmu potravy. </a:t>
            </a:r>
          </a:p>
        </p:txBody>
      </p:sp>
    </p:spTree>
    <p:extLst>
      <p:ext uri="{BB962C8B-B14F-4D97-AF65-F5344CB8AC3E}">
        <p14:creationId xmlns:p14="http://schemas.microsoft.com/office/powerpoint/2010/main" val="248510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Psychodynamický přístup</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indent="0">
              <a:spcBef>
                <a:spcPts val="1000"/>
              </a:spcBef>
              <a:buNone/>
            </a:pPr>
            <a:r>
              <a:rPr lang="en-GB" sz="1800" dirty="0">
                <a:latin typeface="Arial" panose="020B0604020202020204" pitchFamily="34" charset="0"/>
                <a:cs typeface="Arial" panose="020B0604020202020204" pitchFamily="34" charset="0"/>
              </a:rPr>
              <a:t>Tento přístup k terapii se snaží pomoci klientům lépe porozumět sobě samým tím, že zkoumá nevědomé významy činností, které provádějí. Zkoumá přesvědčení, hodnoty a pocity, které o sobě lidé mají, a pomáhá jim implementovat získané poznatky do každodenního života. </a:t>
            </a:r>
            <a:r>
              <a:rPr lang="en-US" sz="1800" dirty="0">
                <a:latin typeface="Arial" panose="020B0604020202020204" pitchFamily="34" charset="0"/>
                <a:cs typeface="Arial" panose="020B0604020202020204" pitchFamily="34" charset="0"/>
              </a:rPr>
              <a:t>Je důležité, aby se pacienti postupně naučili měnit destruktivní vzorce, ve </a:t>
            </a:r>
            <a:r>
              <a:rPr lang="en-US" sz="1800" dirty="0" err="1">
                <a:latin typeface="Arial" panose="020B0604020202020204" pitchFamily="34" charset="0"/>
                <a:cs typeface="Arial" panose="020B0604020202020204" pitchFamily="34" charset="0"/>
              </a:rPr>
              <a:t>kterých</a:t>
            </a:r>
            <a:r>
              <a:rPr lang="en-US"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dříve </a:t>
            </a:r>
            <a:r>
              <a:rPr lang="en-US" sz="1800" dirty="0" err="1" smtClean="0">
                <a:latin typeface="Arial" panose="020B0604020202020204" pitchFamily="34" charset="0"/>
                <a:cs typeface="Arial" panose="020B0604020202020204" pitchFamily="34" charset="0"/>
              </a:rPr>
              <a:t>žili</a:t>
            </a:r>
            <a:r>
              <a:rPr lang="en-US" sz="1800" dirty="0">
                <a:latin typeface="Arial" panose="020B0604020202020204" pitchFamily="34" charset="0"/>
                <a:cs typeface="Arial" panose="020B0604020202020204" pitchFamily="34" charset="0"/>
              </a:rPr>
              <a:t>.</a:t>
            </a:r>
          </a:p>
          <a:p>
            <a:pPr marL="76200" indent="0">
              <a:spcBef>
                <a:spcPts val="1000"/>
              </a:spcBef>
              <a:buNone/>
            </a:pPr>
            <a:r>
              <a:rPr lang="en-US" sz="1800" dirty="0">
                <a:latin typeface="Arial" panose="020B0604020202020204" pitchFamily="34" charset="0"/>
                <a:cs typeface="Arial" panose="020B0604020202020204" pitchFamily="34" charset="0"/>
              </a:rPr>
              <a:t>Cílem psychodynamického procesu je vést pacienta k tomu, aby si uvědomil své vnitřní potřeby, získal nadhled, aby viděl konflikty a získal nad nimi větší kontrolu.</a:t>
            </a:r>
            <a:endParaRPr lang="en-GB" sz="1800" dirty="0">
              <a:latin typeface="Arial" panose="020B0604020202020204" pitchFamily="34" charset="0"/>
              <a:cs typeface="Arial" panose="020B0604020202020204" pitchFamily="34" charset="0"/>
            </a:endParaRPr>
          </a:p>
          <a:p>
            <a:pPr marL="76200" lvl="0" indent="0">
              <a:spcBef>
                <a:spcPts val="1000"/>
              </a:spcBef>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9238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Rodinná terapie</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marL="76200" lvl="0" indent="0">
              <a:spcBef>
                <a:spcPts val="1000"/>
              </a:spcBef>
              <a:buNone/>
            </a:pPr>
            <a:r>
              <a:rPr lang="en-US" sz="1800" dirty="0">
                <a:latin typeface="Arial" panose="020B0604020202020204" pitchFamily="34" charset="0"/>
                <a:cs typeface="Arial" panose="020B0604020202020204" pitchFamily="34" charset="0"/>
              </a:rPr>
              <a:t>Rodinná terapie pracuje s rodinou </a:t>
            </a:r>
            <a:r>
              <a:rPr lang="en-US" sz="1800" dirty="0" err="1">
                <a:latin typeface="Arial" panose="020B0604020202020204" pitchFamily="34" charset="0"/>
                <a:cs typeface="Arial" panose="020B0604020202020204" pitchFamily="34" charset="0"/>
              </a:rPr>
              <a:t>jako</a:t>
            </a:r>
            <a:r>
              <a:rPr lang="en-US"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jedním organismem</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Zabývá se jejími zvláštnostmi a osobnostmi jednotlivých členů. Pracuje s širším kontextem, v němž se problém, tj. porucha příjmu potravy, odehrává. Rodinná terapie vychází z předpokladu, že rodina funguje jako vzájemně </a:t>
            </a:r>
            <a:r>
              <a:rPr lang="en-US" sz="1800" dirty="0" err="1">
                <a:latin typeface="Arial" panose="020B0604020202020204" pitchFamily="34" charset="0"/>
                <a:cs typeface="Arial" panose="020B0604020202020204" pitchFamily="34" charset="0"/>
              </a:rPr>
              <a:t>propojený</a:t>
            </a:r>
            <a:r>
              <a:rPr lang="en-US" sz="1800" dirty="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systém</a:t>
            </a:r>
            <a:r>
              <a:rPr lang="en-US" sz="1800" dirty="0" smtClean="0">
                <a:latin typeface="Arial" panose="020B0604020202020204" pitchFamily="34" charset="0"/>
                <a:cs typeface="Arial" panose="020B0604020202020204" pitchFamily="34" charset="0"/>
              </a:rPr>
              <a:t>, </a:t>
            </a:r>
            <a:r>
              <a:rPr lang="cs-CZ" sz="1800" dirty="0" smtClean="0">
                <a:latin typeface="Arial" panose="020B0604020202020204" pitchFamily="34" charset="0"/>
                <a:cs typeface="Arial" panose="020B0604020202020204" pitchFamily="34" charset="0"/>
              </a:rPr>
              <a:t>v němž jeho součásti </a:t>
            </a:r>
            <a:r>
              <a:rPr lang="en-US" sz="1800" dirty="0" err="1" smtClean="0">
                <a:latin typeface="Arial" panose="020B0604020202020204" pitchFamily="34" charset="0"/>
                <a:cs typeface="Arial" panose="020B0604020202020204" pitchFamily="34" charset="0"/>
              </a:rPr>
              <a:t>na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sebe vzájemně působí. Pokud jedinec zažívá ve svém životě problémy, mohou mít kořeny v rodinném systému, rodinné dynamice, </a:t>
            </a:r>
            <a:r>
              <a:rPr lang="cs-CZ" sz="1800" dirty="0" smtClean="0">
                <a:latin typeface="Arial" panose="020B0604020202020204" pitchFamily="34" charset="0"/>
                <a:cs typeface="Arial" panose="020B0604020202020204" pitchFamily="34" charset="0"/>
              </a:rPr>
              <a:t>ve </a:t>
            </a:r>
            <a:r>
              <a:rPr lang="en-US" sz="1800" dirty="0" err="1" smtClean="0">
                <a:latin typeface="Arial" panose="020B0604020202020204" pitchFamily="34" charset="0"/>
                <a:cs typeface="Arial" panose="020B0604020202020204" pitchFamily="34" charset="0"/>
              </a:rPr>
              <a:t>vztazích</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 komunikaci. A je to právě rodinný systém, který změnou pohledu na problém může svým členům pomoci jej vyřešit. Rodinná terapie se snaží </a:t>
            </a:r>
            <a:r>
              <a:rPr lang="en-US" sz="1800" dirty="0" err="1">
                <a:latin typeface="Arial" panose="020B0604020202020204" pitchFamily="34" charset="0"/>
                <a:cs typeface="Arial" panose="020B0604020202020204" pitchFamily="34" charset="0"/>
              </a:rPr>
              <a:t>podpořit</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zdrav</a:t>
            </a:r>
            <a:r>
              <a:rPr lang="cs-CZ" sz="1800" dirty="0" smtClean="0">
                <a:latin typeface="Arial" panose="020B0604020202020204" pitchFamily="34" charset="0"/>
                <a:cs typeface="Arial" panose="020B0604020202020204" pitchFamily="34" charset="0"/>
              </a:rPr>
              <a:t>é</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porozumění a komunikaci mezi členy, zkoumá, jaký vliv </a:t>
            </a:r>
            <a:r>
              <a:rPr lang="en-US" sz="1800" dirty="0">
                <a:solidFill>
                  <a:schemeClr val="tx1">
                    <a:lumMod val="90000"/>
                    <a:lumOff val="10000"/>
                  </a:schemeClr>
                </a:solidFill>
                <a:latin typeface="Arial" panose="020B0604020202020204" pitchFamily="34" charset="0"/>
                <a:cs typeface="Arial" panose="020B0604020202020204" pitchFamily="34" charset="0"/>
              </a:rPr>
              <a:t>má</a:t>
            </a:r>
            <a:r>
              <a:rPr lang="en-US" sz="1800" dirty="0">
                <a:latin typeface="Arial" panose="020B0604020202020204" pitchFamily="34" charset="0"/>
                <a:cs typeface="Arial" panose="020B0604020202020204" pitchFamily="34" charset="0"/>
              </a:rPr>
              <a:t> porucha příjmu potravy na rodinu a co může </a:t>
            </a:r>
            <a:r>
              <a:rPr lang="en-US" sz="1800" dirty="0" err="1">
                <a:latin typeface="Arial" panose="020B0604020202020204" pitchFamily="34" charset="0"/>
                <a:cs typeface="Arial" panose="020B0604020202020204" pitchFamily="34" charset="0"/>
              </a:rPr>
              <a:t>rodina</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pro </a:t>
            </a:r>
            <a:r>
              <a:rPr lang="en-US" sz="1800" dirty="0" err="1">
                <a:latin typeface="Arial" panose="020B0604020202020204" pitchFamily="34" charset="0"/>
                <a:cs typeface="Arial" panose="020B0604020202020204" pitchFamily="34" charset="0"/>
              </a:rPr>
              <a:t>podporu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pacienta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udělat</a:t>
            </a:r>
            <a:r>
              <a:rPr lang="en-US"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560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a:xfrm>
            <a:off x="611560" y="195486"/>
            <a:ext cx="6757800" cy="919500"/>
          </a:xfrm>
        </p:spPr>
        <p:txBody>
          <a:bodyPr/>
          <a:lstStyle/>
          <a:p>
            <a:r>
              <a:rPr lang="en-US" dirty="0">
                <a:latin typeface="Arial" panose="020B0604020202020204" pitchFamily="34" charset="0"/>
                <a:cs typeface="Arial" panose="020B0604020202020204" pitchFamily="34" charset="0"/>
              </a:rPr>
              <a:t>Rodinná terapie</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8" name="Google Shape;202;p18">
            <a:extLst>
              <a:ext uri="{FF2B5EF4-FFF2-40B4-BE49-F238E27FC236}">
                <a16:creationId xmlns:a16="http://schemas.microsoft.com/office/drawing/2014/main" id="{48BFB74D-22EE-4B40-B3A9-9CA7AFE0B61F}"/>
              </a:ext>
            </a:extLst>
          </p:cNvPr>
          <p:cNvSpPr txBox="1">
            <a:spLocks noGrp="1"/>
          </p:cNvSpPr>
          <p:nvPr>
            <p:ph type="body" idx="1"/>
          </p:nvPr>
        </p:nvSpPr>
        <p:spPr>
          <a:xfrm>
            <a:off x="323528" y="1430972"/>
            <a:ext cx="8568952" cy="2880320"/>
          </a:xfrm>
          <a:prstGeom prst="rect">
            <a:avLst/>
          </a:prstGeom>
        </p:spPr>
        <p:txBody>
          <a:bodyPr spcFirstLastPara="1" wrap="square" lIns="0" tIns="0" rIns="0" bIns="0" anchor="t" anchorCtr="0">
            <a:noAutofit/>
          </a:bodyPr>
          <a:lstStyle/>
          <a:p>
            <a:pPr marL="76200" indent="0">
              <a:spcBef>
                <a:spcPts val="1000"/>
              </a:spcBef>
              <a:buNone/>
            </a:pPr>
            <a:r>
              <a:rPr lang="en-US" sz="1800" dirty="0">
                <a:latin typeface="Arial" panose="020B0604020202020204" pitchFamily="34" charset="0"/>
                <a:cs typeface="Arial" panose="020B0604020202020204" pitchFamily="34" charset="0"/>
              </a:rPr>
              <a:t>Může probíhat formou </a:t>
            </a:r>
            <a:r>
              <a:rPr lang="en-US" sz="1800" dirty="0" err="1">
                <a:latin typeface="Arial" panose="020B0604020202020204" pitchFamily="34" charset="0"/>
                <a:cs typeface="Arial" panose="020B0604020202020204" pitchFamily="34" charset="0"/>
              </a:rPr>
              <a:t>individuálních</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t>
            </a:r>
            <a:r>
              <a:rPr lang="cs-CZ" sz="1800" dirty="0" smtClean="0">
                <a:latin typeface="Arial" panose="020B0604020202020204" pitchFamily="34" charset="0"/>
                <a:cs typeface="Arial" panose="020B0604020202020204" pitchFamily="34" charset="0"/>
              </a:rPr>
              <a:t>např. jen </a:t>
            </a:r>
            <a:r>
              <a:rPr lang="en-US" sz="1800" dirty="0" err="1" smtClean="0">
                <a:latin typeface="Arial" panose="020B0604020202020204" pitchFamily="34" charset="0"/>
                <a:cs typeface="Arial" panose="020B0604020202020204" pitchFamily="34" charset="0"/>
              </a:rPr>
              <a:t>otec</a:t>
            </a:r>
            <a:r>
              <a:rPr lang="en-US" sz="1800" dirty="0">
                <a:latin typeface="Arial" panose="020B0604020202020204" pitchFamily="34" charset="0"/>
                <a:cs typeface="Arial" panose="020B0604020202020204" pitchFamily="34" charset="0"/>
              </a:rPr>
              <a:t>) i </a:t>
            </a:r>
            <a:r>
              <a:rPr lang="en-US" sz="1800" dirty="0" err="1">
                <a:latin typeface="Arial" panose="020B0604020202020204" pitchFamily="34" charset="0"/>
                <a:cs typeface="Arial" panose="020B0604020202020204" pitchFamily="34" charset="0"/>
              </a:rPr>
              <a:t>podskupinových</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sezení</a:t>
            </a:r>
            <a:r>
              <a:rPr lang="cs-CZ"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t>
            </a:r>
            <a:r>
              <a:rPr lang="cs-CZ" sz="1800" dirty="0">
                <a:latin typeface="Arial" panose="020B0604020202020204" pitchFamily="34" charset="0"/>
                <a:cs typeface="Arial" panose="020B0604020202020204" pitchFamily="34" charset="0"/>
              </a:rPr>
              <a:t>všechny </a:t>
            </a:r>
            <a:r>
              <a:rPr lang="en-US" sz="1800" dirty="0" err="1">
                <a:latin typeface="Arial" panose="020B0604020202020204" pitchFamily="34" charset="0"/>
                <a:cs typeface="Arial" panose="020B0604020202020204" pitchFamily="34" charset="0"/>
              </a:rPr>
              <a:t>děti</a:t>
            </a:r>
            <a:r>
              <a:rPr lang="en-US" sz="1800" dirty="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p>
            <a:pPr marL="76200" indent="0">
              <a:spcBef>
                <a:spcPts val="1000"/>
              </a:spcBef>
              <a:buNone/>
            </a:pPr>
            <a:r>
              <a:rPr lang="en-US" sz="1800" dirty="0">
                <a:latin typeface="Arial" panose="020B0604020202020204" pitchFamily="34" charset="0"/>
                <a:cs typeface="Arial" panose="020B0604020202020204" pitchFamily="34" charset="0"/>
              </a:rPr>
              <a:t>Je také důležité zdůraznit, že se změnami v současné rodině dochází i ke změnám v kontextu rodinné terapie. Rodina je zde chápána nejen ve smyslu biologické pokrevní linie nebo právních definic. Rodina zahrnuje všechny osoby, které daná rodina považuje za své členy nebo které vnímá jako důležité pro změny v rodinném systému. Proto mohou být v rodinné terapii zahrnuti partneři dospívajících členů nebo noví partneři rodičů po rozvodu předchozího manželství, případně rozšířená rodina s blízkými přáteli atd. Domácí zvířata </a:t>
            </a:r>
            <a:r>
              <a:rPr lang="en-US" sz="1800" dirty="0" err="1">
                <a:latin typeface="Arial" panose="020B0604020202020204" pitchFamily="34" charset="0"/>
                <a:cs typeface="Arial" panose="020B0604020202020204" pitchFamily="34" charset="0"/>
              </a:rPr>
              <a:t>nejsou</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výjimkou</a:t>
            </a:r>
            <a:r>
              <a:rPr lang="en-US" sz="1800" dirty="0">
                <a:latin typeface="Arial" panose="020B0604020202020204" pitchFamily="34" charset="0"/>
                <a:cs typeface="Arial" panose="020B0604020202020204" pitchFamily="34" charset="0"/>
              </a:rPr>
              <a:t>.</a:t>
            </a:r>
          </a:p>
          <a:p>
            <a:pPr marL="76200" lvl="0" indent="0">
              <a:spcBef>
                <a:spcPts val="1000"/>
              </a:spcBef>
              <a:buNone/>
            </a:pPr>
            <a:endParaRPr lang="en-GB" sz="1800" dirty="0">
              <a:latin typeface="Arial" panose="020B0604020202020204" pitchFamily="34" charset="0"/>
              <a:cs typeface="Arial" panose="020B0604020202020204" pitchFamily="34" charset="0"/>
            </a:endParaRPr>
          </a:p>
        </p:txBody>
      </p:sp>
      <p:pic>
        <p:nvPicPr>
          <p:cNvPr id="5" name="Obrázek 4">
            <a:extLst>
              <a:ext uri="{FF2B5EF4-FFF2-40B4-BE49-F238E27FC236}">
                <a16:creationId xmlns:a16="http://schemas.microsoft.com/office/drawing/2014/main" id="{30EEE8CC-24B2-4BF1-9AE7-1402EE7CB816}"/>
              </a:ext>
            </a:extLst>
          </p:cNvPr>
          <p:cNvPicPr>
            <a:picLocks noChangeAspect="1"/>
          </p:cNvPicPr>
          <p:nvPr/>
        </p:nvPicPr>
        <p:blipFill>
          <a:blip r:embed="rId2"/>
          <a:stretch>
            <a:fillRect/>
          </a:stretch>
        </p:blipFill>
        <p:spPr>
          <a:xfrm>
            <a:off x="8172400" y="3870396"/>
            <a:ext cx="720080" cy="1165429"/>
          </a:xfrm>
          <a:prstGeom prst="rect">
            <a:avLst/>
          </a:prstGeom>
        </p:spPr>
      </p:pic>
    </p:spTree>
    <p:extLst>
      <p:ext uri="{BB962C8B-B14F-4D97-AF65-F5344CB8AC3E}">
        <p14:creationId xmlns:p14="http://schemas.microsoft.com/office/powerpoint/2010/main" val="169682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5187</TotalTime>
  <Words>1456</Words>
  <Application>Microsoft Office PowerPoint</Application>
  <PresentationFormat>Předvádění na obrazovce (16:9)</PresentationFormat>
  <Paragraphs>50</Paragraphs>
  <Slides>14</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Barlow Light</vt:lpstr>
      <vt:lpstr>Barlow SemiBold</vt:lpstr>
      <vt:lpstr>Calibri</vt:lpstr>
      <vt:lpstr>Caius template</vt:lpstr>
      <vt:lpstr> Další psychoterapie poruch příjmu potravy Autoři: Simona Cakirpaloglu, Lukas Merz</vt:lpstr>
      <vt:lpstr>Číslo projektu: 2021-1-RO01- KA220-HED-38B739A3</vt:lpstr>
      <vt:lpstr>Další psychoterapeutické metody</vt:lpstr>
      <vt:lpstr>Další psychoterapeutické metody</vt:lpstr>
      <vt:lpstr>KBT - a co dál?</vt:lpstr>
      <vt:lpstr>Psychodynamický přístup</vt:lpstr>
      <vt:lpstr>Psychodynamický přístup</vt:lpstr>
      <vt:lpstr>Rodinná terapie</vt:lpstr>
      <vt:lpstr>Rodinná terapie</vt:lpstr>
      <vt:lpstr>Interpersonální terapie (IPT)</vt:lpstr>
      <vt:lpstr>Maudsley Anorexia Nervosa Therapy pro dospělé (MANTRA)</vt:lpstr>
      <vt:lpstr>Specializovaný podpůrný klinický management (SSCM)</vt:lpstr>
      <vt:lpstr>Svépomoc s poradenstvím, psychoedukace</vt:lpstr>
      <vt:lpstr>Další 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keywords>, docId:74B1385840324AB0F06C01749CDB5019</cp:keywords>
  <cp:lastModifiedBy>Lukáš Merz</cp:lastModifiedBy>
  <cp:revision>138</cp:revision>
  <dcterms:modified xsi:type="dcterms:W3CDTF">2023-07-16T16:33:16Z</dcterms:modified>
</cp:coreProperties>
</file>