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Barlow Light" panose="00000400000000000000" pitchFamily="2" charset="0"/>
      <p:regular r:id="rId27"/>
      <p:bold r:id="rId28"/>
      <p:italic r:id="rId29"/>
      <p:boldItalic r:id="rId30"/>
    </p:embeddedFont>
    <p:embeddedFont>
      <p:font typeface="Barlow SemiBold" panose="00000700000000000000" pitchFamily="2"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a69a95547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4a69a9554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rot="10800000" flipH="1">
            <a:off x="341403" y="3124854"/>
            <a:ext cx="8801750" cy="2018724"/>
            <a:chOff x="-4395163" y="751996"/>
            <a:chExt cx="13539072" cy="3105253"/>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2"/>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2"/>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3"/>
          <p:cNvGrpSpPr/>
          <p:nvPr/>
        </p:nvGrpSpPr>
        <p:grpSpPr>
          <a:xfrm>
            <a:off x="0" y="4762400"/>
            <a:ext cx="603997" cy="381100"/>
            <a:chOff x="0" y="4762400"/>
            <a:chExt cx="603997" cy="381100"/>
          </a:xfrm>
        </p:grpSpPr>
        <p:sp>
          <p:nvSpPr>
            <p:cNvPr id="22" name="Google Shape;22;p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
          <p:cNvGrpSpPr/>
          <p:nvPr/>
        </p:nvGrpSpPr>
        <p:grpSpPr>
          <a:xfrm>
            <a:off x="381000" y="0"/>
            <a:ext cx="8763111" cy="1310918"/>
            <a:chOff x="381000" y="0"/>
            <a:chExt cx="8763111" cy="1310918"/>
          </a:xfrm>
        </p:grpSpPr>
        <p:grpSp>
          <p:nvGrpSpPr>
            <p:cNvPr id="25" name="Google Shape;25;p3"/>
            <p:cNvGrpSpPr/>
            <p:nvPr/>
          </p:nvGrpSpPr>
          <p:grpSpPr>
            <a:xfrm>
              <a:off x="381000" y="0"/>
              <a:ext cx="8763111" cy="1310300"/>
              <a:chOff x="381000" y="0"/>
              <a:chExt cx="8763111" cy="1310300"/>
            </a:xfrm>
          </p:grpSpPr>
          <p:sp>
            <p:nvSpPr>
              <p:cNvPr id="26" name="Google Shape;26;p3"/>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3"/>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381000" y="967217"/>
              <a:ext cx="8763100" cy="343701"/>
              <a:chOff x="381000" y="862358"/>
              <a:chExt cx="8763100" cy="576872"/>
            </a:xfrm>
          </p:grpSpPr>
          <p:sp>
            <p:nvSpPr>
              <p:cNvPr id="30" name="Google Shape;30;p3"/>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3"/>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3"/>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37" name="Google Shape;37;p3"/>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0" y="4762400"/>
            <a:ext cx="603997" cy="381100"/>
            <a:chOff x="0" y="4762400"/>
            <a:chExt cx="603997" cy="381100"/>
          </a:xfrm>
        </p:grpSpPr>
        <p:sp>
          <p:nvSpPr>
            <p:cNvPr id="40" name="Google Shape;40;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4"/>
          <p:cNvGrpSpPr/>
          <p:nvPr/>
        </p:nvGrpSpPr>
        <p:grpSpPr>
          <a:xfrm>
            <a:off x="381000" y="0"/>
            <a:ext cx="8763111" cy="1310918"/>
            <a:chOff x="381000" y="0"/>
            <a:chExt cx="8763111" cy="1310918"/>
          </a:xfrm>
        </p:grpSpPr>
        <p:grpSp>
          <p:nvGrpSpPr>
            <p:cNvPr id="43" name="Google Shape;43;p4"/>
            <p:cNvGrpSpPr/>
            <p:nvPr/>
          </p:nvGrpSpPr>
          <p:grpSpPr>
            <a:xfrm>
              <a:off x="381000" y="0"/>
              <a:ext cx="8763111" cy="1310300"/>
              <a:chOff x="381000" y="0"/>
              <a:chExt cx="8763111" cy="1310300"/>
            </a:xfrm>
          </p:grpSpPr>
          <p:sp>
            <p:nvSpPr>
              <p:cNvPr id="44" name="Google Shape;44;p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4"/>
            <p:cNvGrpSpPr/>
            <p:nvPr/>
          </p:nvGrpSpPr>
          <p:grpSpPr>
            <a:xfrm>
              <a:off x="381000" y="967217"/>
              <a:ext cx="8763100" cy="343701"/>
              <a:chOff x="381000" y="862358"/>
              <a:chExt cx="8763100" cy="576872"/>
            </a:xfrm>
          </p:grpSpPr>
          <p:sp>
            <p:nvSpPr>
              <p:cNvPr id="48" name="Google Shape;48;p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4"/>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pic>
        <p:nvPicPr>
          <p:cNvPr id="54" name="Google Shape;54;p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bUOaHsxe8OQ"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ajp.psychiatryonline.org/doi/10.1176/appi.ajp.23180001" TargetMode="External"/><Relationship Id="rId4" Type="http://schemas.openxmlformats.org/officeDocument/2006/relationships/hyperlink" Target="https://www.nice.org.uk/guidance/ng69/chapter/Recommendati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nJMtReAg1D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5"/>
          <p:cNvSpPr txBox="1">
            <a:spLocks noGrp="1"/>
          </p:cNvSpPr>
          <p:nvPr>
            <p:ph type="ctrTitle"/>
          </p:nvPr>
        </p:nvSpPr>
        <p:spPr>
          <a:xfrm>
            <a:off x="2411760" y="3219822"/>
            <a:ext cx="4608512" cy="136815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en-US" sz="2400">
                <a:solidFill>
                  <a:schemeClr val="accent1"/>
                </a:solidFill>
              </a:rPr>
            </a:br>
            <a:r>
              <a:rPr lang="en-US" sz="2800"/>
              <a:t>Osnove kognitivno-bihejvioralne terapije (KBT)</a:t>
            </a:r>
            <a:br>
              <a:rPr lang="en-US" sz="1800"/>
            </a:br>
            <a:r>
              <a:rPr lang="en-US" sz="1800"/>
              <a:t>Autori: Simona Cakirpaloglu, Lukas Merz</a:t>
            </a:r>
            <a:endParaRPr sz="1800"/>
          </a:p>
        </p:txBody>
      </p:sp>
      <p:sp>
        <p:nvSpPr>
          <p:cNvPr id="60" name="Google Shape;60;p5"/>
          <p:cNvSpPr/>
          <p:nvPr/>
        </p:nvSpPr>
        <p:spPr>
          <a:xfrm>
            <a:off x="683569" y="908015"/>
            <a:ext cx="764434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Lečenje</a:t>
            </a:r>
            <a:endParaRPr/>
          </a:p>
        </p:txBody>
      </p:sp>
      <p:sp>
        <p:nvSpPr>
          <p:cNvPr id="131" name="Google Shape;131;p14"/>
          <p:cNvSpPr txBox="1">
            <a:spLocks noGrp="1"/>
          </p:cNvSpPr>
          <p:nvPr>
            <p:ph type="body" idx="1"/>
          </p:nvPr>
        </p:nvSpPr>
        <p:spPr>
          <a:xfrm>
            <a:off x="614975" y="1563638"/>
            <a:ext cx="6757800"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U zavisnosti od težine poremećaja, blagovremene ili zakasnele dijagnoze, kao i opšteg stanja pacijenta, lečenje može biti u vidu pojedinačnog ili grupnog savetovanja, ambulantnog lečenja, hospitalizacije ili lečenja u jedinicama intenzivne nege kada su pacijenti životno ugroženi. Pre lečenja se moraju uzeti u obzir fizički, društveni i psihološki faktori.</a:t>
            </a:r>
            <a:endParaRPr/>
          </a:p>
          <a:p>
            <a:pPr marL="76200" lvl="0" indent="0" algn="l" rtl="0">
              <a:lnSpc>
                <a:spcPct val="100000"/>
              </a:lnSpc>
              <a:spcBef>
                <a:spcPts val="600"/>
              </a:spcBef>
              <a:spcAft>
                <a:spcPts val="0"/>
              </a:spcAft>
              <a:buSzPts val="2400"/>
              <a:buNone/>
            </a:pPr>
            <a:r>
              <a:rPr lang="en-US" sz="1800"/>
              <a:t>Lečenje uvek zahteva blisku saradnju koordinisanog multidisciplinarnog tima stručnjaka koji obuhvata lekara opšte prakse, psihologa, nutricionistu, članove porodice, a ponekad i strukovnog radnog terapeuta, fizioterapeuta, dijetetičara, itd.</a:t>
            </a:r>
            <a:endParaRPr/>
          </a:p>
          <a:p>
            <a:pPr marL="457200" lvl="0" indent="-228600" algn="l" rtl="0">
              <a:lnSpc>
                <a:spcPct val="100000"/>
              </a:lnSpc>
              <a:spcBef>
                <a:spcPts val="600"/>
              </a:spcBef>
              <a:spcAft>
                <a:spcPts val="0"/>
              </a:spcAft>
              <a:buSzPts val="2400"/>
              <a:buNone/>
            </a:pPr>
            <a:endParaRPr sz="1800"/>
          </a:p>
        </p:txBody>
      </p:sp>
      <p:sp>
        <p:nvSpPr>
          <p:cNvPr id="132" name="Google Shape;132;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Lečenje</a:t>
            </a:r>
            <a:endParaRPr/>
          </a:p>
        </p:txBody>
      </p:sp>
      <p:sp>
        <p:nvSpPr>
          <p:cNvPr id="138" name="Google Shape;138;p15"/>
          <p:cNvSpPr txBox="1">
            <a:spLocks noGrp="1"/>
          </p:cNvSpPr>
          <p:nvPr>
            <p:ph type="body" idx="1"/>
          </p:nvPr>
        </p:nvSpPr>
        <p:spPr>
          <a:xfrm>
            <a:off x="594412" y="1419622"/>
            <a:ext cx="6757800"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Nacionalne smernice i preporuke se mogu razlikovati od zemlje do zemlje, ali postoje neki opšti principi zasnovani na dokazima koji su isti i koji su se pokazali uspešnim u lečenju poremećaja u ishrani. Planovi lečenja često uključuju psihoterapiju, medicinsku negu i praćenje, savetovanje o ishrani, a ponekad i lekove ili kombinovanje ovih pristupa.</a:t>
            </a:r>
            <a:endParaRPr/>
          </a:p>
          <a:p>
            <a:pPr marL="76200" lvl="0" indent="0" algn="l" rtl="0">
              <a:lnSpc>
                <a:spcPct val="100000"/>
              </a:lnSpc>
              <a:spcBef>
                <a:spcPts val="600"/>
              </a:spcBef>
              <a:spcAft>
                <a:spcPts val="0"/>
              </a:spcAft>
              <a:buSzPts val="2400"/>
              <a:buNone/>
            </a:pPr>
            <a:r>
              <a:rPr lang="en-US" sz="1800"/>
              <a:t>Tipični ciljevi lečenja uključuju:</a:t>
            </a:r>
            <a:endParaRPr/>
          </a:p>
          <a:p>
            <a:pPr marL="457200" lvl="0" indent="-381000" algn="l" rtl="0">
              <a:lnSpc>
                <a:spcPct val="100000"/>
              </a:lnSpc>
              <a:spcBef>
                <a:spcPts val="600"/>
              </a:spcBef>
              <a:spcAft>
                <a:spcPts val="0"/>
              </a:spcAft>
              <a:buSzPts val="2400"/>
              <a:buChar char="▸"/>
            </a:pPr>
            <a:r>
              <a:rPr lang="en-US" sz="1200"/>
              <a:t>Ponovno uspostavljanje adekvatne ishrane</a:t>
            </a:r>
            <a:endParaRPr/>
          </a:p>
          <a:p>
            <a:pPr marL="457200" lvl="0" indent="-381000" algn="l" rtl="0">
              <a:lnSpc>
                <a:spcPct val="100000"/>
              </a:lnSpc>
              <a:spcBef>
                <a:spcPts val="600"/>
              </a:spcBef>
              <a:spcAft>
                <a:spcPts val="0"/>
              </a:spcAft>
              <a:buSzPts val="2400"/>
              <a:buChar char="▸"/>
            </a:pPr>
            <a:r>
              <a:rPr lang="en-US" sz="1200"/>
              <a:t>Vraćanje telesne težine na zdrav nivo</a:t>
            </a:r>
            <a:endParaRPr/>
          </a:p>
          <a:p>
            <a:pPr marL="457200" lvl="0" indent="-381000" algn="l" rtl="0">
              <a:lnSpc>
                <a:spcPct val="100000"/>
              </a:lnSpc>
              <a:spcBef>
                <a:spcPts val="600"/>
              </a:spcBef>
              <a:spcAft>
                <a:spcPts val="0"/>
              </a:spcAft>
              <a:buSzPts val="2400"/>
              <a:buChar char="▸"/>
            </a:pPr>
            <a:r>
              <a:rPr lang="en-US" sz="1200"/>
              <a:t>Smanjenje prekomernog vežbanja</a:t>
            </a:r>
            <a:endParaRPr sz="1200">
              <a:solidFill>
                <a:srgbClr val="003072"/>
              </a:solidFill>
            </a:endParaRPr>
          </a:p>
          <a:p>
            <a:pPr marL="457200" lvl="0" indent="-381000" algn="l" rtl="0">
              <a:lnSpc>
                <a:spcPct val="100000"/>
              </a:lnSpc>
              <a:spcBef>
                <a:spcPts val="600"/>
              </a:spcBef>
              <a:spcAft>
                <a:spcPts val="0"/>
              </a:spcAft>
              <a:buSzPts val="2400"/>
              <a:buChar char="▸"/>
            </a:pPr>
            <a:r>
              <a:rPr lang="en-US" sz="1200">
                <a:solidFill>
                  <a:srgbClr val="003072"/>
                </a:solidFill>
              </a:rPr>
              <a:t>Prestanak ponašanja vezanih za kompulsivno čišćenje i prejedanje</a:t>
            </a:r>
            <a:endParaRPr/>
          </a:p>
          <a:p>
            <a:pPr marL="457200" lvl="0" indent="-228600" algn="l" rtl="0">
              <a:lnSpc>
                <a:spcPct val="100000"/>
              </a:lnSpc>
              <a:spcBef>
                <a:spcPts val="600"/>
              </a:spcBef>
              <a:spcAft>
                <a:spcPts val="0"/>
              </a:spcAft>
              <a:buSzPts val="2400"/>
              <a:buNone/>
            </a:pPr>
            <a:endParaRPr sz="1400"/>
          </a:p>
        </p:txBody>
      </p:sp>
      <p:sp>
        <p:nvSpPr>
          <p:cNvPr id="139" name="Google Shape;139;p1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Psihoterapija</a:t>
            </a:r>
            <a:endParaRPr/>
          </a:p>
        </p:txBody>
      </p:sp>
      <p:sp>
        <p:nvSpPr>
          <p:cNvPr id="145" name="Google Shape;145;p16"/>
          <p:cNvSpPr txBox="1">
            <a:spLocks noGrp="1"/>
          </p:cNvSpPr>
          <p:nvPr>
            <p:ph type="body" idx="1"/>
          </p:nvPr>
        </p:nvSpPr>
        <p:spPr>
          <a:xfrm>
            <a:off x="614974" y="1563638"/>
            <a:ext cx="7701441"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Osoba sa PI razvija i održava izolovani unutrašnji svet u kojem zadržava iluziju lične kontrole dok gubi smislene odnose i veze sa drugima. Lečenje predstavlja pretnju po prividnu bezbednost ovog izgrađenog unutrašnjeg sveta i izlaže pacijenta stvarnosti od koje pokušava da pobegne. Kada je reč o iskrivljenoj slici tela, otpor koji pacijenti imaju prema lečenju je neizbežan. Pacijenti nemaju uvid u svoje psihičko stanje ili je njihov uvid na veoma niskom nivou, a adolescente obično roditelji primoravaju da se leče. Stoga je razumljivo da pacijenti doživljavaju pružaoce usluga lečenja kao spoljne pretnje — kao neprijatelje koji će ih primorati na neželjeno ponašanje, što je za pacijenta neprihvatljivo.</a:t>
            </a:r>
            <a:endParaRPr/>
          </a:p>
        </p:txBody>
      </p:sp>
      <p:sp>
        <p:nvSpPr>
          <p:cNvPr id="146" name="Google Shape;146;p1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Psihoterapija</a:t>
            </a:r>
            <a:endParaRPr/>
          </a:p>
        </p:txBody>
      </p:sp>
      <p:sp>
        <p:nvSpPr>
          <p:cNvPr id="152" name="Google Shape;152;p17"/>
          <p:cNvSpPr txBox="1">
            <a:spLocks noGrp="1"/>
          </p:cNvSpPr>
          <p:nvPr>
            <p:ph type="body" idx="1"/>
          </p:nvPr>
        </p:nvSpPr>
        <p:spPr>
          <a:xfrm>
            <a:off x="614974" y="1563638"/>
            <a:ext cx="7197385"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Opšta je preporuka da se pacijentima postavljaju individualizovani ciljevi za povećanje težine na nedeljnom nivou i postizanje ciljane telesne težine. Pacijente treba lečiti psihoterapijom koja je usmerena na određeni poremećaj u ishrani, a koja bi trebalo da uključi normalizaciju ponašanja u vezi sa ishranom i kontrolom težine, vraćanje telesne težine i bavljenje psihološkim aspektima poremećaja (npr. strah od dobijanja na težini, poremećena slika tela). Vrsta terapije koja se pokazala efikasnom u postizanju ovih ciljeva je tzv. „kognitivno-bihejvioralna terapija“. Međutim, važno je napomenuti da ne postoji jedinstven pristup niti intervencija koja je delotvorna za sve pacijente. Postoje mnoge varijacije poremećaja u ishrani stoga lečenje mora biti individualizovano.</a:t>
            </a:r>
            <a:endParaRPr/>
          </a:p>
        </p:txBody>
      </p:sp>
      <p:sp>
        <p:nvSpPr>
          <p:cNvPr id="153" name="Google Shape;153;p1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Šta je kognitivno-bihejvioralna terapija?</a:t>
            </a:r>
            <a:endParaRPr/>
          </a:p>
        </p:txBody>
      </p:sp>
      <p:sp>
        <p:nvSpPr>
          <p:cNvPr id="159" name="Google Shape;159;p18"/>
          <p:cNvSpPr txBox="1">
            <a:spLocks noGrp="1"/>
          </p:cNvSpPr>
          <p:nvPr>
            <p:ph type="body" idx="1"/>
          </p:nvPr>
        </p:nvSpPr>
        <p:spPr>
          <a:xfrm>
            <a:off x="614974" y="1563638"/>
            <a:ext cx="7701441"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Kognitivno-bihejvioralna terapija (KBT) je oblik psihoterapije ili savetovanja koja je usmerena na misaone obrasce i način na koji oni utiču na naše stavove, naše emocije i posledično, na naša ponašanja.</a:t>
            </a:r>
            <a:endParaRPr/>
          </a:p>
          <a:p>
            <a:pPr marL="76200" lvl="0" indent="0" algn="l" rtl="0">
              <a:lnSpc>
                <a:spcPct val="100000"/>
              </a:lnSpc>
              <a:spcBef>
                <a:spcPts val="600"/>
              </a:spcBef>
              <a:spcAft>
                <a:spcPts val="0"/>
              </a:spcAft>
              <a:buSzPts val="2400"/>
              <a:buNone/>
            </a:pPr>
            <a:r>
              <a:rPr lang="en-US" sz="1800">
                <a:solidFill>
                  <a:srgbClr val="003072"/>
                </a:solidFill>
              </a:rPr>
              <a:t>KBT terapiju su 1960-ih godina razvili Aron T. Bek i Albert Elis na Univerzitetu u Pensilvaniji. Oni su primetili da su pacijenti koji su im se obraćali zbog depresije obično imali ustaljene tokove negativnih misli. Pošto bi im pomogli da preispitaju takve misli o sebi, svetu ili sopstvenoj budućnosti, pacijenti bi bili u stanju da se nose sa svakodnevnim životom i njihovi simptomi bi se poboljšali. KBT se odnosi na razumevanje onoga što se dešava oko nas ovde i sada, kako shvatamo događaje oko nas i kako ti događaji utiču na naše emocije.</a:t>
            </a:r>
            <a:endParaRPr sz="1800"/>
          </a:p>
        </p:txBody>
      </p:sp>
      <p:sp>
        <p:nvSpPr>
          <p:cNvPr id="160" name="Google Shape;160;p1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Šta je kognitivno-bihejvioralna terapija?</a:t>
            </a:r>
            <a:endParaRPr b="1">
              <a:latin typeface="Barlow"/>
              <a:ea typeface="Barlow"/>
              <a:cs typeface="Barlow"/>
              <a:sym typeface="Barlow"/>
            </a:endParaRPr>
          </a:p>
        </p:txBody>
      </p:sp>
      <p:sp>
        <p:nvSpPr>
          <p:cNvPr id="166" name="Google Shape;166;p19"/>
          <p:cNvSpPr txBox="1">
            <a:spLocks noGrp="1"/>
          </p:cNvSpPr>
          <p:nvPr>
            <p:ph type="body" idx="1"/>
          </p:nvPr>
        </p:nvSpPr>
        <p:spPr>
          <a:xfrm>
            <a:off x="614974" y="1563638"/>
            <a:ext cx="7701441"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solidFill>
                  <a:srgbClr val="003072"/>
                </a:solidFill>
              </a:rPr>
              <a:t>Uopšteno govoreći, kognitivno-bihejvioralna terapija pretpostavlja da promena odnosa prema određenoj situaciji dovodi do promene ponašanja i povezanih emocija. Cilj terapije je da odlučimo šta se može promeniti i tako promenimo način na koji određene situacije doživljavamo, a neželjena ponašanja sprečavamo. U slučaju poremećaja u ishrani, to podrazumeva da se negativne misli o ishrani, hrani i slici o telu smanje, a štetno ponašanje ukloni. Način na koji su naša osećanja, misli i ponašanje neraskidivo povezani, prepliću se i međusobno utiču jedni na druge predstavljen je kao „kognitivni trougao“.</a:t>
            </a:r>
            <a:endParaRPr sz="1800"/>
          </a:p>
        </p:txBody>
      </p:sp>
      <p:sp>
        <p:nvSpPr>
          <p:cNvPr id="167" name="Google Shape;167;p1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16</a:t>
            </a:fld>
            <a:endParaRPr/>
          </a:p>
        </p:txBody>
      </p:sp>
      <p:pic>
        <p:nvPicPr>
          <p:cNvPr id="173" name="Google Shape;173;p20"/>
          <p:cNvPicPr preferRelativeResize="0"/>
          <p:nvPr/>
        </p:nvPicPr>
        <p:blipFill rotWithShape="1">
          <a:blip r:embed="rId3">
            <a:alphaModFix/>
          </a:blip>
          <a:srcRect/>
          <a:stretch/>
        </p:blipFill>
        <p:spPr>
          <a:xfrm>
            <a:off x="2047346" y="1396646"/>
            <a:ext cx="4640071" cy="3493364"/>
          </a:xfrm>
          <a:prstGeom prst="rect">
            <a:avLst/>
          </a:prstGeom>
          <a:noFill/>
          <a:ln>
            <a:noFill/>
          </a:ln>
        </p:spPr>
      </p:pic>
      <p:sp>
        <p:nvSpPr>
          <p:cNvPr id="174" name="Google Shape;174;p20"/>
          <p:cNvSpPr txBox="1"/>
          <p:nvPr/>
        </p:nvSpPr>
        <p:spPr>
          <a:xfrm>
            <a:off x="2339752" y="4847878"/>
            <a:ext cx="4347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a:t>Izvor</a:t>
            </a:r>
            <a:r>
              <a:rPr lang="en-US" sz="800" b="0" i="0" u="none" strike="noStrike" cap="none">
                <a:solidFill>
                  <a:srgbClr val="000000"/>
                </a:solidFill>
                <a:latin typeface="Arial"/>
                <a:ea typeface="Arial"/>
                <a:cs typeface="Arial"/>
                <a:sym typeface="Arial"/>
              </a:rPr>
              <a:t> TherapistAid LLC, https://www.therapistaid.com/therapy-worksheet/cbt-triangle/cbt/none</a:t>
            </a:r>
            <a:endParaRPr/>
          </a:p>
        </p:txBody>
      </p:sp>
      <p:sp>
        <p:nvSpPr>
          <p:cNvPr id="175" name="Google Shape;175;p2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Kognitivni trougao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Kognitivni trougao</a:t>
            </a:r>
            <a:endParaRPr/>
          </a:p>
        </p:txBody>
      </p:sp>
      <p:sp>
        <p:nvSpPr>
          <p:cNvPr id="181" name="Google Shape;181;p21"/>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000" b="1">
                <a:latin typeface="Barlow"/>
                <a:ea typeface="Barlow"/>
                <a:cs typeface="Barlow"/>
                <a:sym typeface="Barlow"/>
              </a:rPr>
              <a:t>Kognitivni trougao</a:t>
            </a:r>
            <a:endParaRPr sz="2000" b="1">
              <a:latin typeface="Barlow"/>
              <a:ea typeface="Barlow"/>
              <a:cs typeface="Barlow"/>
              <a:sym typeface="Barlow"/>
            </a:endParaRPr>
          </a:p>
          <a:p>
            <a:pPr marL="0" lvl="0" indent="0" algn="ctr" rtl="0">
              <a:spcBef>
                <a:spcPts val="600"/>
              </a:spcBef>
              <a:spcAft>
                <a:spcPts val="0"/>
              </a:spcAft>
              <a:buNone/>
            </a:pPr>
            <a:r>
              <a:rPr lang="en-US" sz="1200" b="1">
                <a:latin typeface="Barlow"/>
                <a:ea typeface="Barlow"/>
                <a:cs typeface="Barlow"/>
                <a:sym typeface="Barlow"/>
              </a:rPr>
              <a:t>Kognitivni trougao </a:t>
            </a:r>
            <a:r>
              <a:rPr lang="en-US" sz="1200"/>
              <a:t>pokazuje kako misli, emocije i ponašanja utiču međusobno jedni na druge.</a:t>
            </a:r>
            <a:endParaRPr sz="1200"/>
          </a:p>
          <a:p>
            <a:pPr marL="0" lvl="0" indent="0" algn="ctr" rtl="0">
              <a:spcBef>
                <a:spcPts val="600"/>
              </a:spcBef>
              <a:spcAft>
                <a:spcPts val="0"/>
              </a:spcAft>
              <a:buNone/>
            </a:pPr>
            <a:r>
              <a:rPr lang="en-US" sz="1200" b="1">
                <a:latin typeface="Barlow"/>
                <a:ea typeface="Barlow"/>
                <a:cs typeface="Barlow"/>
                <a:sym typeface="Barlow"/>
              </a:rPr>
              <a:t>Situacija </a:t>
            </a:r>
            <a:r>
              <a:rPr lang="en-US" sz="1200"/>
              <a:t>je bilo šta što se dešava u našem životu, a što aktivira kognitivni trougao.</a:t>
            </a:r>
            <a:endParaRPr sz="1200"/>
          </a:p>
          <a:p>
            <a:pPr marL="0" lvl="0" indent="0" algn="ctr" rtl="0">
              <a:spcBef>
                <a:spcPts val="600"/>
              </a:spcBef>
              <a:spcAft>
                <a:spcPts val="0"/>
              </a:spcAft>
              <a:buNone/>
            </a:pPr>
            <a:r>
              <a:rPr lang="en-US" sz="1200" b="1">
                <a:latin typeface="Barlow"/>
                <a:ea typeface="Barlow"/>
                <a:cs typeface="Barlow"/>
                <a:sym typeface="Barlow"/>
              </a:rPr>
              <a:t>Misli </a:t>
            </a:r>
            <a:r>
              <a:rPr lang="en-US" sz="1200"/>
              <a:t>su naša tumačenja situacije. Na primer, ako nam neka nepoznata osoba uputi ljutiti pogled možemo pomisliti sledeće: “Bože, šta li sam to pogrešno uradio/la?” ili “Možda ima loš dan.”</a:t>
            </a:r>
            <a:endParaRPr sz="1200"/>
          </a:p>
          <a:p>
            <a:pPr marL="0" lvl="0" indent="0" algn="ctr" rtl="0">
              <a:spcBef>
                <a:spcPts val="600"/>
              </a:spcBef>
              <a:spcAft>
                <a:spcPts val="0"/>
              </a:spcAft>
              <a:buNone/>
            </a:pPr>
            <a:r>
              <a:rPr lang="en-US" sz="1200" b="1">
                <a:latin typeface="Barlow"/>
                <a:ea typeface="Barlow"/>
                <a:cs typeface="Barlow"/>
                <a:sym typeface="Barlow"/>
              </a:rPr>
              <a:t>Emocije </a:t>
            </a:r>
            <a:r>
              <a:rPr lang="en-US" sz="1200"/>
              <a:t>su osećanja poput sreće, tuge, ljutnje ili zabrinutosti. Emocije imaju fizičke komponente, kao i mentalne, kao što je nizak nivo energije kada se osećamo tužno, ili bolovi u stomaku kada smo nervozni.</a:t>
            </a:r>
            <a:endParaRPr sz="1200"/>
          </a:p>
          <a:p>
            <a:pPr marL="0" lvl="0" indent="0" algn="ctr" rtl="0">
              <a:spcBef>
                <a:spcPts val="600"/>
              </a:spcBef>
              <a:spcAft>
                <a:spcPts val="0"/>
              </a:spcAft>
              <a:buNone/>
            </a:pPr>
            <a:r>
              <a:rPr lang="en-US" sz="1200" b="1">
                <a:latin typeface="Barlow"/>
                <a:ea typeface="Barlow"/>
                <a:cs typeface="Barlow"/>
                <a:sym typeface="Barlow"/>
              </a:rPr>
              <a:t>Ponašanja </a:t>
            </a:r>
            <a:r>
              <a:rPr lang="en-US" sz="1200"/>
              <a:t>predstavljaju naš odgovor na situaciju. Ponašanja uključuju radnje tj. akcije kao kada nešto kažemo ili uradimo (ili kada odlučimo da nešto ne uradimo).</a:t>
            </a:r>
            <a:endParaRPr sz="1200"/>
          </a:p>
          <a:p>
            <a:pPr marL="0" lvl="0" indent="0" algn="r" rtl="0">
              <a:spcBef>
                <a:spcPts val="600"/>
              </a:spcBef>
              <a:spcAft>
                <a:spcPts val="0"/>
              </a:spcAft>
              <a:buNone/>
            </a:pPr>
            <a:r>
              <a:rPr lang="en-US" sz="1000"/>
              <a:t>Izvor: </a:t>
            </a:r>
            <a:r>
              <a:rPr lang="en-US" sz="1000" b="1">
                <a:latin typeface="Barlow"/>
                <a:ea typeface="Barlow"/>
                <a:cs typeface="Barlow"/>
                <a:sym typeface="Barlow"/>
              </a:rPr>
              <a:t>TherapistAid.com</a:t>
            </a:r>
            <a:endParaRPr sz="1000" b="1">
              <a:latin typeface="Barlow"/>
              <a:ea typeface="Barlow"/>
              <a:cs typeface="Barlow"/>
              <a:sym typeface="Barlow"/>
            </a:endParaRPr>
          </a:p>
        </p:txBody>
      </p:sp>
      <p:sp>
        <p:nvSpPr>
          <p:cNvPr id="182" name="Google Shape;182;p21"/>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Kognitivne distorzije</a:t>
            </a:r>
            <a:endParaRPr/>
          </a:p>
        </p:txBody>
      </p:sp>
      <p:sp>
        <p:nvSpPr>
          <p:cNvPr id="188" name="Google Shape;188;p2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18</a:t>
            </a:fld>
            <a:endParaRPr/>
          </a:p>
        </p:txBody>
      </p:sp>
      <p:sp>
        <p:nvSpPr>
          <p:cNvPr id="189" name="Google Shape;189;p22"/>
          <p:cNvSpPr txBox="1">
            <a:spLocks noGrp="1"/>
          </p:cNvSpPr>
          <p:nvPr>
            <p:ph type="body" idx="1"/>
          </p:nvPr>
        </p:nvSpPr>
        <p:spPr>
          <a:xfrm>
            <a:off x="614974" y="1563638"/>
            <a:ext cx="7701441"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Problem nastaje kada su naše misli iskrivljene, i to pogrešnim mišljenjima o slici tela, samopercepciji, telesnoj težini, osećanjima krivice, stida ili sopstvene bezvrednosti. Kada ovakvo razmišljanje postane uobičajeno ili podrazumevano, onda utiče na naša osećanja o sebi i sopstvenom životu. To stvara začarani krug iskrivljenih misli, negativnih osećanja i štetnog ponašanja.</a:t>
            </a:r>
            <a:endParaRPr/>
          </a:p>
          <a:p>
            <a:pPr marL="76200" lvl="0" indent="0" algn="l" rtl="0">
              <a:lnSpc>
                <a:spcPct val="100000"/>
              </a:lnSpc>
              <a:spcBef>
                <a:spcPts val="600"/>
              </a:spcBef>
              <a:spcAft>
                <a:spcPts val="0"/>
              </a:spcAft>
              <a:buSzPts val="2400"/>
              <a:buNone/>
            </a:pPr>
            <a:r>
              <a:rPr lang="en-US" sz="1800"/>
              <a:t>Cilj psihoterapije kod PI je da se ovaj začarani krug prekine, čime se menjaju emocije, misli i, na kraju, ponašanje. Ovo je poznato kao kognitivno restrukturiranje.</a:t>
            </a:r>
            <a:endParaRPr/>
          </a:p>
          <a:p>
            <a:pPr marL="76200" lvl="0" indent="0" algn="l" rtl="0">
              <a:lnSpc>
                <a:spcPct val="100000"/>
              </a:lnSpc>
              <a:spcBef>
                <a:spcPts val="600"/>
              </a:spcBef>
              <a:spcAft>
                <a:spcPts val="0"/>
              </a:spcAft>
              <a:buSzPts val="2400"/>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Faze terapije</a:t>
            </a:r>
            <a:endParaRPr/>
          </a:p>
        </p:txBody>
      </p:sp>
      <p:sp>
        <p:nvSpPr>
          <p:cNvPr id="195" name="Google Shape;195;p2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19</a:t>
            </a:fld>
            <a:endParaRPr/>
          </a:p>
        </p:txBody>
      </p:sp>
      <p:sp>
        <p:nvSpPr>
          <p:cNvPr id="196" name="Google Shape;196;p23"/>
          <p:cNvSpPr txBox="1">
            <a:spLocks noGrp="1"/>
          </p:cNvSpPr>
          <p:nvPr>
            <p:ph type="body" idx="1"/>
          </p:nvPr>
        </p:nvSpPr>
        <p:spPr>
          <a:xfrm>
            <a:off x="614974" y="1563638"/>
            <a:ext cx="7701441"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KBT obično ima šest faza:</a:t>
            </a:r>
            <a:endParaRPr/>
          </a:p>
          <a:p>
            <a:pPr marL="457200" lvl="0" indent="-381000" algn="l" rtl="0">
              <a:lnSpc>
                <a:spcPct val="100000"/>
              </a:lnSpc>
              <a:spcBef>
                <a:spcPts val="600"/>
              </a:spcBef>
              <a:spcAft>
                <a:spcPts val="0"/>
              </a:spcAft>
              <a:buSzPts val="2400"/>
              <a:buChar char="▸"/>
            </a:pPr>
            <a:r>
              <a:rPr lang="en-US" sz="1800"/>
              <a:t>Procena ili psihološka procena;</a:t>
            </a:r>
            <a:endParaRPr/>
          </a:p>
          <a:p>
            <a:pPr marL="457200" lvl="0" indent="-381000" algn="l" rtl="0">
              <a:lnSpc>
                <a:spcPct val="100000"/>
              </a:lnSpc>
              <a:spcBef>
                <a:spcPts val="600"/>
              </a:spcBef>
              <a:spcAft>
                <a:spcPts val="0"/>
              </a:spcAft>
              <a:buSzPts val="2400"/>
              <a:buChar char="▸"/>
            </a:pPr>
            <a:r>
              <a:rPr lang="en-US" sz="1800"/>
              <a:t>Rekonceptualizacija;</a:t>
            </a:r>
            <a:endParaRPr/>
          </a:p>
          <a:p>
            <a:pPr marL="457200" lvl="0" indent="-381000" algn="l" rtl="0">
              <a:lnSpc>
                <a:spcPct val="100000"/>
              </a:lnSpc>
              <a:spcBef>
                <a:spcPts val="600"/>
              </a:spcBef>
              <a:spcAft>
                <a:spcPts val="0"/>
              </a:spcAft>
              <a:buSzPts val="2400"/>
              <a:buChar char="▸"/>
            </a:pPr>
            <a:r>
              <a:rPr lang="en-US" sz="1800"/>
              <a:t>Sticanje veština;</a:t>
            </a:r>
            <a:endParaRPr/>
          </a:p>
          <a:p>
            <a:pPr marL="457200" lvl="0" indent="-381000" algn="l" rtl="0">
              <a:lnSpc>
                <a:spcPct val="100000"/>
              </a:lnSpc>
              <a:spcBef>
                <a:spcPts val="600"/>
              </a:spcBef>
              <a:spcAft>
                <a:spcPts val="0"/>
              </a:spcAft>
              <a:buSzPts val="2400"/>
              <a:buChar char="▸"/>
            </a:pPr>
            <a:r>
              <a:rPr lang="en-US" sz="1800"/>
              <a:t>Konsolidovanje veština i obučavanje za primenu;</a:t>
            </a:r>
            <a:endParaRPr/>
          </a:p>
          <a:p>
            <a:pPr marL="457200" lvl="0" indent="-381000" algn="l" rtl="0">
              <a:lnSpc>
                <a:spcPct val="100000"/>
              </a:lnSpc>
              <a:spcBef>
                <a:spcPts val="600"/>
              </a:spcBef>
              <a:spcAft>
                <a:spcPts val="0"/>
              </a:spcAft>
              <a:buSzPts val="2400"/>
              <a:buChar char="▸"/>
            </a:pPr>
            <a:r>
              <a:rPr lang="en-US" sz="1800"/>
              <a:t>Generalizacija i održavanje;</a:t>
            </a:r>
            <a:endParaRPr/>
          </a:p>
          <a:p>
            <a:pPr marL="457200" lvl="0" indent="-381000" algn="l" rtl="0">
              <a:lnSpc>
                <a:spcPct val="100000"/>
              </a:lnSpc>
              <a:spcBef>
                <a:spcPts val="600"/>
              </a:spcBef>
              <a:spcAft>
                <a:spcPts val="0"/>
              </a:spcAft>
              <a:buSzPts val="2400"/>
              <a:buChar char="▸"/>
            </a:pPr>
            <a:r>
              <a:rPr lang="en-US" sz="1800"/>
              <a:t>Praćenje procene nakon lečenja.</a:t>
            </a:r>
            <a:endParaRPr/>
          </a:p>
          <a:p>
            <a:pPr marL="76200" lvl="0" indent="0" algn="l" rtl="0">
              <a:lnSpc>
                <a:spcPct val="100000"/>
              </a:lnSpc>
              <a:spcBef>
                <a:spcPts val="600"/>
              </a:spcBef>
              <a:spcAft>
                <a:spcPts val="0"/>
              </a:spcAft>
              <a:buSzPts val="2400"/>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en-US" sz="2000"/>
              <a:t>Projekat broj</a:t>
            </a:r>
            <a:r>
              <a:rPr lang="en-US" sz="2000">
                <a:solidFill>
                  <a:schemeClr val="lt1"/>
                </a:solidFill>
                <a:latin typeface="Barlow SemiBold"/>
                <a:ea typeface="Barlow SemiBold"/>
                <a:cs typeface="Barlow SemiBold"/>
                <a:sym typeface="Barlow SemiBold"/>
              </a:rPr>
              <a:t>: 2021-1-RO01- KA220-HED-38B739A3</a:t>
            </a:r>
            <a:endParaRPr/>
          </a:p>
        </p:txBody>
      </p:sp>
      <p:sp>
        <p:nvSpPr>
          <p:cNvPr id="66" name="Google Shape;66;p6"/>
          <p:cNvSpPr txBox="1">
            <a:spLocks noGrp="1"/>
          </p:cNvSpPr>
          <p:nvPr>
            <p:ph type="body" idx="2"/>
          </p:nvPr>
        </p:nvSpPr>
        <p:spPr>
          <a:xfrm>
            <a:off x="362794" y="2787774"/>
            <a:ext cx="4968552" cy="1224136"/>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SzPts val="2200"/>
              <a:buNone/>
            </a:pPr>
            <a:r>
              <a:rPr lang="en-US"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sz="1400">
              <a:latin typeface="Barlow SemiBold"/>
              <a:ea typeface="Barlow SemiBold"/>
              <a:cs typeface="Barlow SemiBold"/>
              <a:sym typeface="Barlow SemiBold"/>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67" name="Google Shape;67;p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a:t>
            </a:fld>
            <a:endParaRPr/>
          </a:p>
        </p:txBody>
      </p:sp>
      <p:grpSp>
        <p:nvGrpSpPr>
          <p:cNvPr id="68" name="Google Shape;68;p6"/>
          <p:cNvGrpSpPr/>
          <p:nvPr/>
        </p:nvGrpSpPr>
        <p:grpSpPr>
          <a:xfrm>
            <a:off x="8391681" y="301593"/>
            <a:ext cx="450753" cy="450708"/>
            <a:chOff x="3277794" y="2969995"/>
            <a:chExt cx="457200" cy="457200"/>
          </a:xfrm>
        </p:grpSpPr>
        <p:sp>
          <p:nvSpPr>
            <p:cNvPr id="69" name="Google Shape;69;p6"/>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6"/>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6"/>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2" name="Google Shape;72;p6"/>
          <p:cNvPicPr preferRelativeResize="0"/>
          <p:nvPr/>
        </p:nvPicPr>
        <p:blipFill rotWithShape="1">
          <a:blip r:embed="rId3">
            <a:alphaModFix/>
          </a:blip>
          <a:srcRect/>
          <a:stretch/>
        </p:blipFill>
        <p:spPr>
          <a:xfrm>
            <a:off x="5724128" y="1923678"/>
            <a:ext cx="3196632" cy="2016224"/>
          </a:xfrm>
          <a:prstGeom prst="rect">
            <a:avLst/>
          </a:prstGeom>
          <a:noFill/>
          <a:ln>
            <a:noFill/>
          </a:ln>
        </p:spPr>
      </p:pic>
      <p:pic>
        <p:nvPicPr>
          <p:cNvPr id="73" name="Google Shape;73;p6"/>
          <p:cNvPicPr preferRelativeResize="0"/>
          <p:nvPr/>
        </p:nvPicPr>
        <p:blipFill rotWithShape="1">
          <a:blip r:embed="rId4">
            <a:alphaModFix/>
          </a:blip>
          <a:srcRect/>
          <a:stretch/>
        </p:blipFill>
        <p:spPr>
          <a:xfrm>
            <a:off x="467544" y="1707654"/>
            <a:ext cx="4759052" cy="10026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Dodatno štivo</a:t>
            </a:r>
            <a:endParaRPr/>
          </a:p>
        </p:txBody>
      </p:sp>
      <p:sp>
        <p:nvSpPr>
          <p:cNvPr id="202" name="Google Shape;202;p24"/>
          <p:cNvSpPr txBox="1">
            <a:spLocks noGrp="1"/>
          </p:cNvSpPr>
          <p:nvPr>
            <p:ph type="body" idx="1"/>
          </p:nvPr>
        </p:nvSpPr>
        <p:spPr>
          <a:xfrm>
            <a:off x="614975" y="1491630"/>
            <a:ext cx="6757800"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en-US" sz="1800"/>
              <a:t>Rezime onoga što KBT predstavlja takođe možete pronaći u ovom videu:</a:t>
            </a:r>
            <a:endParaRPr/>
          </a:p>
          <a:p>
            <a:pPr marL="76200" lvl="0" indent="0" algn="l" rtl="0">
              <a:lnSpc>
                <a:spcPct val="100000"/>
              </a:lnSpc>
              <a:spcBef>
                <a:spcPts val="600"/>
              </a:spcBef>
              <a:spcAft>
                <a:spcPts val="0"/>
              </a:spcAft>
              <a:buSzPts val="2400"/>
              <a:buNone/>
            </a:pPr>
            <a:r>
              <a:rPr lang="en-US" sz="1800" u="sng">
                <a:solidFill>
                  <a:schemeClr val="hlink"/>
                </a:solidFill>
                <a:hlinkClick r:id="rId3"/>
              </a:rPr>
              <a:t>https://youtu.be/bUOaHsxe8OQ</a:t>
            </a:r>
            <a:endParaRPr sz="1800"/>
          </a:p>
          <a:p>
            <a:pPr marL="76200" lvl="0" indent="0" algn="l" rtl="0">
              <a:lnSpc>
                <a:spcPct val="100000"/>
              </a:lnSpc>
              <a:spcBef>
                <a:spcPts val="600"/>
              </a:spcBef>
              <a:spcAft>
                <a:spcPts val="0"/>
              </a:spcAft>
              <a:buSzPts val="2400"/>
              <a:buNone/>
            </a:pPr>
            <a:endParaRPr sz="1800"/>
          </a:p>
          <a:p>
            <a:pPr marL="76200" lvl="0" indent="0" algn="l" rtl="0">
              <a:lnSpc>
                <a:spcPct val="100000"/>
              </a:lnSpc>
              <a:spcBef>
                <a:spcPts val="600"/>
              </a:spcBef>
              <a:spcAft>
                <a:spcPts val="0"/>
              </a:spcAft>
              <a:buSzPts val="2400"/>
              <a:buNone/>
            </a:pPr>
            <a:r>
              <a:rPr lang="en-US" sz="1800"/>
              <a:t>Za detaljnije informacije o psihoterapiji za PI na engleskom jeziku, posetite sajt Nacionalnog instituta za izvrsnost u zdravstvu i nezi (VB):</a:t>
            </a:r>
            <a:endParaRPr/>
          </a:p>
          <a:p>
            <a:pPr marL="76200" lvl="0" indent="0" algn="l" rtl="0">
              <a:lnSpc>
                <a:spcPct val="100000"/>
              </a:lnSpc>
              <a:spcBef>
                <a:spcPts val="600"/>
              </a:spcBef>
              <a:spcAft>
                <a:spcPts val="0"/>
              </a:spcAft>
              <a:buSzPts val="2400"/>
              <a:buNone/>
            </a:pPr>
            <a:r>
              <a:rPr lang="en-US" sz="1600" u="sng">
                <a:solidFill>
                  <a:schemeClr val="hlink"/>
                </a:solidFill>
                <a:hlinkClick r:id="rId4"/>
              </a:rPr>
              <a:t>https://www.nice.org.uk/guidance/ng69/chapter/Recommendations</a:t>
            </a:r>
            <a:endParaRPr sz="1600"/>
          </a:p>
          <a:p>
            <a:pPr marL="76200" lvl="0" indent="0" algn="l" rtl="0">
              <a:lnSpc>
                <a:spcPct val="100000"/>
              </a:lnSpc>
              <a:spcBef>
                <a:spcPts val="600"/>
              </a:spcBef>
              <a:spcAft>
                <a:spcPts val="0"/>
              </a:spcAft>
              <a:buSzPts val="2400"/>
              <a:buNone/>
            </a:pPr>
            <a:endParaRPr sz="1600"/>
          </a:p>
          <a:p>
            <a:pPr marL="76200" lvl="0" indent="0" algn="l" rtl="0">
              <a:lnSpc>
                <a:spcPct val="100000"/>
              </a:lnSpc>
              <a:spcBef>
                <a:spcPts val="600"/>
              </a:spcBef>
              <a:spcAft>
                <a:spcPts val="0"/>
              </a:spcAft>
              <a:buSzPts val="2400"/>
              <a:buNone/>
            </a:pPr>
            <a:r>
              <a:rPr lang="en-US" sz="1600"/>
              <a:t>ili Praktično uputstvo za lečenje pacijenata sa poremećajima ishrane Američkog udruženja psihijatara (SAD)</a:t>
            </a:r>
            <a:endParaRPr/>
          </a:p>
          <a:p>
            <a:pPr marL="76200" lvl="0" indent="0" algn="l" rtl="0">
              <a:lnSpc>
                <a:spcPct val="100000"/>
              </a:lnSpc>
              <a:spcBef>
                <a:spcPts val="600"/>
              </a:spcBef>
              <a:spcAft>
                <a:spcPts val="0"/>
              </a:spcAft>
              <a:buSzPts val="2400"/>
              <a:buNone/>
            </a:pPr>
            <a:r>
              <a:rPr lang="en-US" sz="1600" u="sng">
                <a:solidFill>
                  <a:schemeClr val="hlink"/>
                </a:solidFill>
                <a:hlinkClick r:id="rId5"/>
              </a:rPr>
              <a:t>https://ajp.psychiatryonline.org/doi/10.1176/appi.ajp.23180001</a:t>
            </a:r>
            <a:endParaRPr sz="1600"/>
          </a:p>
          <a:p>
            <a:pPr marL="76200" lvl="0" indent="0" algn="l" rtl="0">
              <a:lnSpc>
                <a:spcPct val="100000"/>
              </a:lnSpc>
              <a:spcBef>
                <a:spcPts val="600"/>
              </a:spcBef>
              <a:spcAft>
                <a:spcPts val="0"/>
              </a:spcAft>
              <a:buSzPts val="2400"/>
              <a:buNone/>
            </a:pPr>
            <a:endParaRPr sz="1800"/>
          </a:p>
        </p:txBody>
      </p:sp>
      <p:sp>
        <p:nvSpPr>
          <p:cNvPr id="203" name="Google Shape;203;p2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7"/>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1000"/>
              </a:spcBef>
              <a:spcAft>
                <a:spcPts val="0"/>
              </a:spcAft>
              <a:buSzPts val="2400"/>
              <a:buChar char="▸"/>
            </a:pPr>
            <a:r>
              <a:rPr lang="en-US" sz="1700"/>
              <a:t>U početku može biti teško prepoznati osobu sa poremećajem u ishrani, jer se bolest razvija tokom vremena</a:t>
            </a:r>
            <a:endParaRPr/>
          </a:p>
          <a:p>
            <a:pPr marL="457200" lvl="0" indent="-381000" algn="just" rtl="0">
              <a:lnSpc>
                <a:spcPct val="100000"/>
              </a:lnSpc>
              <a:spcBef>
                <a:spcPts val="1000"/>
              </a:spcBef>
              <a:spcAft>
                <a:spcPts val="0"/>
              </a:spcAft>
              <a:buSzPts val="2400"/>
              <a:buChar char="▸"/>
            </a:pPr>
            <a:r>
              <a:rPr lang="en-US" sz="1700"/>
              <a:t>Određeni znaci upozorenja mogu ukazivati na to da postoji problem. Oni se ne moraju ispoljiti svi u isto vreme, a uključuju sledeće:</a:t>
            </a:r>
            <a:endParaRPr/>
          </a:p>
          <a:p>
            <a:pPr marL="914400" lvl="1" indent="-381000" algn="just" rtl="0">
              <a:lnSpc>
                <a:spcPct val="100000"/>
              </a:lnSpc>
              <a:spcBef>
                <a:spcPts val="1000"/>
              </a:spcBef>
              <a:spcAft>
                <a:spcPts val="0"/>
              </a:spcAft>
              <a:buSzPts val="2400"/>
              <a:buChar char="▹"/>
            </a:pPr>
            <a:r>
              <a:rPr lang="en-US" sz="1700"/>
              <a:t>Bihejvioralni znaci upozorenja </a:t>
            </a:r>
            <a:endParaRPr/>
          </a:p>
          <a:p>
            <a:pPr marL="914400" lvl="1" indent="-381000" algn="just" rtl="0">
              <a:lnSpc>
                <a:spcPct val="100000"/>
              </a:lnSpc>
              <a:spcBef>
                <a:spcPts val="1000"/>
              </a:spcBef>
              <a:spcAft>
                <a:spcPts val="0"/>
              </a:spcAft>
              <a:buSzPts val="2400"/>
              <a:buChar char="▹"/>
            </a:pPr>
            <a:r>
              <a:rPr lang="en-US" sz="1700"/>
              <a:t>Psihološki znaci upozorenja</a:t>
            </a:r>
            <a:endParaRPr/>
          </a:p>
          <a:p>
            <a:pPr marL="914400" lvl="1" indent="-381000" algn="just" rtl="0">
              <a:lnSpc>
                <a:spcPct val="100000"/>
              </a:lnSpc>
              <a:spcBef>
                <a:spcPts val="1000"/>
              </a:spcBef>
              <a:spcAft>
                <a:spcPts val="0"/>
              </a:spcAft>
              <a:buSzPts val="2400"/>
              <a:buChar char="▹"/>
            </a:pPr>
            <a:r>
              <a:rPr lang="en-US" sz="1700">
                <a:solidFill>
                  <a:srgbClr val="FF0000"/>
                </a:solidFill>
              </a:rPr>
              <a:t>Fizički znaci upozorenja</a:t>
            </a:r>
            <a:endParaRPr/>
          </a:p>
          <a:p>
            <a:pPr marL="457200" lvl="0" indent="-228600" algn="l" rtl="0">
              <a:lnSpc>
                <a:spcPct val="100000"/>
              </a:lnSpc>
              <a:spcBef>
                <a:spcPts val="1000"/>
              </a:spcBef>
              <a:spcAft>
                <a:spcPts val="0"/>
              </a:spcAft>
              <a:buSzPts val="2400"/>
              <a:buNone/>
            </a:pPr>
            <a:endParaRPr sz="1800"/>
          </a:p>
        </p:txBody>
      </p:sp>
      <p:sp>
        <p:nvSpPr>
          <p:cNvPr id="79" name="Google Shape;79;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3</a:t>
            </a:fld>
            <a:endParaRPr/>
          </a:p>
        </p:txBody>
      </p:sp>
      <p:grpSp>
        <p:nvGrpSpPr>
          <p:cNvPr id="80" name="Google Shape;80;p7"/>
          <p:cNvGrpSpPr/>
          <p:nvPr/>
        </p:nvGrpSpPr>
        <p:grpSpPr>
          <a:xfrm>
            <a:off x="8436324" y="288377"/>
            <a:ext cx="361474" cy="477145"/>
            <a:chOff x="4276825" y="487236"/>
            <a:chExt cx="317500" cy="419100"/>
          </a:xfrm>
        </p:grpSpPr>
        <p:sp>
          <p:nvSpPr>
            <p:cNvPr id="81" name="Google Shape;81;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Znaci upozorenja za poremećaje u ishrani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Bihejvioralni znaci upozorenja</a:t>
            </a:r>
            <a:endParaRPr/>
          </a:p>
        </p:txBody>
      </p:sp>
      <p:sp>
        <p:nvSpPr>
          <p:cNvPr id="89" name="Google Shape;89;p8"/>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Stalno držanje dijeta ili dijete koje se ponavljaju </a:t>
            </a:r>
            <a:r>
              <a:rPr lang="en-US" sz="1400"/>
              <a:t> (npr. brojanje kalorija/kilodžula, preskakanje obroka, post, izbegavanje određenih grupa namirnica ili vrsta hrane kao što su meso ili mlečni proizvodi, konzumiranje tečnosti umesto obroka)</a:t>
            </a:r>
            <a:endParaRPr sz="2000"/>
          </a:p>
          <a:p>
            <a:pPr marL="457200" lvl="0" indent="-381000" algn="l" rtl="0">
              <a:lnSpc>
                <a:spcPct val="100000"/>
              </a:lnSpc>
              <a:spcBef>
                <a:spcPts val="600"/>
              </a:spcBef>
              <a:spcAft>
                <a:spcPts val="0"/>
              </a:spcAft>
              <a:buSzPts val="2400"/>
              <a:buChar char="▸"/>
            </a:pPr>
            <a:r>
              <a:rPr lang="en-US" sz="2000"/>
              <a:t>Dokazi o kompulsivnom prejedanju</a:t>
            </a:r>
            <a:r>
              <a:rPr lang="en-US" sz="1400"/>
              <a:t> (npr. nestanak većih količina hrane iz ostave ili frižidera, ambalaža od hrane u kanti za smeće, gomilanje zaliha hrane kao priprema za prejedanje)</a:t>
            </a:r>
            <a:endParaRPr/>
          </a:p>
          <a:p>
            <a:pPr marL="457200" lvl="0" indent="-381000" algn="l" rtl="0">
              <a:lnSpc>
                <a:spcPct val="100000"/>
              </a:lnSpc>
              <a:spcBef>
                <a:spcPts val="600"/>
              </a:spcBef>
              <a:spcAft>
                <a:spcPts val="0"/>
              </a:spcAft>
              <a:buSzPts val="2400"/>
              <a:buChar char="▸"/>
            </a:pPr>
            <a:r>
              <a:rPr lang="en-US" sz="2000"/>
              <a:t>Dokazi o povraćanju ili zloupotrebi laksativa</a:t>
            </a:r>
            <a:r>
              <a:rPr lang="en-US" sz="1400"/>
              <a:t> (npr. česti odlasci do toaleta tokom ili ubrzo nakon obroka)</a:t>
            </a:r>
            <a:endParaRPr/>
          </a:p>
          <a:p>
            <a:pPr marL="457200" lvl="0" indent="-381000" algn="l" rtl="0">
              <a:lnSpc>
                <a:spcPct val="100000"/>
              </a:lnSpc>
              <a:spcBef>
                <a:spcPts val="600"/>
              </a:spcBef>
              <a:spcAft>
                <a:spcPts val="0"/>
              </a:spcAft>
              <a:buSzPts val="2400"/>
              <a:buChar char="▸"/>
            </a:pPr>
            <a:r>
              <a:rPr lang="en-US" sz="2000"/>
              <a:t>Obrasci preteranog ili kompulsivnog vežbanja</a:t>
            </a:r>
            <a:r>
              <a:rPr lang="en-US" sz="1400"/>
              <a:t> (npr. vežbanje u svakom trenutku, insistiranje na učinku)</a:t>
            </a:r>
            <a:endParaRPr/>
          </a:p>
          <a:p>
            <a:pPr marL="457200" lvl="0" indent="-228600" algn="l" rtl="0">
              <a:lnSpc>
                <a:spcPct val="100000"/>
              </a:lnSpc>
              <a:spcBef>
                <a:spcPts val="600"/>
              </a:spcBef>
              <a:spcAft>
                <a:spcPts val="0"/>
              </a:spcAft>
              <a:buSzPts val="2400"/>
              <a:buNone/>
            </a:pPr>
            <a:endParaRPr sz="2000"/>
          </a:p>
          <a:p>
            <a:pPr marL="76200" lvl="0" indent="0" algn="l" rtl="0">
              <a:lnSpc>
                <a:spcPct val="100000"/>
              </a:lnSpc>
              <a:spcBef>
                <a:spcPts val="600"/>
              </a:spcBef>
              <a:spcAft>
                <a:spcPts val="0"/>
              </a:spcAft>
              <a:buSzPts val="2400"/>
              <a:buNone/>
            </a:pPr>
            <a:endParaRPr sz="2000"/>
          </a:p>
        </p:txBody>
      </p:sp>
      <p:sp>
        <p:nvSpPr>
          <p:cNvPr id="90" name="Google Shape;90;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Bihejvioralni znaci upozorenja</a:t>
            </a:r>
            <a:endParaRPr/>
          </a:p>
        </p:txBody>
      </p:sp>
      <p:sp>
        <p:nvSpPr>
          <p:cNvPr id="96" name="Google Shape;96;p9"/>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Promene u izboru hrane</a:t>
            </a:r>
            <a:r>
              <a:rPr lang="en-US" sz="1400"/>
              <a:t> (npr. odbijanje da se konzumiraju određene namirnice, odbojnost prema hrani u kojoj se prethodno uživalo, iznenadna zainteresovanost za „zdravu ishranu“)</a:t>
            </a:r>
            <a:endParaRPr/>
          </a:p>
          <a:p>
            <a:pPr marL="457200" lvl="0" indent="-381000" algn="l" rtl="0">
              <a:lnSpc>
                <a:spcPct val="100000"/>
              </a:lnSpc>
              <a:spcBef>
                <a:spcPts val="600"/>
              </a:spcBef>
              <a:spcAft>
                <a:spcPts val="0"/>
              </a:spcAft>
              <a:buSzPts val="2400"/>
              <a:buChar char="▸"/>
            </a:pPr>
            <a:r>
              <a:rPr lang="en-US" sz="2000"/>
              <a:t>Izbegavanje društvenih prilika koje uključuju hranu</a:t>
            </a:r>
            <a:endParaRPr/>
          </a:p>
          <a:p>
            <a:pPr marL="457200" lvl="0" indent="-381000" algn="l" rtl="0">
              <a:lnSpc>
                <a:spcPct val="100000"/>
              </a:lnSpc>
              <a:spcBef>
                <a:spcPts val="600"/>
              </a:spcBef>
              <a:spcAft>
                <a:spcPts val="0"/>
              </a:spcAft>
              <a:buSzPts val="2400"/>
              <a:buChar char="▸"/>
            </a:pPr>
            <a:r>
              <a:rPr lang="en-US" sz="2000"/>
              <a:t>Pojačana pažnja usmerena na oblik tela i težinu</a:t>
            </a:r>
            <a:r>
              <a:rPr lang="en-US" sz="1400"/>
              <a:t> (npr. interesovanje za internet stranice za mršavljenje, savete o dijetama u knjigama i časopisima, slike mršavih ljudi)</a:t>
            </a:r>
            <a:endParaRPr sz="2000"/>
          </a:p>
          <a:p>
            <a:pPr marL="457200" lvl="0" indent="-381000" algn="l" rtl="0">
              <a:lnSpc>
                <a:spcPct val="100000"/>
              </a:lnSpc>
              <a:spcBef>
                <a:spcPts val="600"/>
              </a:spcBef>
              <a:spcAft>
                <a:spcPts val="0"/>
              </a:spcAft>
              <a:buSzPts val="2400"/>
              <a:buChar char="▸"/>
            </a:pPr>
            <a:r>
              <a:rPr lang="en-US" sz="2000"/>
              <a:t>Povlačenje iz društva i izolovanost od prijatelja, uključujući izbegavanje aktivnosti u kojima se ranije uživalo</a:t>
            </a:r>
            <a:endParaRPr/>
          </a:p>
          <a:p>
            <a:pPr marL="457200" lvl="0" indent="-381000" algn="l" rtl="0">
              <a:lnSpc>
                <a:spcPct val="100000"/>
              </a:lnSpc>
              <a:spcBef>
                <a:spcPts val="600"/>
              </a:spcBef>
              <a:spcAft>
                <a:spcPts val="0"/>
              </a:spcAft>
              <a:buSzPts val="2400"/>
              <a:buChar char="▸"/>
            </a:pPr>
            <a:r>
              <a:rPr lang="en-US" sz="2000"/>
              <a:t>Promene u tempu jedenja</a:t>
            </a:r>
            <a:r>
              <a:rPr lang="en-US" sz="1200"/>
              <a:t> (npr. jedenje kašičicama, ili jedno po jedno, razmeštanje hrane po tanjiru)</a:t>
            </a:r>
            <a:endParaRPr sz="2000"/>
          </a:p>
        </p:txBody>
      </p:sp>
      <p:sp>
        <p:nvSpPr>
          <p:cNvPr id="97" name="Google Shape;97;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Psihološki znaci upozorenja</a:t>
            </a:r>
            <a:endParaRPr/>
          </a:p>
        </p:txBody>
      </p:sp>
      <p:sp>
        <p:nvSpPr>
          <p:cNvPr id="103" name="Google Shape;103;p10"/>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Povećano interesovanje za oblik tela, težinu i fizički izgled</a:t>
            </a:r>
            <a:endParaRPr/>
          </a:p>
          <a:p>
            <a:pPr marL="457200" lvl="0" indent="-381000" algn="l" rtl="0">
              <a:lnSpc>
                <a:spcPct val="100000"/>
              </a:lnSpc>
              <a:spcBef>
                <a:spcPts val="600"/>
              </a:spcBef>
              <a:spcAft>
                <a:spcPts val="0"/>
              </a:spcAft>
              <a:buSzPts val="2400"/>
              <a:buChar char="▸"/>
            </a:pPr>
            <a:r>
              <a:rPr lang="en-US" sz="2000"/>
              <a:t>Intenzivan strah od dobijanja na težini</a:t>
            </a:r>
            <a:endParaRPr/>
          </a:p>
          <a:p>
            <a:pPr marL="457200" lvl="0" indent="-381000" algn="l" rtl="0">
              <a:lnSpc>
                <a:spcPct val="100000"/>
              </a:lnSpc>
              <a:spcBef>
                <a:spcPts val="600"/>
              </a:spcBef>
              <a:spcAft>
                <a:spcPts val="0"/>
              </a:spcAft>
              <a:buSzPts val="2400"/>
              <a:buChar char="▸"/>
            </a:pPr>
            <a:r>
              <a:rPr lang="en-US" sz="2000"/>
              <a:t>Stalna preokupiranost hranom ili aktivnostima u vezi sa hranom </a:t>
            </a:r>
            <a:r>
              <a:rPr lang="en-US" sz="1400"/>
              <a:t>(npr. priprema hrane, blogovi o hrani ili grupe na društvenim mrežama)</a:t>
            </a:r>
            <a:endParaRPr sz="2000"/>
          </a:p>
          <a:p>
            <a:pPr marL="457200" lvl="0" indent="-381000" algn="l" rtl="0">
              <a:lnSpc>
                <a:spcPct val="100000"/>
              </a:lnSpc>
              <a:spcBef>
                <a:spcPts val="600"/>
              </a:spcBef>
              <a:spcAft>
                <a:spcPts val="0"/>
              </a:spcAft>
              <a:buSzPts val="2400"/>
              <a:buChar char="▸"/>
            </a:pPr>
            <a:r>
              <a:rPr lang="en-US" sz="2000"/>
              <a:t>Nezadovoljstvo telom / negativna slika o telu</a:t>
            </a:r>
            <a:endParaRPr/>
          </a:p>
          <a:p>
            <a:pPr marL="457200" lvl="0" indent="-381000" algn="l" rtl="0">
              <a:lnSpc>
                <a:spcPct val="100000"/>
              </a:lnSpc>
              <a:spcBef>
                <a:spcPts val="600"/>
              </a:spcBef>
              <a:spcAft>
                <a:spcPts val="0"/>
              </a:spcAft>
              <a:buSzPts val="2400"/>
              <a:buChar char="▸"/>
            </a:pPr>
            <a:r>
              <a:rPr lang="en-US" sz="2000"/>
              <a:t>Iskrivljena slika o telu </a:t>
            </a:r>
            <a:r>
              <a:rPr lang="en-US" sz="1600"/>
              <a:t>(npr. osoba se žali da je debela, da se oseća ili izgleda debeljuškasto, a ima odgovarajuću, zdravu telesnu težinu ili je čak pothranjena)</a:t>
            </a:r>
            <a:endParaRPr sz="2000"/>
          </a:p>
        </p:txBody>
      </p:sp>
      <p:sp>
        <p:nvSpPr>
          <p:cNvPr id="104" name="Google Shape;104;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US"/>
              <a:t>Psihološki znaci upozorenja</a:t>
            </a:r>
            <a:endParaRPr/>
          </a:p>
        </p:txBody>
      </p:sp>
      <p:sp>
        <p:nvSpPr>
          <p:cNvPr id="110" name="Google Shape;110;p1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Osetljivost na komentare ili kritike o navikama u vežbanju, obliku tela, ishrani ili težini</a:t>
            </a:r>
            <a:endParaRPr/>
          </a:p>
          <a:p>
            <a:pPr marL="457200" lvl="0" indent="-381000" algn="l" rtl="0">
              <a:lnSpc>
                <a:spcPct val="100000"/>
              </a:lnSpc>
              <a:spcBef>
                <a:spcPts val="600"/>
              </a:spcBef>
              <a:spcAft>
                <a:spcPts val="0"/>
              </a:spcAft>
              <a:buSzPts val="2400"/>
              <a:buChar char="▸"/>
            </a:pPr>
            <a:r>
              <a:rPr lang="en-US" sz="2000"/>
              <a:t>Osećaj anksioznosti u vreme obroka</a:t>
            </a:r>
            <a:endParaRPr/>
          </a:p>
          <a:p>
            <a:pPr marL="457200" lvl="0" indent="-381000" algn="l" rtl="0">
              <a:lnSpc>
                <a:spcPct val="100000"/>
              </a:lnSpc>
              <a:spcBef>
                <a:spcPts val="600"/>
              </a:spcBef>
              <a:spcAft>
                <a:spcPts val="0"/>
              </a:spcAft>
              <a:buSzPts val="2400"/>
              <a:buChar char="▸"/>
            </a:pPr>
            <a:r>
              <a:rPr lang="en-US" sz="2000"/>
              <a:t>Depresija ili anksioznost</a:t>
            </a:r>
            <a:endParaRPr/>
          </a:p>
          <a:p>
            <a:pPr marL="457200" lvl="0" indent="-381000" algn="l" rtl="0">
              <a:lnSpc>
                <a:spcPct val="100000"/>
              </a:lnSpc>
              <a:spcBef>
                <a:spcPts val="600"/>
              </a:spcBef>
              <a:spcAft>
                <a:spcPts val="0"/>
              </a:spcAft>
              <a:buSzPts val="2400"/>
              <a:buChar char="▸"/>
            </a:pPr>
            <a:r>
              <a:rPr lang="en-US" sz="2000"/>
              <a:t>Neraspoloženost ili razdražljivost, promene raspoloženja</a:t>
            </a:r>
            <a:endParaRPr/>
          </a:p>
          <a:p>
            <a:pPr marL="457200" lvl="0" indent="-381000" algn="l" rtl="0">
              <a:lnSpc>
                <a:spcPct val="100000"/>
              </a:lnSpc>
              <a:spcBef>
                <a:spcPts val="600"/>
              </a:spcBef>
              <a:spcAft>
                <a:spcPts val="0"/>
              </a:spcAft>
              <a:buSzPts val="2400"/>
              <a:buChar char="▸"/>
            </a:pPr>
            <a:r>
              <a:rPr lang="en-US" sz="2000"/>
              <a:t>Nisko samopoštovanje </a:t>
            </a:r>
            <a:r>
              <a:rPr lang="en-US" sz="1400"/>
              <a:t>(npr. osećanje bezvrednosti, krivice, stida ili samoprezira)</a:t>
            </a:r>
            <a:endParaRPr sz="2000"/>
          </a:p>
          <a:p>
            <a:pPr marL="457200" lvl="0" indent="-381000" algn="l" rtl="0">
              <a:lnSpc>
                <a:spcPct val="100000"/>
              </a:lnSpc>
              <a:spcBef>
                <a:spcPts val="600"/>
              </a:spcBef>
              <a:spcAft>
                <a:spcPts val="0"/>
              </a:spcAft>
              <a:buSzPts val="2400"/>
              <a:buChar char="▸"/>
            </a:pPr>
            <a:r>
              <a:rPr lang="en-US" sz="2000"/>
              <a:t>Razmišljanje „crno-belo“ </a:t>
            </a:r>
            <a:r>
              <a:rPr lang="en-US" sz="1400"/>
              <a:t>(iskrivljeni stavovi o tome da je sve ili „dobro“ ili „loše“)</a:t>
            </a:r>
            <a:endParaRPr sz="2000"/>
          </a:p>
        </p:txBody>
      </p:sp>
      <p:sp>
        <p:nvSpPr>
          <p:cNvPr id="111" name="Google Shape;111;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Fizički znaci upozorenja</a:t>
            </a:r>
            <a:endParaRPr/>
          </a:p>
        </p:txBody>
      </p:sp>
      <p:sp>
        <p:nvSpPr>
          <p:cNvPr id="117" name="Google Shape;117;p12"/>
          <p:cNvSpPr txBox="1">
            <a:spLocks noGrp="1"/>
          </p:cNvSpPr>
          <p:nvPr>
            <p:ph type="body" idx="1"/>
          </p:nvPr>
        </p:nvSpPr>
        <p:spPr>
          <a:xfrm>
            <a:off x="614974" y="1705175"/>
            <a:ext cx="6909353"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en-US" sz="2000"/>
              <a:t>Iznenadni ili nagli gubitak ili povećanje telesne težine (kod bulimije)</a:t>
            </a:r>
            <a:endParaRPr/>
          </a:p>
          <a:p>
            <a:pPr marL="457200" lvl="0" indent="-381000" algn="l" rtl="0">
              <a:lnSpc>
                <a:spcPct val="100000"/>
              </a:lnSpc>
              <a:spcBef>
                <a:spcPts val="600"/>
              </a:spcBef>
              <a:spcAft>
                <a:spcPts val="0"/>
              </a:spcAft>
              <a:buSzPts val="2400"/>
              <a:buChar char="▸"/>
            </a:pPr>
            <a:r>
              <a:rPr lang="en-US" sz="2000"/>
              <a:t>Česte promene u težini</a:t>
            </a:r>
            <a:endParaRPr/>
          </a:p>
          <a:p>
            <a:pPr marL="457200" lvl="0" indent="-381000" algn="l" rtl="0">
              <a:lnSpc>
                <a:spcPct val="100000"/>
              </a:lnSpc>
              <a:spcBef>
                <a:spcPts val="600"/>
              </a:spcBef>
              <a:spcAft>
                <a:spcPts val="0"/>
              </a:spcAft>
              <a:buSzPts val="2400"/>
              <a:buChar char="▸"/>
            </a:pPr>
            <a:r>
              <a:rPr lang="en-US" sz="2000"/>
              <a:t>Gubitak menstruacije kod žena</a:t>
            </a:r>
            <a:endParaRPr/>
          </a:p>
          <a:p>
            <a:pPr marL="457200" lvl="0" indent="-381000" algn="l" rtl="0">
              <a:lnSpc>
                <a:spcPct val="100000"/>
              </a:lnSpc>
              <a:spcBef>
                <a:spcPts val="600"/>
              </a:spcBef>
              <a:spcAft>
                <a:spcPts val="0"/>
              </a:spcAft>
              <a:buSzPts val="2400"/>
              <a:buChar char="▸"/>
            </a:pPr>
            <a:r>
              <a:rPr lang="en-US" sz="2000"/>
              <a:t>Znaci čestog povraćanja</a:t>
            </a:r>
            <a:endParaRPr/>
          </a:p>
          <a:p>
            <a:pPr marL="457200" lvl="0" indent="-381000" algn="l" rtl="0">
              <a:lnSpc>
                <a:spcPct val="100000"/>
              </a:lnSpc>
              <a:spcBef>
                <a:spcPts val="600"/>
              </a:spcBef>
              <a:spcAft>
                <a:spcPts val="0"/>
              </a:spcAft>
              <a:buSzPts val="2400"/>
              <a:buChar char="▸"/>
            </a:pPr>
            <a:r>
              <a:rPr lang="en-US" sz="2000"/>
              <a:t>Nesvestica, vrtoglavica</a:t>
            </a:r>
            <a:endParaRPr/>
          </a:p>
          <a:p>
            <a:pPr marL="457200" lvl="0" indent="-381000" algn="l" rtl="0">
              <a:lnSpc>
                <a:spcPct val="100000"/>
              </a:lnSpc>
              <a:spcBef>
                <a:spcPts val="600"/>
              </a:spcBef>
              <a:spcAft>
                <a:spcPts val="0"/>
              </a:spcAft>
              <a:buSzPts val="2400"/>
              <a:buChar char="▸"/>
            </a:pPr>
            <a:r>
              <a:rPr lang="en-US" sz="2000"/>
              <a:t>Zamor — osećaj umora, nemogućnost obavljanja uobičajenih aktivnosti</a:t>
            </a:r>
            <a:endParaRPr/>
          </a:p>
          <a:p>
            <a:pPr marL="457200" lvl="0" indent="-228600" algn="l" rtl="0">
              <a:lnSpc>
                <a:spcPct val="100000"/>
              </a:lnSpc>
              <a:spcBef>
                <a:spcPts val="600"/>
              </a:spcBef>
              <a:spcAft>
                <a:spcPts val="0"/>
              </a:spcAft>
              <a:buSzPts val="2400"/>
              <a:buNone/>
            </a:pPr>
            <a:endParaRPr sz="2000"/>
          </a:p>
          <a:p>
            <a:pPr marL="457200" lvl="0" indent="-381000" algn="l" rtl="0">
              <a:lnSpc>
                <a:spcPct val="100000"/>
              </a:lnSpc>
              <a:spcBef>
                <a:spcPts val="600"/>
              </a:spcBef>
              <a:spcAft>
                <a:spcPts val="0"/>
              </a:spcAft>
              <a:buSzPts val="2400"/>
              <a:buChar char="▸"/>
            </a:pPr>
            <a:r>
              <a:rPr lang="en-US" sz="1600"/>
              <a:t>Pogledajte kratak video rezime na </a:t>
            </a:r>
            <a:r>
              <a:rPr lang="en-US" sz="1600" u="sng">
                <a:solidFill>
                  <a:schemeClr val="hlink"/>
                </a:solidFill>
                <a:hlinkClick r:id="rId3"/>
              </a:rPr>
              <a:t>https://youtu.be/nJMtReAg1DI</a:t>
            </a:r>
            <a:endParaRPr sz="1600"/>
          </a:p>
          <a:p>
            <a:pPr marL="457200" lvl="0" indent="-228600" algn="l" rtl="0">
              <a:lnSpc>
                <a:spcPct val="100000"/>
              </a:lnSpc>
              <a:spcBef>
                <a:spcPts val="600"/>
              </a:spcBef>
              <a:spcAft>
                <a:spcPts val="0"/>
              </a:spcAft>
              <a:buSzPts val="2400"/>
              <a:buNone/>
            </a:pPr>
            <a:endParaRPr sz="2000"/>
          </a:p>
        </p:txBody>
      </p:sp>
      <p:sp>
        <p:nvSpPr>
          <p:cNvPr id="118" name="Google Shape;118;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US"/>
              <a:t>Dijagnoza</a:t>
            </a:r>
            <a:endParaRPr/>
          </a:p>
        </p:txBody>
      </p:sp>
      <p:sp>
        <p:nvSpPr>
          <p:cNvPr id="124" name="Google Shape;124;p13"/>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600"/>
              </a:spcBef>
              <a:spcAft>
                <a:spcPts val="0"/>
              </a:spcAft>
              <a:buSzPts val="2400"/>
              <a:buNone/>
            </a:pPr>
            <a:r>
              <a:rPr lang="en-US" sz="2000"/>
              <a:t>Postavljanje dijagnoze poremećaja u ishrani je uglavnom na doktorima, kojima se neretko obraćaju članovi porodice ili rođaci pacijenata. Doktor obično uzima u obzir sledeće:</a:t>
            </a:r>
            <a:endParaRPr/>
          </a:p>
          <a:p>
            <a:pPr marL="457200" lvl="0" indent="-381000" algn="just" rtl="0">
              <a:lnSpc>
                <a:spcPct val="100000"/>
              </a:lnSpc>
              <a:spcBef>
                <a:spcPts val="600"/>
              </a:spcBef>
              <a:spcAft>
                <a:spcPts val="0"/>
              </a:spcAft>
              <a:buSzPts val="2400"/>
              <a:buFont typeface="Arial"/>
              <a:buChar char="•"/>
            </a:pPr>
            <a:r>
              <a:rPr lang="en-US" sz="2000"/>
              <a:t>BMI pacijenta, detaljnu anamnezu u vezi sa navikama u ishrani i težinom, fizički pregled, laboratorijski pregled, osnovni psihijatrijski pregled</a:t>
            </a:r>
            <a:endParaRPr/>
          </a:p>
          <a:p>
            <a:pPr marL="457200" lvl="0" indent="-228600" algn="l" rtl="0">
              <a:lnSpc>
                <a:spcPct val="100000"/>
              </a:lnSpc>
              <a:spcBef>
                <a:spcPts val="600"/>
              </a:spcBef>
              <a:spcAft>
                <a:spcPts val="0"/>
              </a:spcAft>
              <a:buSzPts val="2400"/>
              <a:buNone/>
            </a:pPr>
            <a:endParaRPr/>
          </a:p>
        </p:txBody>
      </p:sp>
      <p:sp>
        <p:nvSpPr>
          <p:cNvPr id="125" name="Google Shape;125;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On-screen Show (16:9)</PresentationFormat>
  <Paragraphs>114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Barlow Light</vt:lpstr>
      <vt:lpstr>Barlow</vt:lpstr>
      <vt:lpstr>Barlow SemiBold</vt:lpstr>
      <vt:lpstr>Arial</vt:lpstr>
      <vt:lpstr>Calibri</vt:lpstr>
      <vt:lpstr>Caius template</vt:lpstr>
      <vt:lpstr> Osnove kognitivno-bihejvioralne terapije (KBT) Autori: Simona Cakirpaloglu, Lukas Merz</vt:lpstr>
      <vt:lpstr>Projekat broj: 2021-1-RO01- KA220-HED-38B739A3</vt:lpstr>
      <vt:lpstr>Znaci upozorenja za poremećaje u ishrani</vt:lpstr>
      <vt:lpstr>Bihejvioralni znaci upozorenja</vt:lpstr>
      <vt:lpstr>Bihejvioralni znaci upozorenja</vt:lpstr>
      <vt:lpstr>Psihološki znaci upozorenja</vt:lpstr>
      <vt:lpstr>Psihološki znaci upozorenja</vt:lpstr>
      <vt:lpstr>Fizički znaci upozorenja</vt:lpstr>
      <vt:lpstr>Dijagnoza</vt:lpstr>
      <vt:lpstr>Lečenje</vt:lpstr>
      <vt:lpstr>Lečenje</vt:lpstr>
      <vt:lpstr>Psihoterapija</vt:lpstr>
      <vt:lpstr>Psihoterapija</vt:lpstr>
      <vt:lpstr>Šta je kognitivno-bihejvioralna terapija?</vt:lpstr>
      <vt:lpstr>Šta je kognitivno-bihejvioralna terapija?</vt:lpstr>
      <vt:lpstr>Kognitivni trougao</vt:lpstr>
      <vt:lpstr>Kognitivni trougao</vt:lpstr>
      <vt:lpstr>Kognitivne distorzije</vt:lpstr>
      <vt:lpstr>Faze terapije</vt:lpstr>
      <vt:lpstr>Dodatno štivo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Osnove kognitivno-bihejvioralne terapije (KBT) Autori: Simona Cakirpaloglu, Lukas Merz</dc:title>
  <dc:creator>Danka Sinadinović</dc:creator>
  <cp:lastModifiedBy>Danka Sinadinović</cp:lastModifiedBy>
  <cp:revision>1</cp:revision>
  <dcterms:modified xsi:type="dcterms:W3CDTF">2023-06-25T20:11:12Z</dcterms:modified>
</cp:coreProperties>
</file>