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1"/>
  </p:notesMasterIdLst>
  <p:sldIdLst>
    <p:sldId id="256" r:id="rId2"/>
    <p:sldId id="257" r:id="rId3"/>
    <p:sldId id="261" r:id="rId4"/>
    <p:sldId id="279" r:id="rId5"/>
    <p:sldId id="289" r:id="rId6"/>
    <p:sldId id="290" r:id="rId7"/>
    <p:sldId id="291" r:id="rId8"/>
    <p:sldId id="292" r:id="rId9"/>
    <p:sldId id="280" r:id="rId10"/>
    <p:sldId id="281" r:id="rId11"/>
    <p:sldId id="293" r:id="rId12"/>
    <p:sldId id="294" r:id="rId13"/>
    <p:sldId id="282" r:id="rId14"/>
    <p:sldId id="296" r:id="rId15"/>
    <p:sldId id="297" r:id="rId16"/>
    <p:sldId id="298" r:id="rId17"/>
    <p:sldId id="300" r:id="rId18"/>
    <p:sldId id="301" r:id="rId19"/>
    <p:sldId id="284" r:id="rId20"/>
  </p:sldIdLst>
  <p:sldSz cx="9144000" cy="5143500" type="screen16x9"/>
  <p:notesSz cx="6858000" cy="9144000"/>
  <p:embeddedFontLst>
    <p:embeddedFont>
      <p:font typeface="Calibri" pitchFamily="34" charset="0"/>
      <p:regular r:id="rId22"/>
      <p:bold r:id="rId23"/>
      <p:italic r:id="rId24"/>
      <p:boldItalic r:id="rId25"/>
    </p:embeddedFont>
    <p:embeddedFont>
      <p:font typeface="Barlow SemiBold" charset="0"/>
      <p:regular r:id="rId26"/>
      <p:bold r:id="rId27"/>
      <p:italic r:id="rId28"/>
      <p:boldItalic r:id="rId29"/>
    </p:embeddedFont>
    <p:embeddedFont>
      <p:font typeface="Barlow Light"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POP"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437" y="2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69/chapter/Recommendations" TargetMode="External"/><Relationship Id="rId2" Type="http://schemas.openxmlformats.org/officeDocument/2006/relationships/hyperlink" Target="https://youtu.be/bUOaHsxe8OQ" TargetMode="External"/><Relationship Id="rId1" Type="http://schemas.openxmlformats.org/officeDocument/2006/relationships/slideLayout" Target="../slideLayouts/slideLayout2.xml"/><Relationship Id="rId4" Type="http://schemas.openxmlformats.org/officeDocument/2006/relationships/hyperlink" Target="https://ajp.psychiatryonline.org/doi/10.1176/appi.ajp.23180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nJMtReAg1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411760" y="3219822"/>
            <a:ext cx="4608512" cy="1368152"/>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lt-LT" sz="2800" dirty="0" smtClean="0"/>
              <a:t>Ba</a:t>
            </a:r>
            <a:r>
              <a:rPr lang="en-US" sz="2800" dirty="0" err="1" smtClean="0"/>
              <a:t>zele</a:t>
            </a:r>
            <a:r>
              <a:rPr lang="en-US" sz="2800" dirty="0" smtClean="0"/>
              <a:t> </a:t>
            </a:r>
            <a:r>
              <a:rPr lang="vi-VN" sz="2800" dirty="0" smtClean="0"/>
              <a:t>Terapie</a:t>
            </a:r>
            <a:r>
              <a:rPr lang="en-US" sz="2800" dirty="0" smtClean="0"/>
              <a:t>i</a:t>
            </a:r>
            <a:r>
              <a:rPr lang="vi-VN" sz="2800" dirty="0" smtClean="0"/>
              <a:t> cognitiv-comportamental</a:t>
            </a:r>
            <a:r>
              <a:rPr lang="en-US" sz="2800" dirty="0" smtClean="0"/>
              <a:t>e</a:t>
            </a:r>
            <a:r>
              <a:rPr lang="vi-VN" sz="2800" dirty="0" smtClean="0"/>
              <a:t> </a:t>
            </a:r>
            <a:r>
              <a:rPr lang="vi-VN" sz="2800" dirty="0"/>
              <a:t>(TCC)</a:t>
            </a:r>
            <a:r>
              <a:rPr lang="it-IT" sz="1800" dirty="0"/>
              <a:t/>
            </a:r>
            <a:br>
              <a:rPr lang="it-IT" sz="1800" dirty="0"/>
            </a:br>
            <a:r>
              <a:rPr lang="it-IT" sz="1800" dirty="0" smtClean="0"/>
              <a:t>Aut</a:t>
            </a:r>
            <a:r>
              <a:rPr lang="ro-RO" sz="1800" dirty="0" smtClean="0"/>
              <a:t>ori</a:t>
            </a:r>
            <a:r>
              <a:rPr lang="it-IT" sz="1800" dirty="0" smtClean="0"/>
              <a:t>: </a:t>
            </a:r>
            <a:r>
              <a:rPr lang="it-IT" sz="1800" dirty="0"/>
              <a:t>Simona Cakirpaloglu, Luk</a:t>
            </a:r>
            <a:r>
              <a:rPr lang="cs-CZ" sz="1800" dirty="0"/>
              <a:t>as Merz</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49E34-D497-A9B9-AC25-2399A2D227EF}"/>
              </a:ext>
            </a:extLst>
          </p:cNvPr>
          <p:cNvSpPr>
            <a:spLocks noGrp="1"/>
          </p:cNvSpPr>
          <p:nvPr>
            <p:ph type="title"/>
          </p:nvPr>
        </p:nvSpPr>
        <p:spPr/>
        <p:txBody>
          <a:bodyPr/>
          <a:lstStyle/>
          <a:p>
            <a:r>
              <a:rPr lang="en-GB" dirty="0" err="1" smtClean="0">
                <a:latin typeface="+mn-lt"/>
              </a:rPr>
              <a:t>Tr</a:t>
            </a:r>
            <a:r>
              <a:rPr lang="ro-RO" dirty="0" smtClean="0">
                <a:latin typeface="+mn-lt"/>
              </a:rPr>
              <a:t>a</a:t>
            </a:r>
            <a:r>
              <a:rPr lang="en-GB" dirty="0" smtClean="0">
                <a:latin typeface="+mn-lt"/>
              </a:rPr>
              <a:t>t</a:t>
            </a:r>
            <a:r>
              <a:rPr lang="ro-RO" dirty="0" smtClean="0">
                <a:latin typeface="+mn-lt"/>
              </a:rPr>
              <a:t>a</a:t>
            </a:r>
            <a:r>
              <a:rPr lang="en-GB" dirty="0" err="1" smtClean="0">
                <a:latin typeface="+mn-lt"/>
              </a:rPr>
              <a:t>ment</a:t>
            </a:r>
            <a:endParaRPr lang="en-GB" dirty="0">
              <a:latin typeface="+mn-lt"/>
            </a:endParaRPr>
          </a:p>
        </p:txBody>
      </p:sp>
      <p:sp>
        <p:nvSpPr>
          <p:cNvPr id="3" name="Text Placeholder 2">
            <a:extLst>
              <a:ext uri="{FF2B5EF4-FFF2-40B4-BE49-F238E27FC236}">
                <a16:creationId xmlns:a16="http://schemas.microsoft.com/office/drawing/2014/main" xmlns="" id="{A599E3FA-C709-9ACC-EF0E-6F5FD42F0D43}"/>
              </a:ext>
            </a:extLst>
          </p:cNvPr>
          <p:cNvSpPr>
            <a:spLocks noGrp="1"/>
          </p:cNvSpPr>
          <p:nvPr>
            <p:ph type="body" idx="1"/>
          </p:nvPr>
        </p:nvSpPr>
        <p:spPr>
          <a:xfrm>
            <a:off x="614975" y="1563638"/>
            <a:ext cx="6757800" cy="2826600"/>
          </a:xfrm>
        </p:spPr>
        <p:txBody>
          <a:bodyPr/>
          <a:lstStyle/>
          <a:p>
            <a:pPr marL="76200" indent="0">
              <a:buNone/>
            </a:pPr>
            <a:r>
              <a:rPr lang="vi-VN" sz="1800" dirty="0" smtClean="0">
                <a:latin typeface="+mn-lt"/>
              </a:rPr>
              <a:t>În </a:t>
            </a:r>
            <a:r>
              <a:rPr lang="vi-VN" sz="1800" dirty="0">
                <a:latin typeface="+mn-lt"/>
              </a:rPr>
              <a:t>funcție de severitatea, diagnosticul </a:t>
            </a:r>
            <a:r>
              <a:rPr lang="ro-RO" sz="1800" dirty="0" smtClean="0">
                <a:latin typeface="+mn-lt"/>
              </a:rPr>
              <a:t>la</a:t>
            </a:r>
            <a:r>
              <a:rPr lang="vi-VN" sz="1800" dirty="0" smtClean="0">
                <a:latin typeface="+mn-lt"/>
              </a:rPr>
              <a:t> </a:t>
            </a:r>
            <a:r>
              <a:rPr lang="vi-VN" sz="1800" dirty="0">
                <a:latin typeface="+mn-lt"/>
              </a:rPr>
              <a:t>timp </a:t>
            </a:r>
            <a:r>
              <a:rPr lang="vi-VN" sz="1800" dirty="0" smtClean="0">
                <a:latin typeface="+mn-lt"/>
              </a:rPr>
              <a:t>sau </a:t>
            </a:r>
            <a:r>
              <a:rPr lang="vi-VN" sz="1800" dirty="0">
                <a:latin typeface="+mn-lt"/>
              </a:rPr>
              <a:t>tardiv, starea generală a pacientului, tratamentul poate lua forma consilierii individuale sau de grup, terapie ambulatorie, spitalizare sau </a:t>
            </a:r>
            <a:r>
              <a:rPr lang="ro-RO" sz="1800" dirty="0" smtClean="0">
                <a:latin typeface="+mn-lt"/>
              </a:rPr>
              <a:t>TI</a:t>
            </a:r>
            <a:r>
              <a:rPr lang="vi-VN" sz="1800" dirty="0" smtClean="0">
                <a:latin typeface="+mn-lt"/>
              </a:rPr>
              <a:t> </a:t>
            </a:r>
            <a:r>
              <a:rPr lang="vi-VN" sz="1800" dirty="0">
                <a:latin typeface="+mn-lt"/>
              </a:rPr>
              <a:t>metabolică </a:t>
            </a:r>
            <a:r>
              <a:rPr lang="vi-VN" sz="1800" dirty="0" smtClean="0">
                <a:latin typeface="+mn-lt"/>
              </a:rPr>
              <a:t>în </a:t>
            </a:r>
            <a:r>
              <a:rPr lang="ro-RO" sz="1800" dirty="0" smtClean="0">
                <a:latin typeface="+mn-lt"/>
              </a:rPr>
              <a:t>situațiile</a:t>
            </a:r>
            <a:r>
              <a:rPr lang="vi-VN" sz="1800" dirty="0" smtClean="0">
                <a:latin typeface="+mn-lt"/>
              </a:rPr>
              <a:t> </a:t>
            </a:r>
            <a:r>
              <a:rPr lang="vi-VN" sz="1800" dirty="0">
                <a:latin typeface="+mn-lt"/>
              </a:rPr>
              <a:t>care pun viața în pericol. Factorii fizici, sociali și psihologici trebuie luați în considerare înainte de tratament.</a:t>
            </a:r>
            <a:endParaRPr lang="en-GB" sz="1800" dirty="0">
              <a:latin typeface="+mn-lt"/>
            </a:endParaRPr>
          </a:p>
          <a:p>
            <a:pPr marL="76200" indent="0">
              <a:buNone/>
            </a:pPr>
            <a:r>
              <a:rPr lang="vi-VN" sz="1800" dirty="0" smtClean="0">
                <a:latin typeface="+mn-lt"/>
              </a:rPr>
              <a:t>Tratamentul necesită</a:t>
            </a:r>
            <a:r>
              <a:rPr lang="ro-RO" sz="1800" dirty="0" smtClean="0">
                <a:latin typeface="+mn-lt"/>
              </a:rPr>
              <a:t> </a:t>
            </a:r>
            <a:r>
              <a:rPr lang="vi-VN" sz="1800" dirty="0" smtClean="0">
                <a:latin typeface="+mn-lt"/>
              </a:rPr>
              <a:t> </a:t>
            </a:r>
            <a:r>
              <a:rPr lang="vi-VN" sz="1800" dirty="0">
                <a:latin typeface="+mn-lt"/>
              </a:rPr>
              <a:t>întotdeauna </a:t>
            </a:r>
            <a:r>
              <a:rPr lang="ro-RO" sz="1800" dirty="0" smtClean="0">
                <a:latin typeface="+mn-lt"/>
              </a:rPr>
              <a:t> </a:t>
            </a:r>
            <a:r>
              <a:rPr lang="vi-VN" sz="1800" dirty="0" smtClean="0">
                <a:latin typeface="+mn-lt"/>
              </a:rPr>
              <a:t>cooperarea </a:t>
            </a:r>
            <a:r>
              <a:rPr lang="ro-RO" sz="1800" dirty="0" smtClean="0">
                <a:latin typeface="+mn-lt"/>
              </a:rPr>
              <a:t>strânsă  în echipă</a:t>
            </a:r>
            <a:r>
              <a:rPr lang="vi-VN" sz="1800" dirty="0" smtClean="0">
                <a:latin typeface="+mn-lt"/>
              </a:rPr>
              <a:t> multidisciplinar</a:t>
            </a:r>
            <a:r>
              <a:rPr lang="ro-RO" sz="1800" dirty="0" smtClean="0">
                <a:latin typeface="+mn-lt"/>
              </a:rPr>
              <a:t>ă</a:t>
            </a:r>
            <a:r>
              <a:rPr lang="vi-VN" sz="1800" dirty="0" smtClean="0">
                <a:latin typeface="+mn-lt"/>
              </a:rPr>
              <a:t> coordonat</a:t>
            </a:r>
            <a:r>
              <a:rPr lang="ro-RO" sz="1800" dirty="0" smtClean="0">
                <a:latin typeface="+mn-lt"/>
              </a:rPr>
              <a:t>ă</a:t>
            </a:r>
            <a:r>
              <a:rPr lang="vi-VN" sz="1800" dirty="0" smtClean="0">
                <a:latin typeface="+mn-lt"/>
              </a:rPr>
              <a:t>, </a:t>
            </a:r>
            <a:r>
              <a:rPr lang="vi-VN" sz="1800" dirty="0">
                <a:latin typeface="+mn-lt"/>
              </a:rPr>
              <a:t>care include un medic de familie, psiholog, terapeut nutrițional, membri ai familiei, uneori ergoterapeut, </a:t>
            </a:r>
            <a:r>
              <a:rPr lang="vi-VN" sz="1800" dirty="0" smtClean="0">
                <a:latin typeface="+mn-lt"/>
              </a:rPr>
              <a:t>kinetoterapeut</a:t>
            </a:r>
            <a:r>
              <a:rPr lang="ro-RO" sz="1800" dirty="0" smtClean="0">
                <a:latin typeface="+mn-lt"/>
              </a:rPr>
              <a:t>/specialist în terapie fizică</a:t>
            </a:r>
            <a:r>
              <a:rPr lang="vi-VN" sz="1800" dirty="0" smtClean="0">
                <a:latin typeface="+mn-lt"/>
              </a:rPr>
              <a:t>, </a:t>
            </a:r>
            <a:r>
              <a:rPr lang="vi-VN" sz="1800" dirty="0">
                <a:latin typeface="+mn-lt"/>
              </a:rPr>
              <a:t>dietetician etc.</a:t>
            </a:r>
            <a:endParaRPr lang="en-GB" sz="1800" dirty="0">
              <a:latin typeface="+mn-lt"/>
            </a:endParaRPr>
          </a:p>
          <a:p>
            <a:endParaRPr lang="en-GB" sz="1800" dirty="0"/>
          </a:p>
        </p:txBody>
      </p:sp>
      <p:sp>
        <p:nvSpPr>
          <p:cNvPr id="4" name="Slide Number Placeholder 3">
            <a:extLst>
              <a:ext uri="{FF2B5EF4-FFF2-40B4-BE49-F238E27FC236}">
                <a16:creationId xmlns:a16="http://schemas.microsoft.com/office/drawing/2014/main" xmlns=""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10876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49E34-D497-A9B9-AC25-2399A2D227EF}"/>
              </a:ext>
            </a:extLst>
          </p:cNvPr>
          <p:cNvSpPr>
            <a:spLocks noGrp="1"/>
          </p:cNvSpPr>
          <p:nvPr>
            <p:ph type="title"/>
          </p:nvPr>
        </p:nvSpPr>
        <p:spPr/>
        <p:txBody>
          <a:bodyPr/>
          <a:lstStyle/>
          <a:p>
            <a:r>
              <a:rPr lang="en-GB" dirty="0" err="1" smtClean="0"/>
              <a:t>Trat</a:t>
            </a:r>
            <a:r>
              <a:rPr lang="ro-RO" dirty="0" smtClean="0"/>
              <a:t>a</a:t>
            </a:r>
            <a:r>
              <a:rPr lang="en-GB" dirty="0" err="1" smtClean="0"/>
              <a:t>ment</a:t>
            </a:r>
            <a:endParaRPr lang="en-GB" dirty="0"/>
          </a:p>
        </p:txBody>
      </p:sp>
      <p:sp>
        <p:nvSpPr>
          <p:cNvPr id="3" name="Text Placeholder 2">
            <a:extLst>
              <a:ext uri="{FF2B5EF4-FFF2-40B4-BE49-F238E27FC236}">
                <a16:creationId xmlns:a16="http://schemas.microsoft.com/office/drawing/2014/main" xmlns="" id="{A599E3FA-C709-9ACC-EF0E-6F5FD42F0D43}"/>
              </a:ext>
            </a:extLst>
          </p:cNvPr>
          <p:cNvSpPr>
            <a:spLocks noGrp="1"/>
          </p:cNvSpPr>
          <p:nvPr>
            <p:ph type="body" idx="1"/>
          </p:nvPr>
        </p:nvSpPr>
        <p:spPr>
          <a:xfrm>
            <a:off x="594412" y="1419622"/>
            <a:ext cx="6757800" cy="2826600"/>
          </a:xfrm>
        </p:spPr>
        <p:txBody>
          <a:bodyPr/>
          <a:lstStyle/>
          <a:p>
            <a:pPr marL="76200" indent="0">
              <a:buNone/>
            </a:pPr>
            <a:r>
              <a:rPr lang="ro-RO" sz="1800" dirty="0" smtClean="0">
                <a:latin typeface="+mn-lt"/>
              </a:rPr>
              <a:t>Deși o</a:t>
            </a:r>
            <a:r>
              <a:rPr lang="vi-VN" sz="1800" dirty="0" smtClean="0">
                <a:latin typeface="+mn-lt"/>
              </a:rPr>
              <a:t>rientările </a:t>
            </a:r>
            <a:r>
              <a:rPr lang="vi-VN" sz="1800" dirty="0">
                <a:latin typeface="+mn-lt"/>
              </a:rPr>
              <a:t>și recomandările naționale pot diferi de la o țară la alta, </a:t>
            </a:r>
            <a:r>
              <a:rPr lang="vi-VN" sz="1800" dirty="0" smtClean="0">
                <a:latin typeface="+mn-lt"/>
              </a:rPr>
              <a:t>există </a:t>
            </a:r>
            <a:r>
              <a:rPr lang="vi-VN" sz="1800" dirty="0">
                <a:latin typeface="+mn-lt"/>
              </a:rPr>
              <a:t>câteva principii generale bazate pe dovezi care sunt </a:t>
            </a:r>
            <a:r>
              <a:rPr lang="ro-RO" sz="1800" dirty="0" smtClean="0">
                <a:latin typeface="+mn-lt"/>
              </a:rPr>
              <a:t>comune</a:t>
            </a:r>
            <a:r>
              <a:rPr lang="vi-VN" sz="1800" dirty="0" smtClean="0">
                <a:latin typeface="+mn-lt"/>
              </a:rPr>
              <a:t> </a:t>
            </a:r>
            <a:r>
              <a:rPr lang="vi-VN" sz="1800" dirty="0">
                <a:latin typeface="+mn-lt"/>
              </a:rPr>
              <a:t>și s-au dovedit de succes în tratarea tulburărilor de alimentație. Planurile de tratament includ adesea psihoterapie, îngrijire medicală și monitorizare, consiliere nutrițională, uneori </a:t>
            </a:r>
            <a:r>
              <a:rPr lang="ro-RO" sz="1800" dirty="0" smtClean="0">
                <a:latin typeface="+mn-lt"/>
              </a:rPr>
              <a:t>tratament </a:t>
            </a:r>
            <a:r>
              <a:rPr lang="vi-VN" sz="1800" dirty="0" smtClean="0">
                <a:latin typeface="+mn-lt"/>
              </a:rPr>
              <a:t>medicament</a:t>
            </a:r>
            <a:r>
              <a:rPr lang="ro-RO" sz="1800" dirty="0" smtClean="0">
                <a:latin typeface="+mn-lt"/>
              </a:rPr>
              <a:t>os</a:t>
            </a:r>
            <a:r>
              <a:rPr lang="vi-VN" sz="1800" dirty="0" smtClean="0">
                <a:latin typeface="+mn-lt"/>
              </a:rPr>
              <a:t> </a:t>
            </a:r>
            <a:r>
              <a:rPr lang="vi-VN" sz="1800" dirty="0">
                <a:latin typeface="+mn-lt"/>
              </a:rPr>
              <a:t>sau o combinație a </a:t>
            </a:r>
            <a:r>
              <a:rPr lang="vi-VN" sz="1800" dirty="0" smtClean="0">
                <a:latin typeface="+mn-lt"/>
              </a:rPr>
              <a:t>acestor</a:t>
            </a:r>
            <a:r>
              <a:rPr lang="ro-RO" sz="1800" dirty="0" smtClean="0">
                <a:latin typeface="+mn-lt"/>
              </a:rPr>
              <a:t>a</a:t>
            </a:r>
            <a:r>
              <a:rPr lang="vi-VN" sz="1800" dirty="0" smtClean="0">
                <a:latin typeface="+mn-lt"/>
              </a:rPr>
              <a:t>.</a:t>
            </a:r>
            <a:endParaRPr lang="en-GB" sz="1800" dirty="0">
              <a:latin typeface="+mn-lt"/>
            </a:endParaRPr>
          </a:p>
          <a:p>
            <a:pPr marL="76200" indent="0">
              <a:buNone/>
            </a:pPr>
            <a:r>
              <a:rPr lang="ro-RO" sz="1800" dirty="0" smtClean="0">
                <a:latin typeface="+mn-lt"/>
              </a:rPr>
              <a:t>Dintre tratamentele tipice, menționăm</a:t>
            </a:r>
            <a:r>
              <a:rPr lang="en-GB" sz="1800" dirty="0" smtClean="0">
                <a:latin typeface="+mn-lt"/>
              </a:rPr>
              <a:t>: </a:t>
            </a:r>
            <a:endParaRPr lang="en-GB" sz="1800" dirty="0">
              <a:latin typeface="+mn-lt"/>
            </a:endParaRPr>
          </a:p>
          <a:p>
            <a:r>
              <a:rPr lang="en-GB" sz="1200" dirty="0" smtClean="0">
                <a:latin typeface="+mn-lt"/>
              </a:rPr>
              <a:t>Rest</a:t>
            </a:r>
            <a:r>
              <a:rPr lang="ro-RO" sz="1200" dirty="0" smtClean="0">
                <a:latin typeface="+mn-lt"/>
              </a:rPr>
              <a:t>abilirea unei alimentări adecvate</a:t>
            </a:r>
            <a:r>
              <a:rPr lang="en-GB" sz="1200" dirty="0" smtClean="0">
                <a:latin typeface="+mn-lt"/>
              </a:rPr>
              <a:t> </a:t>
            </a:r>
            <a:endParaRPr lang="en-GB" sz="1200" dirty="0">
              <a:latin typeface="+mn-lt"/>
            </a:endParaRPr>
          </a:p>
          <a:p>
            <a:r>
              <a:rPr lang="ro-RO" sz="1200" dirty="0" smtClean="0">
                <a:latin typeface="+mn-lt"/>
              </a:rPr>
              <a:t>Restabilirea greutății la </a:t>
            </a:r>
            <a:r>
              <a:rPr lang="ro-RO" sz="1200" dirty="0" smtClean="0">
                <a:latin typeface="+mn-lt"/>
              </a:rPr>
              <a:t>un nivel </a:t>
            </a:r>
            <a:r>
              <a:rPr lang="ro-RO" sz="1200" dirty="0" smtClean="0">
                <a:latin typeface="+mn-lt"/>
              </a:rPr>
              <a:t>sănătos</a:t>
            </a:r>
            <a:r>
              <a:rPr lang="en-GB" sz="1200" dirty="0" smtClean="0">
                <a:latin typeface="+mn-lt"/>
              </a:rPr>
              <a:t> </a:t>
            </a:r>
            <a:endParaRPr lang="en-GB" sz="1200" dirty="0">
              <a:latin typeface="+mn-lt"/>
            </a:endParaRPr>
          </a:p>
          <a:p>
            <a:r>
              <a:rPr lang="en-GB" sz="1200" dirty="0" err="1" smtClean="0">
                <a:latin typeface="+mn-lt"/>
              </a:rPr>
              <a:t>Reduc</a:t>
            </a:r>
            <a:r>
              <a:rPr lang="ro-RO" sz="1200" dirty="0" smtClean="0">
                <a:latin typeface="+mn-lt"/>
              </a:rPr>
              <a:t>erea exercițiile excesive</a:t>
            </a:r>
            <a:endParaRPr lang="en-GB" sz="1200" dirty="0">
              <a:solidFill>
                <a:schemeClr val="tx1">
                  <a:lumMod val="90000"/>
                  <a:lumOff val="10000"/>
                </a:schemeClr>
              </a:solidFill>
              <a:latin typeface="+mn-lt"/>
            </a:endParaRPr>
          </a:p>
          <a:p>
            <a:r>
              <a:rPr lang="ro-RO" sz="1200" dirty="0" smtClean="0">
                <a:solidFill>
                  <a:schemeClr val="tx1">
                    <a:lumMod val="90000"/>
                    <a:lumOff val="10000"/>
                  </a:schemeClr>
                </a:solidFill>
                <a:latin typeface="+mn-lt"/>
              </a:rPr>
              <a:t>Oprirea ciclurilor mîncat </a:t>
            </a:r>
            <a:r>
              <a:rPr lang="ro-RO" sz="1200" dirty="0" smtClean="0">
                <a:solidFill>
                  <a:schemeClr val="tx1">
                    <a:lumMod val="90000"/>
                    <a:lumOff val="10000"/>
                  </a:schemeClr>
                </a:solidFill>
                <a:latin typeface="+mn-lt"/>
              </a:rPr>
              <a:t>compulsiv/purjare, </a:t>
            </a:r>
            <a:r>
              <a:rPr lang="ro-RO" sz="1200" dirty="0" smtClean="0">
                <a:solidFill>
                  <a:schemeClr val="tx1">
                    <a:lumMod val="90000"/>
                    <a:lumOff val="10000"/>
                  </a:schemeClr>
                </a:solidFill>
                <a:latin typeface="+mn-lt"/>
              </a:rPr>
              <a:t>a  comportamentului de mâncat compulsiv în general</a:t>
            </a:r>
            <a:r>
              <a:rPr lang="en-GB" sz="1200" dirty="0" smtClean="0">
                <a:solidFill>
                  <a:schemeClr val="tx1">
                    <a:lumMod val="90000"/>
                    <a:lumOff val="10000"/>
                  </a:schemeClr>
                </a:solidFill>
                <a:latin typeface="+mn-lt"/>
              </a:rPr>
              <a:t> </a:t>
            </a:r>
            <a:endParaRPr lang="en-GB" sz="1200" dirty="0">
              <a:solidFill>
                <a:schemeClr val="tx1">
                  <a:lumMod val="90000"/>
                  <a:lumOff val="10000"/>
                </a:schemeClr>
              </a:solidFill>
              <a:latin typeface="+mn-lt"/>
            </a:endParaRPr>
          </a:p>
          <a:p>
            <a:endParaRPr lang="en-GB" sz="1400" dirty="0"/>
          </a:p>
        </p:txBody>
      </p:sp>
      <p:sp>
        <p:nvSpPr>
          <p:cNvPr id="4" name="Slide Number Placeholder 3">
            <a:extLst>
              <a:ext uri="{FF2B5EF4-FFF2-40B4-BE49-F238E27FC236}">
                <a16:creationId xmlns:a16="http://schemas.microsoft.com/office/drawing/2014/main" xmlns=""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14757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en-GB" dirty="0" smtClean="0"/>
              <a:t>Ps</a:t>
            </a:r>
            <a:r>
              <a:rPr lang="ro-RO" dirty="0" smtClean="0"/>
              <a:t>ihoterapie</a:t>
            </a:r>
            <a:endParaRPr lang="en-GB" dirty="0"/>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614974" y="1563638"/>
            <a:ext cx="7701441" cy="2826600"/>
          </a:xfrm>
        </p:spPr>
        <p:txBody>
          <a:bodyPr/>
          <a:lstStyle/>
          <a:p>
            <a:pPr marL="76200" indent="0">
              <a:buNone/>
            </a:pPr>
            <a:r>
              <a:rPr lang="vi-VN" sz="1800" dirty="0">
                <a:latin typeface="+mn-lt"/>
              </a:rPr>
              <a:t>Persoana cu </a:t>
            </a:r>
            <a:r>
              <a:rPr lang="ro-RO" sz="1800" dirty="0" smtClean="0">
                <a:latin typeface="+mn-lt"/>
              </a:rPr>
              <a:t>TA</a:t>
            </a:r>
            <a:r>
              <a:rPr lang="vi-VN" sz="1800" dirty="0" smtClean="0">
                <a:latin typeface="+mn-lt"/>
              </a:rPr>
              <a:t> </a:t>
            </a:r>
            <a:r>
              <a:rPr lang="vi-VN" sz="1800" dirty="0">
                <a:latin typeface="+mn-lt"/>
              </a:rPr>
              <a:t>dezvoltă și menține o lume interioară izolată care păstrează iluzia controlului personal în timp ce pierde relațiile semnificative cu ceilalți. Tratamentul reprezintă o amenințare pentru siguranța iluzorie a acestei lumi interioare construite și expune pacientul la realitățile din care el sau ea încearcă să scape. În legătură cu distorsiunea imaginii corporale, rezistența pacientului la tratament este inevitabilă.</a:t>
            </a:r>
            <a:endParaRPr lang="ro-RO" sz="1800" dirty="0" smtClean="0">
              <a:latin typeface="+mn-lt"/>
            </a:endParaRPr>
          </a:p>
          <a:p>
            <a:pPr marL="76200" indent="0">
              <a:buNone/>
            </a:pPr>
            <a:r>
              <a:rPr lang="vi-VN" sz="1800" dirty="0">
                <a:latin typeface="+mn-lt"/>
              </a:rPr>
              <a:t>De înțeles, pacientul îi percepe pe furnizorii de tratament ca pe amenințări externe – ca pe niște inamici care îl vor forța </a:t>
            </a:r>
            <a:r>
              <a:rPr lang="vi-VN" sz="1800" dirty="0" smtClean="0">
                <a:latin typeface="+mn-lt"/>
              </a:rPr>
              <a:t>să </a:t>
            </a:r>
            <a:r>
              <a:rPr lang="vi-VN" sz="1800" dirty="0">
                <a:latin typeface="+mn-lt"/>
              </a:rPr>
              <a:t>adopte un comportament nedorit. Pentru pacient, acest lucru este inacceptabil.</a:t>
            </a:r>
            <a:endParaRPr lang="ro-RO" sz="1800" dirty="0" smtClean="0">
              <a:latin typeface="+mn-lt"/>
            </a:endParaRPr>
          </a:p>
          <a:p>
            <a:pPr marL="76200" indent="0">
              <a:buNone/>
            </a:pPr>
            <a:endParaRPr lang="en-GB" sz="1800" dirty="0">
              <a:latin typeface="+mn-lt"/>
            </a:endParaRPr>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92916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en-GB" dirty="0" smtClean="0"/>
              <a:t>Ps</a:t>
            </a:r>
            <a:r>
              <a:rPr lang="ro-RO" dirty="0" smtClean="0"/>
              <a:t>ihoterapie</a:t>
            </a:r>
            <a:endParaRPr lang="en-GB" dirty="0"/>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611560" y="1419622"/>
            <a:ext cx="8064896" cy="2826600"/>
          </a:xfrm>
        </p:spPr>
        <p:txBody>
          <a:bodyPr/>
          <a:lstStyle/>
          <a:p>
            <a:pPr marL="76200" indent="0">
              <a:buNone/>
            </a:pPr>
            <a:r>
              <a:rPr lang="ro-RO" sz="1800" dirty="0" smtClean="0">
                <a:latin typeface="+mn-lt"/>
              </a:rPr>
              <a:t>R</a:t>
            </a:r>
            <a:r>
              <a:rPr lang="vi-VN" sz="1800" dirty="0" smtClean="0">
                <a:latin typeface="+mn-lt"/>
              </a:rPr>
              <a:t>ecomandare</a:t>
            </a:r>
            <a:r>
              <a:rPr lang="ro-RO" sz="1800" dirty="0" smtClean="0">
                <a:latin typeface="+mn-lt"/>
              </a:rPr>
              <a:t>a</a:t>
            </a:r>
            <a:r>
              <a:rPr lang="vi-VN" sz="1800" dirty="0" smtClean="0">
                <a:latin typeface="+mn-lt"/>
              </a:rPr>
              <a:t> </a:t>
            </a:r>
            <a:r>
              <a:rPr lang="vi-VN" sz="1800" dirty="0">
                <a:latin typeface="+mn-lt"/>
              </a:rPr>
              <a:t>generală </a:t>
            </a:r>
            <a:r>
              <a:rPr lang="ro-RO" sz="1800" dirty="0" smtClean="0">
                <a:latin typeface="+mn-lt"/>
              </a:rPr>
              <a:t>este </a:t>
            </a:r>
            <a:r>
              <a:rPr lang="vi-VN" sz="1800" dirty="0" smtClean="0">
                <a:latin typeface="+mn-lt"/>
              </a:rPr>
              <a:t>ca </a:t>
            </a:r>
            <a:r>
              <a:rPr lang="vi-VN" sz="1800" dirty="0">
                <a:latin typeface="+mn-lt"/>
              </a:rPr>
              <a:t>pacienții să aibă obiective individualizate stabilite pentru creșterea în greutate săptămânală și </a:t>
            </a:r>
            <a:r>
              <a:rPr lang="ro-RO" sz="1800" dirty="0" smtClean="0">
                <a:latin typeface="+mn-lt"/>
              </a:rPr>
              <a:t>o </a:t>
            </a:r>
            <a:r>
              <a:rPr lang="vi-VN" sz="1800" dirty="0" smtClean="0">
                <a:latin typeface="+mn-lt"/>
              </a:rPr>
              <a:t>greutate </a:t>
            </a:r>
            <a:r>
              <a:rPr lang="vi-VN" sz="1800" dirty="0">
                <a:latin typeface="+mn-lt"/>
              </a:rPr>
              <a:t>țintă. Pacienții trebuie tratați cu o psihoterapie concentrată asupra tulburărilor de alimentație, care ar trebui să includă normalizarea comportamentelor alimentare și de control al greutății, restabilirea greutății și </a:t>
            </a:r>
            <a:r>
              <a:rPr lang="vi-VN" sz="1800" dirty="0" smtClean="0">
                <a:latin typeface="+mn-lt"/>
              </a:rPr>
              <a:t>abordarea</a:t>
            </a:r>
            <a:r>
              <a:rPr lang="ro-RO" sz="1800" dirty="0" smtClean="0">
                <a:latin typeface="+mn-lt"/>
              </a:rPr>
              <a:t> </a:t>
            </a:r>
            <a:r>
              <a:rPr lang="vi-VN" sz="1800" dirty="0" smtClean="0">
                <a:latin typeface="+mn-lt"/>
              </a:rPr>
              <a:t> </a:t>
            </a:r>
            <a:r>
              <a:rPr lang="vi-VN" sz="1800" dirty="0">
                <a:latin typeface="+mn-lt"/>
              </a:rPr>
              <a:t>aspectelor psihologice ale tulburării (de exemplu, teama de creștere în greutate, </a:t>
            </a:r>
            <a:r>
              <a:rPr lang="ro-RO" sz="1800" dirty="0" smtClean="0">
                <a:latin typeface="+mn-lt"/>
              </a:rPr>
              <a:t>distorsionarea </a:t>
            </a:r>
            <a:r>
              <a:rPr lang="vi-VN" sz="1800" dirty="0" smtClean="0">
                <a:latin typeface="+mn-lt"/>
              </a:rPr>
              <a:t>imaginii </a:t>
            </a:r>
            <a:r>
              <a:rPr lang="vi-VN" sz="1800" dirty="0">
                <a:latin typeface="+mn-lt"/>
              </a:rPr>
              <a:t>corporale).</a:t>
            </a:r>
          </a:p>
          <a:p>
            <a:pPr marL="76200" indent="0">
              <a:buNone/>
            </a:pPr>
            <a:r>
              <a:rPr lang="ro-RO" sz="1800" dirty="0" smtClean="0">
                <a:latin typeface="+mn-lt"/>
              </a:rPr>
              <a:t>T</a:t>
            </a:r>
            <a:r>
              <a:rPr lang="vi-VN" sz="1800" dirty="0" smtClean="0">
                <a:latin typeface="+mn-lt"/>
              </a:rPr>
              <a:t>ipul </a:t>
            </a:r>
            <a:r>
              <a:rPr lang="vi-VN" sz="1800" dirty="0">
                <a:latin typeface="+mn-lt"/>
              </a:rPr>
              <a:t>de terapie care s-a dovedit eficient </a:t>
            </a:r>
            <a:r>
              <a:rPr lang="ro-RO" sz="1800" dirty="0" smtClean="0">
                <a:latin typeface="+mn-lt"/>
              </a:rPr>
              <a:t>pentru atingerea acestor obiective </a:t>
            </a:r>
            <a:r>
              <a:rPr lang="vi-VN" sz="1800" dirty="0" smtClean="0">
                <a:latin typeface="+mn-lt"/>
              </a:rPr>
              <a:t>este </a:t>
            </a:r>
            <a:r>
              <a:rPr lang="vi-VN" sz="1800" dirty="0">
                <a:latin typeface="+mn-lt"/>
              </a:rPr>
              <a:t>așa-numita „terapie cognitiv comportamentală”. Cu toate acestea, este important de menționat </a:t>
            </a:r>
            <a:r>
              <a:rPr lang="ro-RO" sz="1800" dirty="0" smtClean="0">
                <a:latin typeface="+mn-lt"/>
              </a:rPr>
              <a:t>faptul </a:t>
            </a:r>
            <a:r>
              <a:rPr lang="vi-VN" sz="1800" dirty="0" smtClean="0">
                <a:latin typeface="+mn-lt"/>
              </a:rPr>
              <a:t>că </a:t>
            </a:r>
            <a:r>
              <a:rPr lang="vi-VN" sz="1800" dirty="0">
                <a:latin typeface="+mn-lt"/>
              </a:rPr>
              <a:t>nu există o singură abordare sau intervenție eficientă la toți pacienții. Există multe variații ale tulburărilor de alimentație </a:t>
            </a:r>
            <a:r>
              <a:rPr lang="ro-RO" sz="1800" dirty="0" smtClean="0">
                <a:latin typeface="+mn-lt"/>
              </a:rPr>
              <a:t>iar</a:t>
            </a:r>
            <a:r>
              <a:rPr lang="vi-VN" sz="1800" dirty="0" smtClean="0">
                <a:latin typeface="+mn-lt"/>
              </a:rPr>
              <a:t> </a:t>
            </a:r>
            <a:r>
              <a:rPr lang="vi-VN" sz="1800" dirty="0">
                <a:latin typeface="+mn-lt"/>
              </a:rPr>
              <a:t>tratamentul trebuie individualizat</a:t>
            </a:r>
            <a:endParaRPr lang="ro-RO" sz="1800" dirty="0" smtClean="0">
              <a:latin typeface="+mn-lt"/>
            </a:endParaRPr>
          </a:p>
          <a:p>
            <a:pPr marL="76200" indent="0">
              <a:buNone/>
            </a:pPr>
            <a:r>
              <a:rPr lang="en-GB" sz="1800" dirty="0" smtClean="0">
                <a:latin typeface="+mj-lt"/>
              </a:rPr>
              <a:t>.</a:t>
            </a:r>
            <a:endParaRPr lang="en-GB" sz="1800" dirty="0">
              <a:latin typeface="+mj-lt"/>
            </a:endParaRPr>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65029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cs-CZ" dirty="0" smtClean="0"/>
              <a:t>Ce este  TCC?</a:t>
            </a:r>
            <a:endParaRPr lang="en-GB" dirty="0"/>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539552" y="1347614"/>
            <a:ext cx="7701441" cy="2826600"/>
          </a:xfrm>
        </p:spPr>
        <p:txBody>
          <a:bodyPr/>
          <a:lstStyle/>
          <a:p>
            <a:pPr marL="76200" indent="0">
              <a:buNone/>
            </a:pPr>
            <a:r>
              <a:rPr lang="vi-VN" sz="1800" dirty="0" smtClean="0">
                <a:solidFill>
                  <a:schemeClr val="tx1">
                    <a:lumMod val="90000"/>
                    <a:lumOff val="10000"/>
                  </a:schemeClr>
                </a:solidFill>
                <a:latin typeface="+mn-lt"/>
              </a:rPr>
              <a:t>Terapia </a:t>
            </a:r>
            <a:r>
              <a:rPr lang="vi-VN" sz="1800" dirty="0">
                <a:solidFill>
                  <a:schemeClr val="tx1">
                    <a:lumMod val="90000"/>
                    <a:lumOff val="10000"/>
                  </a:schemeClr>
                </a:solidFill>
                <a:latin typeface="+mn-lt"/>
              </a:rPr>
              <a:t>cognitiv-comportamentală (TCC) este o formă de psihoterapie sau terapie de consiliere care se concentrează pe </a:t>
            </a:r>
            <a:r>
              <a:rPr lang="ro-RO" sz="1800" dirty="0" smtClean="0">
                <a:solidFill>
                  <a:schemeClr val="tx1">
                    <a:lumMod val="90000"/>
                    <a:lumOff val="10000"/>
                  </a:schemeClr>
                </a:solidFill>
                <a:latin typeface="+mn-lt"/>
              </a:rPr>
              <a:t>tiparele</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de gândire și modul în care acestea ne afectează atitudinile, emoțiile și, în consecință, </a:t>
            </a:r>
            <a:r>
              <a:rPr lang="vi-VN" sz="1800" dirty="0" smtClean="0">
                <a:solidFill>
                  <a:schemeClr val="tx1">
                    <a:lumMod val="90000"/>
                    <a:lumOff val="10000"/>
                  </a:schemeClr>
                </a:solidFill>
                <a:latin typeface="+mn-lt"/>
              </a:rPr>
              <a:t>comportamentele.</a:t>
            </a:r>
            <a:endParaRPr lang="ro-RO" sz="1800" dirty="0" smtClean="0">
              <a:solidFill>
                <a:schemeClr val="tx1">
                  <a:lumMod val="90000"/>
                  <a:lumOff val="10000"/>
                </a:schemeClr>
              </a:solidFill>
              <a:latin typeface="+mn-lt"/>
            </a:endParaRPr>
          </a:p>
          <a:p>
            <a:pPr marL="76200" indent="0">
              <a:buNone/>
            </a:pPr>
            <a:r>
              <a:rPr lang="vi-VN" sz="1800" dirty="0" smtClean="0">
                <a:solidFill>
                  <a:schemeClr val="tx1">
                    <a:lumMod val="90000"/>
                    <a:lumOff val="10000"/>
                  </a:schemeClr>
                </a:solidFill>
                <a:latin typeface="+mn-lt"/>
              </a:rPr>
              <a:t>T</a:t>
            </a:r>
            <a:r>
              <a:rPr lang="ro-RO" sz="1800" dirty="0" smtClean="0">
                <a:solidFill>
                  <a:schemeClr val="tx1">
                    <a:lumMod val="90000"/>
                    <a:lumOff val="10000"/>
                  </a:schemeClr>
                </a:solidFill>
                <a:latin typeface="+mn-lt"/>
              </a:rPr>
              <a:t>CC</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a fost </a:t>
            </a:r>
            <a:r>
              <a:rPr lang="vi-VN" sz="1800" dirty="0" smtClean="0">
                <a:solidFill>
                  <a:schemeClr val="tx1">
                    <a:lumMod val="90000"/>
                    <a:lumOff val="10000"/>
                  </a:schemeClr>
                </a:solidFill>
                <a:latin typeface="+mn-lt"/>
              </a:rPr>
              <a:t>dezvoltat</a:t>
            </a:r>
            <a:r>
              <a:rPr lang="ro-RO" sz="1800" dirty="0" smtClean="0">
                <a:solidFill>
                  <a:schemeClr val="tx1">
                    <a:lumMod val="90000"/>
                    <a:lumOff val="10000"/>
                  </a:schemeClr>
                </a:solidFill>
                <a:latin typeface="+mn-lt"/>
              </a:rPr>
              <a:t>ă </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în anii 1960 de Aaron T. Beck și Albert Ellis de la Universitatea din Pennsylvania. Ei au observat că pacienții care s-au prezentat </a:t>
            </a:r>
            <a:r>
              <a:rPr lang="vi-VN" sz="1800" dirty="0" smtClean="0">
                <a:solidFill>
                  <a:schemeClr val="tx1">
                    <a:lumMod val="90000"/>
                    <a:lumOff val="10000"/>
                  </a:schemeClr>
                </a:solidFill>
                <a:latin typeface="+mn-lt"/>
              </a:rPr>
              <a:t>pentru </a:t>
            </a:r>
            <a:r>
              <a:rPr lang="vi-VN" sz="1800" dirty="0">
                <a:solidFill>
                  <a:schemeClr val="tx1">
                    <a:lumMod val="90000"/>
                    <a:lumOff val="10000"/>
                  </a:schemeClr>
                </a:solidFill>
                <a:latin typeface="+mn-lt"/>
              </a:rPr>
              <a:t>depresie </a:t>
            </a:r>
            <a:r>
              <a:rPr lang="vi-VN" sz="1800" dirty="0" smtClean="0">
                <a:solidFill>
                  <a:schemeClr val="tx1">
                    <a:lumMod val="90000"/>
                    <a:lumOff val="10000"/>
                  </a:schemeClr>
                </a:solidFill>
                <a:latin typeface="+mn-lt"/>
              </a:rPr>
              <a:t>avea</a:t>
            </a:r>
            <a:r>
              <a:rPr lang="ro-RO" sz="1800" dirty="0" smtClean="0">
                <a:solidFill>
                  <a:schemeClr val="tx1">
                    <a:lumMod val="90000"/>
                    <a:lumOff val="10000"/>
                  </a:schemeClr>
                </a:solidFill>
                <a:latin typeface="+mn-lt"/>
              </a:rPr>
              <a:t>u</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fluxuri </a:t>
            </a:r>
            <a:r>
              <a:rPr lang="vi-VN" sz="1800" dirty="0" smtClean="0">
                <a:solidFill>
                  <a:schemeClr val="tx1">
                    <a:lumMod val="90000"/>
                    <a:lumOff val="10000"/>
                  </a:schemeClr>
                </a:solidFill>
                <a:latin typeface="+mn-lt"/>
              </a:rPr>
              <a:t>de </a:t>
            </a:r>
            <a:r>
              <a:rPr lang="vi-VN" sz="1800" dirty="0" smtClean="0">
                <a:solidFill>
                  <a:schemeClr val="tx1">
                    <a:lumMod val="90000"/>
                    <a:lumOff val="10000"/>
                  </a:schemeClr>
                </a:solidFill>
                <a:latin typeface="+mn-lt"/>
              </a:rPr>
              <a:t>gând</a:t>
            </a:r>
            <a:r>
              <a:rPr lang="ro-RO" sz="1800" dirty="0" smtClean="0">
                <a:solidFill>
                  <a:schemeClr val="tx1">
                    <a:lumMod val="90000"/>
                    <a:lumOff val="10000"/>
                  </a:schemeClr>
                </a:solidFill>
                <a:latin typeface="+mn-lt"/>
              </a:rPr>
              <a:t>ire</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negative. Ajutându-i să reevalueze acele gânduri despre ei înșiși, despre lume sau viitorul lor, ei au reușit să facă față în viața de zi cu zi și simptomele </a:t>
            </a:r>
            <a:r>
              <a:rPr lang="ro-RO" sz="1800" dirty="0" smtClean="0">
                <a:solidFill>
                  <a:schemeClr val="tx1">
                    <a:lumMod val="90000"/>
                    <a:lumOff val="10000"/>
                  </a:schemeClr>
                </a:solidFill>
                <a:latin typeface="+mn-lt"/>
              </a:rPr>
              <a:t>lor </a:t>
            </a:r>
            <a:r>
              <a:rPr lang="vi-VN" sz="1800" dirty="0" smtClean="0">
                <a:solidFill>
                  <a:schemeClr val="tx1">
                    <a:lumMod val="90000"/>
                    <a:lumOff val="10000"/>
                  </a:schemeClr>
                </a:solidFill>
                <a:latin typeface="+mn-lt"/>
              </a:rPr>
              <a:t>s-au </a:t>
            </a:r>
            <a:r>
              <a:rPr lang="vi-VN" sz="1800" dirty="0">
                <a:solidFill>
                  <a:schemeClr val="tx1">
                    <a:lumMod val="90000"/>
                    <a:lumOff val="10000"/>
                  </a:schemeClr>
                </a:solidFill>
                <a:latin typeface="+mn-lt"/>
              </a:rPr>
              <a:t>îmbunătățit</a:t>
            </a:r>
            <a:r>
              <a:rPr lang="vi-VN" sz="1800" dirty="0" smtClean="0">
                <a:solidFill>
                  <a:schemeClr val="tx1">
                    <a:lumMod val="90000"/>
                    <a:lumOff val="10000"/>
                  </a:schemeClr>
                </a:solidFill>
                <a:latin typeface="+mn-lt"/>
              </a:rPr>
              <a:t>.</a:t>
            </a:r>
            <a:r>
              <a:rPr lang="ro-RO" sz="1800" dirty="0" smtClean="0">
                <a:solidFill>
                  <a:schemeClr val="tx1">
                    <a:lumMod val="90000"/>
                    <a:lumOff val="10000"/>
                  </a:schemeClr>
                </a:solidFill>
                <a:latin typeface="+mn-lt"/>
              </a:rPr>
              <a:t> </a:t>
            </a:r>
          </a:p>
          <a:p>
            <a:pPr marL="76200" indent="0">
              <a:buNone/>
            </a:pPr>
            <a:r>
              <a:rPr lang="ro-RO" sz="1800" dirty="0" smtClean="0">
                <a:solidFill>
                  <a:schemeClr val="tx1">
                    <a:lumMod val="90000"/>
                    <a:lumOff val="10000"/>
                  </a:schemeClr>
                </a:solidFill>
                <a:latin typeface="+mn-lt"/>
              </a:rPr>
              <a:t>TCC </a:t>
            </a:r>
            <a:r>
              <a:rPr lang="vi-VN" sz="1800" dirty="0" smtClean="0">
                <a:solidFill>
                  <a:schemeClr val="tx1">
                    <a:lumMod val="90000"/>
                    <a:lumOff val="10000"/>
                  </a:schemeClr>
                </a:solidFill>
                <a:latin typeface="+mn-lt"/>
              </a:rPr>
              <a:t>este </a:t>
            </a:r>
            <a:r>
              <a:rPr lang="vi-VN" sz="1800" dirty="0">
                <a:solidFill>
                  <a:schemeClr val="tx1">
                    <a:lumMod val="90000"/>
                    <a:lumOff val="10000"/>
                  </a:schemeClr>
                </a:solidFill>
                <a:latin typeface="+mn-lt"/>
              </a:rPr>
              <a:t>despre înțelegerea a ceea ce se întâmplă în jurul nostru aici și acum, cum dăm sens evenimentelor din jurul nostru și cum aceste evenimente ne afectează emoțiile</a:t>
            </a:r>
            <a:r>
              <a:rPr lang="vi-VN" sz="1800" dirty="0" smtClean="0">
                <a:solidFill>
                  <a:schemeClr val="tx1">
                    <a:lumMod val="90000"/>
                    <a:lumOff val="10000"/>
                  </a:schemeClr>
                </a:solidFill>
                <a:latin typeface="+mn-lt"/>
              </a:rPr>
              <a:t>.</a:t>
            </a:r>
            <a:endParaRPr lang="ro-RO" sz="1800" dirty="0" smtClean="0">
              <a:solidFill>
                <a:schemeClr val="tx1">
                  <a:lumMod val="90000"/>
                  <a:lumOff val="10000"/>
                </a:schemeClr>
              </a:solidFill>
              <a:latin typeface="+mn-lt"/>
            </a:endParaRPr>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13135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E3E8-9950-A333-7A5B-9B2E5B60A0B6}"/>
              </a:ext>
            </a:extLst>
          </p:cNvPr>
          <p:cNvSpPr>
            <a:spLocks noGrp="1"/>
          </p:cNvSpPr>
          <p:nvPr>
            <p:ph type="title"/>
          </p:nvPr>
        </p:nvSpPr>
        <p:spPr/>
        <p:txBody>
          <a:bodyPr/>
          <a:lstStyle/>
          <a:p>
            <a:r>
              <a:rPr lang="cs-CZ" dirty="0" smtClean="0"/>
              <a:t>Ce este TCC?</a:t>
            </a:r>
            <a:endParaRPr lang="en-GB" dirty="0"/>
          </a:p>
        </p:txBody>
      </p:sp>
      <p:sp>
        <p:nvSpPr>
          <p:cNvPr id="3" name="Text Placeholder 2">
            <a:extLst>
              <a:ext uri="{FF2B5EF4-FFF2-40B4-BE49-F238E27FC236}">
                <a16:creationId xmlns:a16="http://schemas.microsoft.com/office/drawing/2014/main" xmlns="" id="{672BBBCC-623E-4703-9884-928466D22A7C}"/>
              </a:ext>
            </a:extLst>
          </p:cNvPr>
          <p:cNvSpPr>
            <a:spLocks noGrp="1"/>
          </p:cNvSpPr>
          <p:nvPr>
            <p:ph type="body" idx="1"/>
          </p:nvPr>
        </p:nvSpPr>
        <p:spPr>
          <a:xfrm>
            <a:off x="614974" y="1563638"/>
            <a:ext cx="7701441" cy="2826600"/>
          </a:xfrm>
        </p:spPr>
        <p:txBody>
          <a:bodyPr/>
          <a:lstStyle/>
          <a:p>
            <a:pPr marL="76200" indent="0">
              <a:buNone/>
            </a:pPr>
            <a:r>
              <a:rPr lang="en-US" sz="1800" dirty="0" smtClean="0">
                <a:solidFill>
                  <a:schemeClr val="tx1">
                    <a:lumMod val="90000"/>
                    <a:lumOff val="10000"/>
                  </a:schemeClr>
                </a:solidFill>
              </a:rPr>
              <a:t>T</a:t>
            </a:r>
            <a:r>
              <a:rPr lang="en-US" sz="1800" dirty="0" smtClean="0">
                <a:solidFill>
                  <a:schemeClr val="tx1">
                    <a:lumMod val="90000"/>
                    <a:lumOff val="10000"/>
                  </a:schemeClr>
                </a:solidFill>
                <a:latin typeface="+mn-lt"/>
              </a:rPr>
              <a:t>he </a:t>
            </a:r>
            <a:r>
              <a:rPr lang="en-US" sz="1800" dirty="0">
                <a:solidFill>
                  <a:schemeClr val="tx1">
                    <a:lumMod val="90000"/>
                    <a:lumOff val="10000"/>
                  </a:schemeClr>
                </a:solidFill>
                <a:latin typeface="+mn-lt"/>
              </a:rPr>
              <a:t>way our feelings, thought, and behavior are inseparable, intertwine and mutually affect one another is represented by a </a:t>
            </a:r>
            <a:r>
              <a:rPr lang="en-US" sz="1800" dirty="0">
                <a:latin typeface="+mn-lt"/>
              </a:rPr>
              <a:t>“cognitive triangle</a:t>
            </a:r>
            <a:r>
              <a:rPr lang="en-US" sz="1800" dirty="0" smtClean="0">
                <a:latin typeface="+mn-lt"/>
              </a:rPr>
              <a:t>”.</a:t>
            </a:r>
            <a:endParaRPr lang="ro-RO" sz="1800" dirty="0" smtClean="0">
              <a:latin typeface="+mn-lt"/>
            </a:endParaRPr>
          </a:p>
          <a:p>
            <a:pPr marL="76200" indent="0">
              <a:buNone/>
            </a:pPr>
            <a:r>
              <a:rPr lang="vi-VN" sz="1800" dirty="0">
                <a:latin typeface="+mn-lt"/>
              </a:rPr>
              <a:t>În general, terapia cognitiv-comportamentală presupune că schimbarea relației cu o anumită situație duce la schimbarea comportamentului și a emoțiilor asociate. Scopul terapiei este de a decide ce poate fi modificat și astfel de a schimba modul în care anumite situații sunt percepute și </a:t>
            </a:r>
            <a:r>
              <a:rPr lang="vi-VN" sz="1800" dirty="0" smtClean="0">
                <a:latin typeface="+mn-lt"/>
              </a:rPr>
              <a:t>prevenite </a:t>
            </a:r>
            <a:r>
              <a:rPr lang="vi-VN" sz="1800" dirty="0">
                <a:latin typeface="+mn-lt"/>
              </a:rPr>
              <a:t>comportamentele nedorite. În cazul tulburărilor de alimentație, aceasta înseamnă reducerea gândurilor negative despre alimentație, hrană și imaginea corpului și eliminarea comportamentului dăunător. Modul în care sentimentele, gândurile și comportamentul nostru sunt inseparabile, se împletesc și </a:t>
            </a:r>
            <a:r>
              <a:rPr lang="vi-VN" sz="1800" dirty="0" smtClean="0">
                <a:latin typeface="+mn-lt"/>
              </a:rPr>
              <a:t>se</a:t>
            </a:r>
            <a:r>
              <a:rPr lang="ro-RO" sz="1800" dirty="0" smtClean="0">
                <a:latin typeface="+mn-lt"/>
              </a:rPr>
              <a:t> influențe</a:t>
            </a:r>
            <a:r>
              <a:rPr lang="vi-VN" sz="1800" dirty="0" smtClean="0">
                <a:latin typeface="+mn-lt"/>
              </a:rPr>
              <a:t>ază </a:t>
            </a:r>
            <a:r>
              <a:rPr lang="vi-VN" sz="1800" dirty="0">
                <a:latin typeface="+mn-lt"/>
              </a:rPr>
              <a:t>reciproc este reprezentat </a:t>
            </a:r>
            <a:r>
              <a:rPr lang="ro-RO" sz="1800" dirty="0" smtClean="0">
                <a:latin typeface="+mn-lt"/>
              </a:rPr>
              <a:t>printr-</a:t>
            </a:r>
            <a:r>
              <a:rPr lang="vi-VN" sz="1800" dirty="0" smtClean="0">
                <a:latin typeface="+mn-lt"/>
              </a:rPr>
              <a:t>un </a:t>
            </a:r>
            <a:r>
              <a:rPr lang="vi-VN" sz="1800" dirty="0">
                <a:latin typeface="+mn-lt"/>
              </a:rPr>
              <a:t>„triunghi cognitiv”.</a:t>
            </a:r>
            <a:endParaRPr lang="en-GB" sz="1800" dirty="0">
              <a:latin typeface="+mn-lt"/>
            </a:endParaRPr>
          </a:p>
        </p:txBody>
      </p:sp>
      <p:sp>
        <p:nvSpPr>
          <p:cNvPr id="4" name="Slide Number Placeholder 3">
            <a:extLst>
              <a:ext uri="{FF2B5EF4-FFF2-40B4-BE49-F238E27FC236}">
                <a16:creationId xmlns:a16="http://schemas.microsoft.com/office/drawing/2014/main" xmlns=""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71397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3" name="Obrázek 2">
            <a:extLst>
              <a:ext uri="{FF2B5EF4-FFF2-40B4-BE49-F238E27FC236}">
                <a16:creationId xmlns:a16="http://schemas.microsoft.com/office/drawing/2014/main" xmlns="" id="{F95FEAC2-465B-4AC8-94E9-5A452B764840}"/>
              </a:ext>
            </a:extLst>
          </p:cNvPr>
          <p:cNvPicPr>
            <a:picLocks noChangeAspect="1"/>
          </p:cNvPicPr>
          <p:nvPr/>
        </p:nvPicPr>
        <p:blipFill>
          <a:blip r:embed="rId2"/>
          <a:stretch>
            <a:fillRect/>
          </a:stretch>
        </p:blipFill>
        <p:spPr>
          <a:xfrm>
            <a:off x="2047346" y="1396646"/>
            <a:ext cx="4640071" cy="3493364"/>
          </a:xfrm>
          <a:prstGeom prst="rect">
            <a:avLst/>
          </a:prstGeom>
        </p:spPr>
      </p:pic>
      <p:sp>
        <p:nvSpPr>
          <p:cNvPr id="8" name="TextovéPole 7">
            <a:extLst>
              <a:ext uri="{FF2B5EF4-FFF2-40B4-BE49-F238E27FC236}">
                <a16:creationId xmlns:a16="http://schemas.microsoft.com/office/drawing/2014/main" xmlns="" id="{56AF4B8E-DDEC-47A8-843C-45488076ED22}"/>
              </a:ext>
            </a:extLst>
          </p:cNvPr>
          <p:cNvSpPr txBox="1"/>
          <p:nvPr/>
        </p:nvSpPr>
        <p:spPr>
          <a:xfrm>
            <a:off x="2339752" y="4847878"/>
            <a:ext cx="4347665" cy="215444"/>
          </a:xfrm>
          <a:prstGeom prst="rect">
            <a:avLst/>
          </a:prstGeom>
          <a:noFill/>
        </p:spPr>
        <p:txBody>
          <a:bodyPr wrap="none" rtlCol="0">
            <a:spAutoFit/>
          </a:bodyPr>
          <a:lstStyle/>
          <a:p>
            <a:r>
              <a:rPr lang="en-US" sz="800" dirty="0"/>
              <a:t>By </a:t>
            </a:r>
            <a:r>
              <a:rPr lang="en-US" sz="800" dirty="0" err="1"/>
              <a:t>TherapistAid</a:t>
            </a:r>
            <a:r>
              <a:rPr lang="en-US" sz="800" dirty="0"/>
              <a:t> LLC, </a:t>
            </a:r>
            <a:r>
              <a:rPr lang="cs-CZ" sz="800" dirty="0"/>
              <a:t>https://www.therapistaid.com/therapy-worksheet/cbt-triangle/cbt/none</a:t>
            </a:r>
          </a:p>
        </p:txBody>
      </p:sp>
      <p:sp>
        <p:nvSpPr>
          <p:cNvPr id="9" name="Title 1">
            <a:extLst>
              <a:ext uri="{FF2B5EF4-FFF2-40B4-BE49-F238E27FC236}">
                <a16:creationId xmlns:a16="http://schemas.microsoft.com/office/drawing/2014/main" xmlns="" id="{60E75DAD-7B41-4AF6-89A0-35F07884B47E}"/>
              </a:ext>
            </a:extLst>
          </p:cNvPr>
          <p:cNvSpPr>
            <a:spLocks noGrp="1"/>
          </p:cNvSpPr>
          <p:nvPr>
            <p:ph type="title"/>
          </p:nvPr>
        </p:nvSpPr>
        <p:spPr>
          <a:xfrm>
            <a:off x="614975" y="391350"/>
            <a:ext cx="6757800" cy="919500"/>
          </a:xfrm>
        </p:spPr>
        <p:txBody>
          <a:bodyPr/>
          <a:lstStyle/>
          <a:p>
            <a:r>
              <a:rPr lang="ro-RO" dirty="0" smtClean="0"/>
              <a:t>Triunghiul cognitiv</a:t>
            </a:r>
            <a:endParaRPr lang="en-GB" dirty="0"/>
          </a:p>
        </p:txBody>
      </p:sp>
    </p:spTree>
    <p:extLst>
      <p:ext uri="{BB962C8B-B14F-4D97-AF65-F5344CB8AC3E}">
        <p14:creationId xmlns:p14="http://schemas.microsoft.com/office/powerpoint/2010/main" val="229914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C264-C597-9756-E961-3A702509B64A}"/>
              </a:ext>
            </a:extLst>
          </p:cNvPr>
          <p:cNvSpPr>
            <a:spLocks noGrp="1"/>
          </p:cNvSpPr>
          <p:nvPr>
            <p:ph type="title"/>
          </p:nvPr>
        </p:nvSpPr>
        <p:spPr/>
        <p:txBody>
          <a:bodyPr/>
          <a:lstStyle/>
          <a:p>
            <a:r>
              <a:rPr lang="ro-RO" dirty="0" smtClean="0"/>
              <a:t>Distorsiuni cognitive</a:t>
            </a:r>
            <a:endParaRPr lang="en-GB" dirty="0"/>
          </a:p>
        </p:txBody>
      </p:sp>
      <p:sp>
        <p:nvSpPr>
          <p:cNvPr id="4" name="Slide Number Placeholder 3">
            <a:extLst>
              <a:ext uri="{FF2B5EF4-FFF2-40B4-BE49-F238E27FC236}">
                <a16:creationId xmlns:a16="http://schemas.microsoft.com/office/drawing/2014/main" xmlns=""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6" name="Text Placeholder 2">
            <a:extLst>
              <a:ext uri="{FF2B5EF4-FFF2-40B4-BE49-F238E27FC236}">
                <a16:creationId xmlns:a16="http://schemas.microsoft.com/office/drawing/2014/main" xmlns="" id="{961CBD44-057A-454F-B123-010B818F6690}"/>
              </a:ext>
            </a:extLst>
          </p:cNvPr>
          <p:cNvSpPr>
            <a:spLocks noGrp="1"/>
          </p:cNvSpPr>
          <p:nvPr>
            <p:ph type="body" idx="1"/>
          </p:nvPr>
        </p:nvSpPr>
        <p:spPr>
          <a:xfrm>
            <a:off x="611560" y="1563638"/>
            <a:ext cx="7701441" cy="2826600"/>
          </a:xfrm>
        </p:spPr>
        <p:txBody>
          <a:bodyPr/>
          <a:lstStyle/>
          <a:p>
            <a:pPr marL="76200" indent="0">
              <a:buNone/>
            </a:pPr>
            <a:r>
              <a:rPr lang="ro-RO" sz="1800" dirty="0" smtClean="0">
                <a:latin typeface="+mn-lt"/>
              </a:rPr>
              <a:t>Apar probleme</a:t>
            </a:r>
            <a:r>
              <a:rPr lang="vi-VN" sz="1800" dirty="0" smtClean="0">
                <a:latin typeface="+mn-lt"/>
              </a:rPr>
              <a:t> </a:t>
            </a:r>
            <a:r>
              <a:rPr lang="vi-VN" sz="1800" dirty="0">
                <a:latin typeface="+mn-lt"/>
              </a:rPr>
              <a:t>atunci când gândurile noastre sunt distorsionate, și anume de opinii distorsionate despre imaginea </a:t>
            </a:r>
            <a:r>
              <a:rPr lang="vi-VN" sz="1800" dirty="0" smtClean="0">
                <a:latin typeface="+mn-lt"/>
              </a:rPr>
              <a:t>corp</a:t>
            </a:r>
            <a:r>
              <a:rPr lang="ro-RO" sz="1800" dirty="0" smtClean="0">
                <a:latin typeface="+mn-lt"/>
              </a:rPr>
              <a:t>ulu</a:t>
            </a:r>
            <a:r>
              <a:rPr lang="vi-VN" sz="1800" dirty="0" smtClean="0">
                <a:latin typeface="+mn-lt"/>
              </a:rPr>
              <a:t>i</a:t>
            </a:r>
            <a:r>
              <a:rPr lang="vi-VN" sz="1800" dirty="0">
                <a:latin typeface="+mn-lt"/>
              </a:rPr>
              <a:t>, percepția de sine, greutatea, sentimentele de vinovăție, rușine sau lipsa de valoare. Când acest tip de gândire devine obișnuit sau implicit, ne afectează modul în care </a:t>
            </a:r>
            <a:r>
              <a:rPr lang="vi-VN" sz="1800" dirty="0" smtClean="0">
                <a:latin typeface="+mn-lt"/>
              </a:rPr>
              <a:t>simțim </a:t>
            </a:r>
            <a:r>
              <a:rPr lang="vi-VN" sz="1800" dirty="0">
                <a:latin typeface="+mn-lt"/>
              </a:rPr>
              <a:t>despre noi înșine și modul în care trăim. Creează un cerc vicios de gânduri distorsionate, sentimente negative și comportament </a:t>
            </a:r>
            <a:r>
              <a:rPr lang="vi-VN" sz="1800" dirty="0" smtClean="0">
                <a:latin typeface="+mn-lt"/>
              </a:rPr>
              <a:t>dăunător</a:t>
            </a:r>
            <a:r>
              <a:rPr lang="ro-RO" sz="1800" dirty="0" smtClean="0">
                <a:latin typeface="+mn-lt"/>
              </a:rPr>
              <a:t>.</a:t>
            </a:r>
            <a:endParaRPr lang="ro-RO" sz="1800" dirty="0" smtClean="0">
              <a:latin typeface="+mn-lt"/>
            </a:endParaRPr>
          </a:p>
          <a:p>
            <a:pPr marL="76200" indent="0">
              <a:buNone/>
            </a:pPr>
            <a:r>
              <a:rPr lang="vi-VN" sz="1800" dirty="0">
                <a:latin typeface="+mn-lt"/>
              </a:rPr>
              <a:t>Scopul psihoterapiei pentru </a:t>
            </a:r>
            <a:r>
              <a:rPr lang="ro-RO" sz="1800" dirty="0" smtClean="0">
                <a:latin typeface="+mn-lt"/>
              </a:rPr>
              <a:t>tulburări de comportament alimentar </a:t>
            </a:r>
            <a:r>
              <a:rPr lang="vi-VN" sz="1800" dirty="0" smtClean="0">
                <a:latin typeface="+mn-lt"/>
              </a:rPr>
              <a:t>este </a:t>
            </a:r>
            <a:r>
              <a:rPr lang="vi-VN" sz="1800" dirty="0">
                <a:latin typeface="+mn-lt"/>
              </a:rPr>
              <a:t>de a rupe acest cerc vicios și de a modifica emoțiile, gândurile și, în cele din urmă, comportamentul. </a:t>
            </a:r>
            <a:r>
              <a:rPr lang="vi-VN" sz="1800" dirty="0" smtClean="0">
                <a:latin typeface="+mn-lt"/>
              </a:rPr>
              <a:t>Ace</a:t>
            </a:r>
            <a:r>
              <a:rPr lang="ro-RO" sz="1800" dirty="0" smtClean="0">
                <a:latin typeface="+mn-lt"/>
              </a:rPr>
              <a:t>st demers</a:t>
            </a:r>
            <a:r>
              <a:rPr lang="vi-VN" sz="1800" dirty="0" smtClean="0">
                <a:latin typeface="+mn-lt"/>
              </a:rPr>
              <a:t> </a:t>
            </a:r>
            <a:r>
              <a:rPr lang="vi-VN" sz="1800" dirty="0">
                <a:latin typeface="+mn-lt"/>
              </a:rPr>
              <a:t>se numește </a:t>
            </a:r>
            <a:r>
              <a:rPr lang="vi-VN" sz="1800" b="1" dirty="0">
                <a:latin typeface="+mn-lt"/>
              </a:rPr>
              <a:t>restructurare cognitivă</a:t>
            </a:r>
            <a:r>
              <a:rPr lang="vi-VN" sz="1800" dirty="0">
                <a:latin typeface="+mn-lt"/>
              </a:rPr>
              <a:t>.</a:t>
            </a:r>
            <a:endParaRPr lang="ro-RO" sz="1800" dirty="0" smtClean="0">
              <a:latin typeface="+mn-lt"/>
            </a:endParaRPr>
          </a:p>
          <a:p>
            <a:pPr marL="76200" indent="0">
              <a:buNone/>
            </a:pPr>
            <a:endParaRPr lang="en-GB" sz="1800" dirty="0">
              <a:latin typeface="+mn-lt"/>
            </a:endParaRPr>
          </a:p>
        </p:txBody>
      </p:sp>
    </p:spTree>
    <p:extLst>
      <p:ext uri="{BB962C8B-B14F-4D97-AF65-F5344CB8AC3E}">
        <p14:creationId xmlns:p14="http://schemas.microsoft.com/office/powerpoint/2010/main" val="183303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C264-C597-9756-E961-3A702509B64A}"/>
              </a:ext>
            </a:extLst>
          </p:cNvPr>
          <p:cNvSpPr>
            <a:spLocks noGrp="1"/>
          </p:cNvSpPr>
          <p:nvPr>
            <p:ph type="title"/>
          </p:nvPr>
        </p:nvSpPr>
        <p:spPr/>
        <p:txBody>
          <a:bodyPr/>
          <a:lstStyle/>
          <a:p>
            <a:r>
              <a:rPr lang="ro-RO" dirty="0" smtClean="0"/>
              <a:t>Etape terapeutice</a:t>
            </a:r>
            <a:endParaRPr lang="en-GB" dirty="0"/>
          </a:p>
        </p:txBody>
      </p:sp>
      <p:sp>
        <p:nvSpPr>
          <p:cNvPr id="4" name="Slide Number Placeholder 3">
            <a:extLst>
              <a:ext uri="{FF2B5EF4-FFF2-40B4-BE49-F238E27FC236}">
                <a16:creationId xmlns:a16="http://schemas.microsoft.com/office/drawing/2014/main" xmlns=""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6" name="Text Placeholder 2">
            <a:extLst>
              <a:ext uri="{FF2B5EF4-FFF2-40B4-BE49-F238E27FC236}">
                <a16:creationId xmlns:a16="http://schemas.microsoft.com/office/drawing/2014/main" xmlns="" id="{961CBD44-057A-454F-B123-010B818F6690}"/>
              </a:ext>
            </a:extLst>
          </p:cNvPr>
          <p:cNvSpPr>
            <a:spLocks noGrp="1"/>
          </p:cNvSpPr>
          <p:nvPr>
            <p:ph type="body" idx="1"/>
          </p:nvPr>
        </p:nvSpPr>
        <p:spPr>
          <a:xfrm>
            <a:off x="614974" y="1563638"/>
            <a:ext cx="7701441" cy="2826600"/>
          </a:xfrm>
        </p:spPr>
        <p:txBody>
          <a:bodyPr/>
          <a:lstStyle/>
          <a:p>
            <a:pPr marL="76200" indent="0">
              <a:buNone/>
            </a:pPr>
            <a:r>
              <a:rPr lang="ro-RO" sz="1800" dirty="0" smtClean="0">
                <a:latin typeface="+mn-lt"/>
              </a:rPr>
              <a:t>TCC are cel mai adesea  șase etape</a:t>
            </a:r>
            <a:r>
              <a:rPr lang="en-US" sz="1800" dirty="0" smtClean="0">
                <a:latin typeface="+mn-lt"/>
              </a:rPr>
              <a:t>: </a:t>
            </a:r>
            <a:endParaRPr lang="en-US" sz="1800" dirty="0">
              <a:latin typeface="+mn-lt"/>
            </a:endParaRPr>
          </a:p>
          <a:p>
            <a:r>
              <a:rPr lang="ro-RO" sz="1800" dirty="0" smtClean="0">
                <a:latin typeface="+mn-lt"/>
              </a:rPr>
              <a:t>Evaluare sau evaluare psihologică</a:t>
            </a:r>
            <a:r>
              <a:rPr lang="en-US" sz="1800" dirty="0" smtClean="0">
                <a:latin typeface="+mn-lt"/>
              </a:rPr>
              <a:t>;</a:t>
            </a:r>
            <a:endParaRPr lang="en-US" sz="1800" dirty="0">
              <a:latin typeface="+mn-lt"/>
            </a:endParaRPr>
          </a:p>
          <a:p>
            <a:r>
              <a:rPr lang="en-US" sz="1800" dirty="0" err="1" smtClean="0">
                <a:latin typeface="+mn-lt"/>
              </a:rPr>
              <a:t>Reconceptualiza</a:t>
            </a:r>
            <a:r>
              <a:rPr lang="ro-RO" sz="1800" dirty="0" smtClean="0">
                <a:latin typeface="+mn-lt"/>
              </a:rPr>
              <a:t>re</a:t>
            </a:r>
            <a:r>
              <a:rPr lang="en-US" sz="1800" dirty="0" smtClean="0">
                <a:latin typeface="+mn-lt"/>
              </a:rPr>
              <a:t>;</a:t>
            </a:r>
            <a:endParaRPr lang="en-US" sz="1800" dirty="0">
              <a:latin typeface="+mn-lt"/>
            </a:endParaRPr>
          </a:p>
          <a:p>
            <a:r>
              <a:rPr lang="ro-RO" sz="1800" dirty="0" smtClean="0">
                <a:latin typeface="+mn-lt"/>
              </a:rPr>
              <a:t>Formarea de deprinderi</a:t>
            </a:r>
            <a:r>
              <a:rPr lang="en-US" sz="1800" dirty="0" smtClean="0">
                <a:latin typeface="+mn-lt"/>
              </a:rPr>
              <a:t>;</a:t>
            </a:r>
            <a:endParaRPr lang="en-US" sz="1800" dirty="0">
              <a:latin typeface="+mn-lt"/>
            </a:endParaRPr>
          </a:p>
          <a:p>
            <a:r>
              <a:rPr lang="ro-RO" sz="1800" dirty="0" smtClean="0">
                <a:latin typeface="+mn-lt"/>
              </a:rPr>
              <a:t>Consolidarea deprinderilor și aplicarea</a:t>
            </a:r>
            <a:r>
              <a:rPr lang="en-US" sz="1800" dirty="0" smtClean="0">
                <a:latin typeface="+mn-lt"/>
              </a:rPr>
              <a:t>;</a:t>
            </a:r>
            <a:endParaRPr lang="en-US" sz="1800" dirty="0">
              <a:latin typeface="+mn-lt"/>
            </a:endParaRPr>
          </a:p>
          <a:p>
            <a:r>
              <a:rPr lang="en-US" sz="1800" dirty="0" err="1" smtClean="0">
                <a:latin typeface="+mn-lt"/>
              </a:rPr>
              <a:t>Generaliza</a:t>
            </a:r>
            <a:r>
              <a:rPr lang="ro-RO" sz="1800" dirty="0" smtClean="0">
                <a:latin typeface="+mn-lt"/>
              </a:rPr>
              <a:t>re și păstrare</a:t>
            </a:r>
            <a:r>
              <a:rPr lang="en-US" sz="1800" dirty="0" smtClean="0">
                <a:latin typeface="+mn-lt"/>
              </a:rPr>
              <a:t>;</a:t>
            </a:r>
            <a:endParaRPr lang="en-US" sz="1800" dirty="0">
              <a:latin typeface="+mn-lt"/>
            </a:endParaRPr>
          </a:p>
          <a:p>
            <a:r>
              <a:rPr lang="ro-RO" sz="1800" dirty="0" smtClean="0">
                <a:latin typeface="+mn-lt"/>
              </a:rPr>
              <a:t>Evaluare post-terapie și control</a:t>
            </a:r>
            <a:r>
              <a:rPr lang="en-US" sz="1800" dirty="0" smtClean="0">
                <a:latin typeface="+mn-lt"/>
              </a:rPr>
              <a:t>.</a:t>
            </a:r>
            <a:endParaRPr lang="en-US" sz="1800" dirty="0">
              <a:latin typeface="+mn-lt"/>
            </a:endParaRPr>
          </a:p>
          <a:p>
            <a:pPr marL="76200" indent="0">
              <a:buNone/>
            </a:pPr>
            <a:endParaRPr lang="en-GB" sz="1800" dirty="0"/>
          </a:p>
        </p:txBody>
      </p:sp>
    </p:spTree>
    <p:extLst>
      <p:ext uri="{BB962C8B-B14F-4D97-AF65-F5344CB8AC3E}">
        <p14:creationId xmlns:p14="http://schemas.microsoft.com/office/powerpoint/2010/main" val="232401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0A6A4-A9F3-DCBA-4F01-AE7818339AB5}"/>
              </a:ext>
            </a:extLst>
          </p:cNvPr>
          <p:cNvSpPr>
            <a:spLocks noGrp="1"/>
          </p:cNvSpPr>
          <p:nvPr>
            <p:ph type="title"/>
          </p:nvPr>
        </p:nvSpPr>
        <p:spPr/>
        <p:txBody>
          <a:bodyPr/>
          <a:lstStyle/>
          <a:p>
            <a:r>
              <a:rPr lang="ro-RO" dirty="0" smtClean="0">
                <a:latin typeface="+mn-lt"/>
              </a:rPr>
              <a:t>Bibliografie suplimentară</a:t>
            </a:r>
            <a:endParaRPr lang="en-GB" dirty="0">
              <a:latin typeface="+mn-lt"/>
            </a:endParaRPr>
          </a:p>
        </p:txBody>
      </p:sp>
      <p:sp>
        <p:nvSpPr>
          <p:cNvPr id="3" name="Text Placeholder 2">
            <a:extLst>
              <a:ext uri="{FF2B5EF4-FFF2-40B4-BE49-F238E27FC236}">
                <a16:creationId xmlns:a16="http://schemas.microsoft.com/office/drawing/2014/main" xmlns="" id="{74A493D8-43AD-DD0A-41C5-DBB0AF231F58}"/>
              </a:ext>
            </a:extLst>
          </p:cNvPr>
          <p:cNvSpPr>
            <a:spLocks noGrp="1"/>
          </p:cNvSpPr>
          <p:nvPr>
            <p:ph type="body" idx="1"/>
          </p:nvPr>
        </p:nvSpPr>
        <p:spPr>
          <a:xfrm>
            <a:off x="395536" y="1491630"/>
            <a:ext cx="7488832" cy="2826600"/>
          </a:xfrm>
        </p:spPr>
        <p:txBody>
          <a:bodyPr/>
          <a:lstStyle/>
          <a:p>
            <a:pPr marL="76200" indent="0">
              <a:buNone/>
            </a:pPr>
            <a:r>
              <a:rPr lang="ro-RO" sz="1800" dirty="0" smtClean="0">
                <a:latin typeface="+mn-lt"/>
              </a:rPr>
              <a:t>În acest video găsiți un rezumat al TCC</a:t>
            </a:r>
            <a:r>
              <a:rPr lang="en-GB" sz="1800" dirty="0" smtClean="0">
                <a:latin typeface="+mn-lt"/>
              </a:rPr>
              <a:t>:</a:t>
            </a:r>
            <a:endParaRPr lang="en-GB" sz="1800" dirty="0">
              <a:latin typeface="+mn-lt"/>
            </a:endParaRPr>
          </a:p>
          <a:p>
            <a:pPr marL="76200" indent="0">
              <a:buNone/>
            </a:pPr>
            <a:r>
              <a:rPr lang="en-GB" sz="1800" dirty="0">
                <a:latin typeface="+mn-lt"/>
                <a:hlinkClick r:id="rId2"/>
              </a:rPr>
              <a:t>https://youtu.be/bUOaHsxe8OQ</a:t>
            </a:r>
            <a:endParaRPr lang="en-GB" sz="1800" dirty="0">
              <a:latin typeface="+mn-lt"/>
            </a:endParaRPr>
          </a:p>
          <a:p>
            <a:pPr marL="76200" indent="0">
              <a:buNone/>
            </a:pPr>
            <a:endParaRPr lang="en-GB" sz="1800" dirty="0">
              <a:latin typeface="+mn-lt"/>
            </a:endParaRPr>
          </a:p>
          <a:p>
            <a:pPr marL="76200" indent="0">
              <a:buNone/>
            </a:pPr>
            <a:r>
              <a:rPr lang="ro-RO" sz="1800" dirty="0" smtClean="0">
                <a:latin typeface="+mn-lt"/>
              </a:rPr>
              <a:t>Pentru detalii referitoare la psihoterapie în TA citiți informațiile de pe situl </a:t>
            </a:r>
            <a:r>
              <a:rPr lang="en-GB" sz="1800" dirty="0" smtClean="0">
                <a:latin typeface="+mn-lt"/>
              </a:rPr>
              <a:t>National </a:t>
            </a:r>
            <a:r>
              <a:rPr lang="en-GB" sz="1800" dirty="0">
                <a:latin typeface="+mn-lt"/>
              </a:rPr>
              <a:t>Institute for Health and Care Excellence (UK</a:t>
            </a:r>
            <a:r>
              <a:rPr lang="en-GB" sz="1800" dirty="0" smtClean="0">
                <a:latin typeface="+mn-lt"/>
              </a:rPr>
              <a:t>)</a:t>
            </a:r>
            <a:r>
              <a:rPr lang="ro-RO" sz="1800" dirty="0" smtClean="0">
                <a:latin typeface="+mn-lt"/>
              </a:rPr>
              <a:t> (în limba engleză)</a:t>
            </a:r>
            <a:r>
              <a:rPr lang="en-GB" sz="1800" dirty="0" smtClean="0">
                <a:latin typeface="+mn-lt"/>
              </a:rPr>
              <a:t>:</a:t>
            </a:r>
            <a:endParaRPr lang="en-GB" sz="1800" dirty="0">
              <a:latin typeface="+mn-lt"/>
            </a:endParaRPr>
          </a:p>
          <a:p>
            <a:pPr marL="76200" indent="0">
              <a:buNone/>
            </a:pPr>
            <a:r>
              <a:rPr lang="en-GB" sz="1800" dirty="0">
                <a:latin typeface="+mn-lt"/>
                <a:hlinkClick r:id="rId3"/>
              </a:rPr>
              <a:t>https://www.nice.org.uk/guidance/ng69/chapter/Recommendations</a:t>
            </a:r>
            <a:endParaRPr lang="en-GB" sz="1800" dirty="0">
              <a:latin typeface="+mn-lt"/>
            </a:endParaRPr>
          </a:p>
          <a:p>
            <a:pPr marL="76200" indent="0">
              <a:buNone/>
            </a:pPr>
            <a:endParaRPr lang="en-GB" sz="1800" dirty="0">
              <a:latin typeface="+mn-lt"/>
            </a:endParaRPr>
          </a:p>
          <a:p>
            <a:pPr marL="76200" indent="0">
              <a:buNone/>
            </a:pPr>
            <a:r>
              <a:rPr lang="ro-RO" sz="1800" dirty="0" smtClean="0">
                <a:latin typeface="+mn-lt"/>
              </a:rPr>
              <a:t>Sau de pe situl</a:t>
            </a:r>
            <a:r>
              <a:rPr lang="en-GB" sz="1800" dirty="0" smtClean="0">
                <a:latin typeface="+mn-lt"/>
              </a:rPr>
              <a:t> </a:t>
            </a:r>
            <a:r>
              <a:rPr lang="en-US" sz="1800" dirty="0">
                <a:latin typeface="+mn-lt"/>
              </a:rPr>
              <a:t>The American Psychiatric Association Practice Guideline for the Treatment of Patients With Eating Disorders (USA)</a:t>
            </a:r>
          </a:p>
          <a:p>
            <a:pPr marL="76200" indent="0">
              <a:buNone/>
            </a:pPr>
            <a:r>
              <a:rPr lang="en-GB" sz="1800" dirty="0">
                <a:latin typeface="+mn-lt"/>
                <a:hlinkClick r:id="rId4"/>
              </a:rPr>
              <a:t>https://ajp.psychiatryonline.org/doi/10.1176/appi.ajp.23180001</a:t>
            </a:r>
            <a:endParaRPr lang="en-GB" sz="1800" dirty="0">
              <a:latin typeface="+mn-lt"/>
            </a:endParaRPr>
          </a:p>
          <a:p>
            <a:pPr marL="76200" indent="0">
              <a:buNone/>
            </a:pPr>
            <a:endParaRPr lang="en-GB" sz="1800" dirty="0"/>
          </a:p>
        </p:txBody>
      </p:sp>
      <p:sp>
        <p:nvSpPr>
          <p:cNvPr id="4" name="Slide Number Placeholder 3">
            <a:extLst>
              <a:ext uri="{FF2B5EF4-FFF2-40B4-BE49-F238E27FC236}">
                <a16:creationId xmlns:a16="http://schemas.microsoft.com/office/drawing/2014/main" xmlns=""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ro-RO" sz="1700" dirty="0" smtClean="0">
                <a:latin typeface="+mn-lt"/>
              </a:rPr>
              <a:t>La început, </a:t>
            </a:r>
            <a:r>
              <a:rPr lang="ro-RO" sz="1700" dirty="0" smtClean="0">
                <a:latin typeface="+mn-lt"/>
              </a:rPr>
              <a:t>pacientul </a:t>
            </a:r>
            <a:r>
              <a:rPr lang="ro-RO" sz="1700" dirty="0">
                <a:latin typeface="+mn-lt"/>
              </a:rPr>
              <a:t>cu tulburări de </a:t>
            </a:r>
            <a:r>
              <a:rPr lang="ro-RO" sz="1700" dirty="0" smtClean="0">
                <a:latin typeface="+mn-lt"/>
              </a:rPr>
              <a:t>alimentație poate </a:t>
            </a:r>
            <a:r>
              <a:rPr lang="ro-RO" sz="1700" dirty="0" smtClean="0">
                <a:latin typeface="+mn-lt"/>
              </a:rPr>
              <a:t>fi dificil de identificat </a:t>
            </a:r>
            <a:r>
              <a:rPr lang="ro-RO" sz="1700" dirty="0" smtClean="0">
                <a:latin typeface="+mn-lt"/>
              </a:rPr>
              <a:t> deoarece </a:t>
            </a:r>
            <a:r>
              <a:rPr lang="ro-RO" sz="1700" dirty="0" smtClean="0">
                <a:latin typeface="+mn-lt"/>
              </a:rPr>
              <a:t>boala se dezvoltă în timp. </a:t>
            </a:r>
          </a:p>
          <a:p>
            <a:pPr algn="just">
              <a:spcBef>
                <a:spcPts val="1000"/>
              </a:spcBef>
            </a:pPr>
            <a:r>
              <a:rPr lang="ro-RO" sz="1700" dirty="0" smtClean="0">
                <a:latin typeface="+mn-lt"/>
              </a:rPr>
              <a:t>Există diferite semnale de avertizare ce indică prezența unei astfel de probleme. Nu toate aceste semnale trebuie să fie prezente concomitent. Acestea pot fi</a:t>
            </a:r>
            <a:r>
              <a:rPr lang="en-GB" sz="1700" dirty="0" smtClean="0">
                <a:latin typeface="+mn-lt"/>
              </a:rPr>
              <a:t>:</a:t>
            </a:r>
            <a:endParaRPr lang="en-GB" sz="1700" dirty="0">
              <a:latin typeface="+mn-lt"/>
            </a:endParaRPr>
          </a:p>
          <a:p>
            <a:pPr lvl="1" algn="just">
              <a:spcBef>
                <a:spcPts val="1000"/>
              </a:spcBef>
            </a:pPr>
            <a:r>
              <a:rPr lang="ro-RO" sz="1700" dirty="0" smtClean="0">
                <a:latin typeface="+mn-lt"/>
              </a:rPr>
              <a:t>Semnale ce țin de comportament</a:t>
            </a:r>
            <a:endParaRPr lang="en-GB" sz="1700" dirty="0">
              <a:latin typeface="+mn-lt"/>
            </a:endParaRPr>
          </a:p>
          <a:p>
            <a:pPr lvl="1" algn="just">
              <a:spcBef>
                <a:spcPts val="1000"/>
              </a:spcBef>
            </a:pPr>
            <a:r>
              <a:rPr lang="ro-RO" sz="1700" dirty="0" smtClean="0">
                <a:latin typeface="+mn-lt"/>
              </a:rPr>
              <a:t>Semnale psihologice</a:t>
            </a:r>
            <a:endParaRPr lang="en-GB" sz="1700" dirty="0">
              <a:latin typeface="+mn-lt"/>
            </a:endParaRPr>
          </a:p>
          <a:p>
            <a:pPr lvl="1" algn="just">
              <a:spcBef>
                <a:spcPts val="1000"/>
              </a:spcBef>
            </a:pPr>
            <a:r>
              <a:rPr lang="ro-RO" sz="1700" dirty="0" smtClean="0">
                <a:solidFill>
                  <a:srgbClr val="FF0000"/>
                </a:solidFill>
                <a:latin typeface="+mn-lt"/>
              </a:rPr>
              <a:t>Semnale fizice</a:t>
            </a:r>
            <a:endParaRPr lang="en-GB" sz="1700" dirty="0">
              <a:solidFill>
                <a:srgbClr val="FF0000"/>
              </a:solidFill>
              <a:latin typeface="+mn-lt"/>
            </a:endParaRPr>
          </a:p>
          <a:p>
            <a:pPr marL="457200" lvl="0" indent="-381000" algn="l" rtl="0">
              <a:spcBef>
                <a:spcPts val="1000"/>
              </a:spcBef>
              <a:spcAft>
                <a:spcPts val="0"/>
              </a:spcAft>
              <a:buSzPts val="2400"/>
              <a:buChar char="▸"/>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vi-VN" dirty="0" smtClean="0">
                <a:latin typeface="+mn-lt"/>
              </a:rPr>
              <a:t>Sem</a:t>
            </a:r>
            <a:r>
              <a:rPr lang="en-US" dirty="0" smtClean="0">
                <a:latin typeface="+mn-lt"/>
              </a:rPr>
              <a:t>ale</a:t>
            </a:r>
            <a:r>
              <a:rPr lang="vi-VN" dirty="0" smtClean="0">
                <a:latin typeface="+mn-lt"/>
              </a:rPr>
              <a:t> </a:t>
            </a:r>
            <a:r>
              <a:rPr lang="vi-VN" dirty="0">
                <a:latin typeface="+mn-lt"/>
              </a:rPr>
              <a:t>de avertizare pentru </a:t>
            </a:r>
            <a:r>
              <a:rPr lang="vi-VN" dirty="0" smtClean="0">
                <a:latin typeface="+mn-lt"/>
              </a:rPr>
              <a:t>tulbur</a:t>
            </a:r>
            <a:r>
              <a:rPr lang="ro-RO" dirty="0" smtClean="0">
                <a:latin typeface="+mn-lt"/>
              </a:rPr>
              <a:t>ă</a:t>
            </a:r>
            <a:r>
              <a:rPr lang="vi-VN" dirty="0" smtClean="0">
                <a:latin typeface="+mn-lt"/>
              </a:rPr>
              <a:t>r</a:t>
            </a:r>
            <a:r>
              <a:rPr lang="ro-RO" dirty="0" smtClean="0">
                <a:latin typeface="+mn-lt"/>
              </a:rPr>
              <a:t>i a</a:t>
            </a:r>
            <a:r>
              <a:rPr lang="vi-VN" dirty="0" smtClean="0">
                <a:latin typeface="+mn-lt"/>
              </a:rPr>
              <a:t>limentar</a:t>
            </a:r>
            <a:r>
              <a:rPr lang="ro-RO" dirty="0" smtClean="0">
                <a:latin typeface="+mn-lt"/>
              </a:rPr>
              <a:t>e</a:t>
            </a:r>
            <a:endParaRPr lang="it-IT"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Semnale ce țin de comportament</a:t>
            </a:r>
            <a:endParaRPr lang="en-GB" dirty="0">
              <a:latin typeface="+mn-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p:txBody>
          <a:bodyPr/>
          <a:lstStyle/>
          <a:p>
            <a:r>
              <a:rPr lang="ro-RO" sz="2000" dirty="0" smtClean="0">
                <a:latin typeface="+mn-lt"/>
              </a:rPr>
              <a:t>Dietă constantă sau repetitivă</a:t>
            </a:r>
            <a:r>
              <a:rPr lang="en-US" sz="2000" dirty="0" smtClean="0">
                <a:latin typeface="+mn-lt"/>
              </a:rPr>
              <a:t> </a:t>
            </a:r>
            <a:r>
              <a:rPr lang="en-US" sz="1400" dirty="0" smtClean="0">
                <a:latin typeface="+mn-lt"/>
              </a:rPr>
              <a:t>(</a:t>
            </a:r>
            <a:r>
              <a:rPr lang="ro-RO" sz="1400" dirty="0" smtClean="0">
                <a:latin typeface="+mn-lt"/>
              </a:rPr>
              <a:t>de ex.</a:t>
            </a:r>
            <a:r>
              <a:rPr lang="en-US" sz="1400" dirty="0" smtClean="0">
                <a:latin typeface="+mn-lt"/>
              </a:rPr>
              <a:t> </a:t>
            </a:r>
            <a:r>
              <a:rPr lang="ro-RO" sz="1400" dirty="0" smtClean="0">
                <a:latin typeface="+mn-lt"/>
              </a:rPr>
              <a:t>numărarea </a:t>
            </a:r>
            <a:r>
              <a:rPr lang="ro-RO" sz="1400" dirty="0" smtClean="0">
                <a:latin typeface="+mn-lt"/>
              </a:rPr>
              <a:t>caloriilor</a:t>
            </a:r>
            <a:r>
              <a:rPr lang="en-US" sz="1400" dirty="0" smtClean="0">
                <a:latin typeface="+mn-lt"/>
              </a:rPr>
              <a:t>/kilo</a:t>
            </a:r>
            <a:r>
              <a:rPr lang="ro-RO" sz="1400" dirty="0" smtClean="0">
                <a:latin typeface="+mn-lt"/>
              </a:rPr>
              <a:t> </a:t>
            </a:r>
            <a:r>
              <a:rPr lang="en-US" sz="1400" dirty="0" smtClean="0">
                <a:latin typeface="+mn-lt"/>
              </a:rPr>
              <a:t>j</a:t>
            </a:r>
            <a:r>
              <a:rPr lang="ro-RO" sz="1400" dirty="0" smtClean="0">
                <a:latin typeface="+mn-lt"/>
              </a:rPr>
              <a:t>ulilor</a:t>
            </a:r>
            <a:r>
              <a:rPr lang="en-US" sz="1400" dirty="0" smtClean="0">
                <a:latin typeface="+mn-lt"/>
              </a:rPr>
              <a:t>, </a:t>
            </a:r>
            <a:r>
              <a:rPr lang="ro-RO" sz="1400" dirty="0" smtClean="0">
                <a:latin typeface="+mn-lt"/>
              </a:rPr>
              <a:t>evitarea unor mese</a:t>
            </a:r>
            <a:r>
              <a:rPr lang="en-US" sz="1400" dirty="0" smtClean="0">
                <a:latin typeface="+mn-lt"/>
              </a:rPr>
              <a:t>, </a:t>
            </a:r>
            <a:r>
              <a:rPr lang="ro-RO" sz="1400" dirty="0" smtClean="0">
                <a:latin typeface="+mn-lt"/>
              </a:rPr>
              <a:t>postul</a:t>
            </a:r>
            <a:r>
              <a:rPr lang="en-US" sz="1400" dirty="0" smtClean="0">
                <a:latin typeface="+mn-lt"/>
              </a:rPr>
              <a:t>, </a:t>
            </a:r>
            <a:r>
              <a:rPr lang="ro-RO" sz="1400" dirty="0" smtClean="0">
                <a:latin typeface="+mn-lt"/>
              </a:rPr>
              <a:t>evitarea unor anumite grupe de alimente sau tipuri ca de exemplu carnea, lactatele, înlocuirea meselor cu fluide</a:t>
            </a:r>
            <a:r>
              <a:rPr lang="en-US" sz="1400" dirty="0" smtClean="0">
                <a:latin typeface="+mn-lt"/>
              </a:rPr>
              <a:t>)</a:t>
            </a:r>
            <a:endParaRPr lang="en-US" sz="2000" dirty="0">
              <a:latin typeface="+mn-lt"/>
            </a:endParaRPr>
          </a:p>
          <a:p>
            <a:r>
              <a:rPr lang="ro-RO" sz="2000" dirty="0" smtClean="0">
                <a:latin typeface="+mn-lt"/>
              </a:rPr>
              <a:t>B</a:t>
            </a:r>
            <a:r>
              <a:rPr lang="en-US" sz="2000" dirty="0" err="1" smtClean="0">
                <a:latin typeface="+mn-lt"/>
              </a:rPr>
              <a:t>inge</a:t>
            </a:r>
            <a:r>
              <a:rPr lang="en-US" sz="2000" dirty="0" smtClean="0">
                <a:latin typeface="+mn-lt"/>
              </a:rPr>
              <a:t> </a:t>
            </a:r>
            <a:r>
              <a:rPr lang="en-US" sz="2000" dirty="0">
                <a:latin typeface="+mn-lt"/>
              </a:rPr>
              <a:t>eating </a:t>
            </a:r>
            <a:r>
              <a:rPr lang="en-US" sz="1400" dirty="0" smtClean="0">
                <a:latin typeface="+mn-lt"/>
              </a:rPr>
              <a:t>(</a:t>
            </a:r>
            <a:r>
              <a:rPr lang="ro-RO" sz="1400" dirty="0" smtClean="0">
                <a:latin typeface="+mn-lt"/>
              </a:rPr>
              <a:t>de ex.</a:t>
            </a:r>
            <a:r>
              <a:rPr lang="en-US" sz="1400" dirty="0" smtClean="0">
                <a:latin typeface="+mn-lt"/>
              </a:rPr>
              <a:t> </a:t>
            </a:r>
            <a:r>
              <a:rPr lang="ro-RO" sz="1400" dirty="0" smtClean="0">
                <a:latin typeface="+mn-lt"/>
              </a:rPr>
              <a:t>dispariția </a:t>
            </a:r>
            <a:r>
              <a:rPr lang="ro-RO" sz="1400" dirty="0" smtClean="0">
                <a:latin typeface="+mn-lt"/>
              </a:rPr>
              <a:t>unor cantități semnificative de alimente din dulap sau frigider, ambalaje în coșul de gunoi, </a:t>
            </a:r>
            <a:r>
              <a:rPr lang="en-US" sz="1400" dirty="0" smtClean="0">
                <a:latin typeface="+mn-lt"/>
              </a:rPr>
              <a:t> </a:t>
            </a:r>
            <a:r>
              <a:rPr lang="ro-RO" sz="1400" dirty="0" smtClean="0">
                <a:latin typeface="+mn-lt"/>
              </a:rPr>
              <a:t>realizarea de provizii în vederea mâncatului compulsiv</a:t>
            </a:r>
            <a:r>
              <a:rPr lang="en-US" sz="1400" dirty="0" smtClean="0">
                <a:latin typeface="+mn-lt"/>
              </a:rPr>
              <a:t>)</a:t>
            </a:r>
            <a:endParaRPr lang="en-US" sz="1400" dirty="0">
              <a:latin typeface="+mn-lt"/>
            </a:endParaRPr>
          </a:p>
          <a:p>
            <a:r>
              <a:rPr lang="ro-RO" sz="2000" dirty="0" smtClean="0">
                <a:latin typeface="+mn-lt"/>
              </a:rPr>
              <a:t>Dovezi de vărsături sau abuz de laxative</a:t>
            </a:r>
            <a:r>
              <a:rPr lang="en-US" sz="2000" dirty="0" smtClean="0">
                <a:latin typeface="+mn-lt"/>
              </a:rPr>
              <a:t> </a:t>
            </a:r>
            <a:r>
              <a:rPr lang="vi-VN" sz="1400" dirty="0" smtClean="0">
                <a:latin typeface="+mn-lt"/>
              </a:rPr>
              <a:t>(</a:t>
            </a:r>
            <a:r>
              <a:rPr lang="vi-VN" sz="1400" dirty="0">
                <a:latin typeface="+mn-lt"/>
              </a:rPr>
              <a:t>de exemplu, </a:t>
            </a:r>
            <a:r>
              <a:rPr lang="ro-RO" sz="1400" dirty="0" smtClean="0">
                <a:latin typeface="+mn-lt"/>
              </a:rPr>
              <a:t>mersul des la </a:t>
            </a:r>
            <a:r>
              <a:rPr lang="vi-VN" sz="1400" dirty="0" smtClean="0">
                <a:latin typeface="+mn-lt"/>
              </a:rPr>
              <a:t>baie </a:t>
            </a:r>
            <a:r>
              <a:rPr lang="vi-VN" sz="1400" dirty="0">
                <a:latin typeface="+mn-lt"/>
              </a:rPr>
              <a:t>în timpul meselor sau la scurt timp după masă)</a:t>
            </a:r>
            <a:endParaRPr lang="en-US" sz="1400" dirty="0">
              <a:latin typeface="+mn-lt"/>
            </a:endParaRPr>
          </a:p>
          <a:p>
            <a:r>
              <a:rPr lang="ro-RO" sz="2000" dirty="0" smtClean="0">
                <a:latin typeface="+mn-lt"/>
              </a:rPr>
              <a:t>Tipuri de exerciții fizice excesive sau compulsive </a:t>
            </a:r>
            <a:r>
              <a:rPr lang="en-US" sz="1400" dirty="0" smtClean="0">
                <a:latin typeface="+mn-lt"/>
              </a:rPr>
              <a:t>(</a:t>
            </a:r>
            <a:r>
              <a:rPr lang="ro-RO" sz="1400" dirty="0" smtClean="0">
                <a:latin typeface="+mn-lt"/>
              </a:rPr>
              <a:t>de ex.</a:t>
            </a:r>
            <a:r>
              <a:rPr lang="en-US" sz="1400" dirty="0" smtClean="0">
                <a:latin typeface="+mn-lt"/>
              </a:rPr>
              <a:t> </a:t>
            </a:r>
            <a:r>
              <a:rPr lang="vi-VN" sz="1400" dirty="0" smtClean="0">
                <a:latin typeface="+mn-lt"/>
              </a:rPr>
              <a:t>exerciții </a:t>
            </a:r>
            <a:r>
              <a:rPr lang="vi-VN" sz="1400" dirty="0">
                <a:latin typeface="+mn-lt"/>
              </a:rPr>
              <a:t>fizice </a:t>
            </a:r>
            <a:r>
              <a:rPr lang="ro-RO" sz="1400" dirty="0" smtClean="0">
                <a:latin typeface="+mn-lt"/>
              </a:rPr>
              <a:t>fără întrerupere</a:t>
            </a:r>
            <a:r>
              <a:rPr lang="vi-VN" sz="1400" dirty="0" smtClean="0">
                <a:latin typeface="+mn-lt"/>
              </a:rPr>
              <a:t>, </a:t>
            </a:r>
            <a:r>
              <a:rPr lang="vi-VN" sz="1400" dirty="0">
                <a:latin typeface="+mn-lt"/>
              </a:rPr>
              <a:t>insistență asupra performanței)</a:t>
            </a:r>
            <a:endParaRPr lang="en-US" sz="1400" dirty="0">
              <a:latin typeface="+mn-lt"/>
            </a:endParaRPr>
          </a:p>
          <a:p>
            <a:endParaRPr lang="en-US" sz="2000" dirty="0"/>
          </a:p>
          <a:p>
            <a:pPr marL="76200" indent="0">
              <a:buNone/>
            </a:pPr>
            <a:endParaRPr lang="en-GB" sz="2000" dirty="0"/>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Semnale de alarmă legate de comportament</a:t>
            </a:r>
            <a:endParaRPr lang="en-GB" dirty="0">
              <a:latin typeface="+mn-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611560" y="1419622"/>
            <a:ext cx="6757800" cy="2826600"/>
          </a:xfrm>
        </p:spPr>
        <p:txBody>
          <a:bodyPr/>
          <a:lstStyle/>
          <a:p>
            <a:r>
              <a:rPr lang="ro-RO" sz="2000" dirty="0" smtClean="0">
                <a:latin typeface="+mn-lt"/>
              </a:rPr>
              <a:t>Modificări în privința preferințelor alimentare </a:t>
            </a:r>
            <a:r>
              <a:rPr lang="en-US" sz="1400" dirty="0" smtClean="0">
                <a:latin typeface="+mn-lt"/>
              </a:rPr>
              <a:t>(</a:t>
            </a:r>
            <a:r>
              <a:rPr lang="ro-RO" sz="1400" dirty="0" smtClean="0">
                <a:latin typeface="+mn-lt"/>
              </a:rPr>
              <a:t>de ex.: r</a:t>
            </a:r>
            <a:r>
              <a:rPr lang="en-US" sz="1400" dirty="0" err="1" smtClean="0">
                <a:latin typeface="+mn-lt"/>
              </a:rPr>
              <a:t>efu</a:t>
            </a:r>
            <a:r>
              <a:rPr lang="ro-RO" sz="1400" dirty="0" smtClean="0">
                <a:latin typeface="+mn-lt"/>
              </a:rPr>
              <a:t>zul de a consuma anumite alimente, antipatie față de alimente altădată preferate, interes brusc pentru </a:t>
            </a:r>
            <a:r>
              <a:rPr lang="en-US" sz="1400" dirty="0" smtClean="0">
                <a:latin typeface="+mn-lt"/>
              </a:rPr>
              <a:t>“</a:t>
            </a:r>
            <a:r>
              <a:rPr lang="en-US" sz="1400" dirty="0" err="1" smtClean="0">
                <a:latin typeface="+mn-lt"/>
              </a:rPr>
              <a:t>dieta</a:t>
            </a:r>
            <a:r>
              <a:rPr lang="en-US" sz="1400" dirty="0" smtClean="0">
                <a:latin typeface="+mn-lt"/>
              </a:rPr>
              <a:t> s</a:t>
            </a:r>
            <a:r>
              <a:rPr lang="ro-RO" sz="1400" dirty="0" smtClean="0">
                <a:latin typeface="+mn-lt"/>
              </a:rPr>
              <a:t>ănătoasă</a:t>
            </a:r>
            <a:r>
              <a:rPr lang="en-US" sz="1400" dirty="0" smtClean="0">
                <a:latin typeface="+mn-lt"/>
              </a:rPr>
              <a:t> “)</a:t>
            </a:r>
            <a:endParaRPr lang="en-US" sz="1400" dirty="0">
              <a:latin typeface="+mn-lt"/>
            </a:endParaRPr>
          </a:p>
          <a:p>
            <a:r>
              <a:rPr lang="ro-RO" sz="2000" dirty="0" smtClean="0">
                <a:latin typeface="+mn-lt"/>
              </a:rPr>
              <a:t>Evitarea situațiilor sociale care implică alimente</a:t>
            </a:r>
            <a:endParaRPr lang="en-US" sz="2000" dirty="0">
              <a:latin typeface="+mn-lt"/>
            </a:endParaRPr>
          </a:p>
          <a:p>
            <a:r>
              <a:rPr lang="ro-RO" sz="2000" dirty="0" smtClean="0">
                <a:latin typeface="+mn-lt"/>
              </a:rPr>
              <a:t>Orientare puternică spre forma și greutatea corporală</a:t>
            </a:r>
            <a:r>
              <a:rPr lang="en-US" sz="2000" dirty="0" smtClean="0">
                <a:latin typeface="+mn-lt"/>
              </a:rPr>
              <a:t> </a:t>
            </a:r>
            <a:r>
              <a:rPr lang="en-US" sz="1400" dirty="0" smtClean="0">
                <a:latin typeface="+mn-lt"/>
              </a:rPr>
              <a:t>(</a:t>
            </a:r>
            <a:r>
              <a:rPr lang="ro-RO" sz="1400" dirty="0" smtClean="0">
                <a:latin typeface="+mn-lt"/>
              </a:rPr>
              <a:t>de ex: </a:t>
            </a:r>
            <a:r>
              <a:rPr lang="ro-RO" sz="1400" dirty="0" smtClean="0">
                <a:latin typeface="+mn-lt"/>
              </a:rPr>
              <a:t>interes </a:t>
            </a:r>
            <a:r>
              <a:rPr lang="ro-RO" sz="1400" dirty="0" smtClean="0">
                <a:latin typeface="+mn-lt"/>
              </a:rPr>
              <a:t>deosebit pentru situri de slăbit, sugestii dietetice din cărți și reviste, imagini cu persoane slabe</a:t>
            </a:r>
            <a:r>
              <a:rPr lang="en-US" sz="1400" dirty="0" smtClean="0">
                <a:latin typeface="+mn-lt"/>
              </a:rPr>
              <a:t>)</a:t>
            </a:r>
            <a:endParaRPr lang="en-US" sz="2000" dirty="0">
              <a:latin typeface="+mn-lt"/>
            </a:endParaRPr>
          </a:p>
          <a:p>
            <a:r>
              <a:rPr lang="ro-RO" sz="2000" dirty="0" smtClean="0">
                <a:latin typeface="+mn-lt"/>
              </a:rPr>
              <a:t>Retragere socială și izolare din cercul de prieteni, inclusiv evitarea activităților preferate înainte </a:t>
            </a:r>
            <a:endParaRPr lang="en-US" sz="2000" dirty="0">
              <a:latin typeface="+mn-lt"/>
            </a:endParaRPr>
          </a:p>
          <a:p>
            <a:r>
              <a:rPr lang="ro-RO" sz="2000" dirty="0" smtClean="0">
                <a:latin typeface="+mn-lt"/>
              </a:rPr>
              <a:t>Modificarea ritmului de mâncare</a:t>
            </a:r>
            <a:r>
              <a:rPr lang="en-US" sz="2000" dirty="0" smtClean="0">
                <a:latin typeface="+mn-lt"/>
              </a:rPr>
              <a:t> </a:t>
            </a:r>
            <a:r>
              <a:rPr lang="en-US" sz="1200" dirty="0" smtClean="0">
                <a:latin typeface="+mn-lt"/>
              </a:rPr>
              <a:t>(</a:t>
            </a:r>
            <a:r>
              <a:rPr lang="ro-RO" sz="1200" dirty="0" smtClean="0">
                <a:latin typeface="+mn-lt"/>
              </a:rPr>
              <a:t>ex.</a:t>
            </a:r>
            <a:r>
              <a:rPr lang="en-US" sz="1200" dirty="0" smtClean="0">
                <a:latin typeface="+mn-lt"/>
              </a:rPr>
              <a:t> </a:t>
            </a:r>
            <a:r>
              <a:rPr lang="ro-RO" sz="1200" dirty="0" smtClean="0">
                <a:latin typeface="+mn-lt"/>
              </a:rPr>
              <a:t>consumul </a:t>
            </a:r>
            <a:r>
              <a:rPr lang="ro-RO" sz="1200" dirty="0" smtClean="0">
                <a:latin typeface="+mn-lt"/>
              </a:rPr>
              <a:t>alimentelor cu lingurița, mâncarea </a:t>
            </a:r>
            <a:r>
              <a:rPr lang="ro-RO" sz="1200" dirty="0" smtClean="0">
                <a:latin typeface="+mn-lt"/>
              </a:rPr>
              <a:t>unui singur </a:t>
            </a:r>
            <a:r>
              <a:rPr lang="ro-RO" sz="1200" dirty="0" smtClean="0">
                <a:latin typeface="+mn-lt"/>
              </a:rPr>
              <a:t>fel o dată, rearanjarea mâncării pe farfurie</a:t>
            </a:r>
            <a:r>
              <a:rPr lang="en-US" sz="1200" dirty="0" smtClean="0">
                <a:latin typeface="+mn-lt"/>
              </a:rPr>
              <a:t>)</a:t>
            </a:r>
            <a:endParaRPr lang="en-US" sz="2000"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498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Semnale de ordin psihologic </a:t>
            </a:r>
            <a:endParaRPr lang="en-GB" dirty="0">
              <a:latin typeface="+mn-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611560" y="1419622"/>
            <a:ext cx="6757800" cy="2826600"/>
          </a:xfrm>
        </p:spPr>
        <p:txBody>
          <a:bodyPr/>
          <a:lstStyle/>
          <a:p>
            <a:r>
              <a:rPr lang="en-US" sz="2000" dirty="0" smtClean="0">
                <a:latin typeface="+mn-lt"/>
              </a:rPr>
              <a:t>In</a:t>
            </a:r>
            <a:r>
              <a:rPr lang="ro-RO" sz="2000" dirty="0" smtClean="0">
                <a:latin typeface="+mn-lt"/>
              </a:rPr>
              <a:t>teres sporit față de forma corporală, greutate și imagine</a:t>
            </a:r>
            <a:endParaRPr lang="en-US" sz="2000" dirty="0">
              <a:latin typeface="+mn-lt"/>
            </a:endParaRPr>
          </a:p>
          <a:p>
            <a:r>
              <a:rPr lang="ro-RO" sz="2000" dirty="0" smtClean="0">
                <a:latin typeface="+mn-lt"/>
              </a:rPr>
              <a:t>Frica intensă de a se îngrășa</a:t>
            </a:r>
            <a:endParaRPr lang="en-US" sz="2000" dirty="0">
              <a:latin typeface="+mn-lt"/>
            </a:endParaRPr>
          </a:p>
          <a:p>
            <a:r>
              <a:rPr lang="ro-RO" sz="2000" dirty="0" smtClean="0">
                <a:latin typeface="+mn-lt"/>
              </a:rPr>
              <a:t>Preocupare constantă față de mâncare sau activități legate de aceasta</a:t>
            </a:r>
            <a:r>
              <a:rPr lang="en-US" sz="2000" dirty="0" smtClean="0">
                <a:latin typeface="+mn-lt"/>
              </a:rPr>
              <a:t> </a:t>
            </a:r>
            <a:r>
              <a:rPr lang="en-US" sz="1400" dirty="0">
                <a:latin typeface="+mn-lt"/>
              </a:rPr>
              <a:t>(</a:t>
            </a:r>
            <a:r>
              <a:rPr lang="en-US" sz="1400" dirty="0" smtClean="0">
                <a:latin typeface="+mn-lt"/>
              </a:rPr>
              <a:t>e</a:t>
            </a:r>
            <a:r>
              <a:rPr lang="ro-RO" sz="1400" dirty="0" smtClean="0">
                <a:latin typeface="+mn-lt"/>
              </a:rPr>
              <a:t>x.</a:t>
            </a:r>
            <a:r>
              <a:rPr lang="en-US" sz="1400" dirty="0" smtClean="0">
                <a:latin typeface="+mn-lt"/>
              </a:rPr>
              <a:t> </a:t>
            </a:r>
            <a:r>
              <a:rPr lang="ro-RO" sz="1400" dirty="0">
                <a:latin typeface="+mn-lt"/>
              </a:rPr>
              <a:t>p</a:t>
            </a:r>
            <a:r>
              <a:rPr lang="ro-RO" sz="1400" dirty="0" smtClean="0">
                <a:latin typeface="+mn-lt"/>
              </a:rPr>
              <a:t>regătirea </a:t>
            </a:r>
            <a:r>
              <a:rPr lang="ro-RO" sz="1400" dirty="0" smtClean="0">
                <a:latin typeface="+mn-lt"/>
              </a:rPr>
              <a:t>alimentelor, bloguri pe teme de dietă, grupuri social media</a:t>
            </a:r>
            <a:r>
              <a:rPr lang="en-US" sz="1400" dirty="0" smtClean="0">
                <a:latin typeface="+mn-lt"/>
              </a:rPr>
              <a:t>)</a:t>
            </a:r>
            <a:endParaRPr lang="en-US" sz="2000" dirty="0">
              <a:latin typeface="+mn-lt"/>
            </a:endParaRPr>
          </a:p>
          <a:p>
            <a:r>
              <a:rPr lang="ro-RO" sz="2000" dirty="0" smtClean="0">
                <a:latin typeface="+mn-lt"/>
              </a:rPr>
              <a:t>Insatisfacție față de propriul corp</a:t>
            </a:r>
            <a:r>
              <a:rPr lang="en-US" sz="2000" dirty="0" smtClean="0">
                <a:latin typeface="+mn-lt"/>
              </a:rPr>
              <a:t>/ </a:t>
            </a:r>
            <a:r>
              <a:rPr lang="ro-RO" sz="2000" dirty="0" smtClean="0">
                <a:latin typeface="+mn-lt"/>
              </a:rPr>
              <a:t>imagine corporală negativă</a:t>
            </a:r>
            <a:endParaRPr lang="en-US" sz="2000" dirty="0">
              <a:latin typeface="+mn-lt"/>
            </a:endParaRPr>
          </a:p>
          <a:p>
            <a:r>
              <a:rPr lang="ro-RO" sz="2000" dirty="0" smtClean="0">
                <a:latin typeface="+mn-lt"/>
              </a:rPr>
              <a:t>Imagine corporală distorsionată</a:t>
            </a:r>
            <a:r>
              <a:rPr lang="en-US" sz="2000" dirty="0" smtClean="0">
                <a:latin typeface="+mn-lt"/>
              </a:rPr>
              <a:t> </a:t>
            </a:r>
            <a:r>
              <a:rPr lang="en-US" sz="1600" dirty="0">
                <a:latin typeface="+mn-lt"/>
              </a:rPr>
              <a:t>(</a:t>
            </a:r>
            <a:r>
              <a:rPr lang="en-US" sz="1600" dirty="0" smtClean="0">
                <a:latin typeface="+mn-lt"/>
              </a:rPr>
              <a:t>e</a:t>
            </a:r>
            <a:r>
              <a:rPr lang="ro-RO" sz="1600" dirty="0" smtClean="0">
                <a:latin typeface="+mn-lt"/>
              </a:rPr>
              <a:t>x: </a:t>
            </a:r>
            <a:r>
              <a:rPr lang="en-US" sz="1600" dirty="0" smtClean="0">
                <a:latin typeface="+mn-lt"/>
              </a:rPr>
              <a:t> </a:t>
            </a:r>
            <a:r>
              <a:rPr lang="ro-RO" sz="1600" dirty="0" smtClean="0">
                <a:latin typeface="+mn-lt"/>
              </a:rPr>
              <a:t>se </a:t>
            </a:r>
            <a:r>
              <a:rPr lang="ro-RO" sz="1600" dirty="0" smtClean="0">
                <a:latin typeface="+mn-lt"/>
              </a:rPr>
              <a:t>plânge că e gras/ă, are sentimentul  că arată plinuț /ă deși are o greutate normală sau e chiar subponderal/ă</a:t>
            </a:r>
            <a:r>
              <a:rPr lang="en-US" sz="1600" dirty="0" smtClean="0">
                <a:latin typeface="+mn-lt"/>
              </a:rPr>
              <a:t>)</a:t>
            </a:r>
            <a:endParaRPr lang="en-US" sz="2000"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786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Semnale psihologice</a:t>
            </a:r>
            <a:endParaRPr lang="en-GB" dirty="0">
              <a:latin typeface="+mn-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755576" y="1491630"/>
            <a:ext cx="6757800" cy="2826600"/>
          </a:xfrm>
        </p:spPr>
        <p:txBody>
          <a:bodyPr/>
          <a:lstStyle/>
          <a:p>
            <a:r>
              <a:rPr lang="en-US" sz="2000" dirty="0" err="1" smtClean="0">
                <a:solidFill>
                  <a:srgbClr val="00B050"/>
                </a:solidFill>
                <a:latin typeface="+mj-lt"/>
              </a:rPr>
              <a:t>Sensi</a:t>
            </a:r>
            <a:r>
              <a:rPr lang="ro-RO" sz="2000" dirty="0" smtClean="0">
                <a:solidFill>
                  <a:srgbClr val="00B050"/>
                </a:solidFill>
                <a:latin typeface="+mj-lt"/>
              </a:rPr>
              <a:t>bilitate </a:t>
            </a:r>
            <a:r>
              <a:rPr lang="ro-RO" sz="2000" dirty="0" smtClean="0">
                <a:latin typeface="+mj-lt"/>
              </a:rPr>
              <a:t>la comentarii sau critici la adresa exercițiilor fizice, a formei corpului, </a:t>
            </a:r>
            <a:r>
              <a:rPr lang="ro-RO" sz="2000" dirty="0" smtClean="0">
                <a:latin typeface="+mj-lt"/>
              </a:rPr>
              <a:t>mâncării </a:t>
            </a:r>
            <a:r>
              <a:rPr lang="ro-RO" sz="2000" dirty="0" smtClean="0">
                <a:latin typeface="+mj-lt"/>
              </a:rPr>
              <a:t>și greutății</a:t>
            </a:r>
            <a:endParaRPr lang="en-US" sz="2000" dirty="0">
              <a:latin typeface="+mj-lt"/>
            </a:endParaRPr>
          </a:p>
          <a:p>
            <a:r>
              <a:rPr lang="en-US" sz="2000" dirty="0" err="1" smtClean="0">
                <a:latin typeface="+mj-lt"/>
              </a:rPr>
              <a:t>Anxiet</a:t>
            </a:r>
            <a:r>
              <a:rPr lang="ro-RO" sz="2000" dirty="0" smtClean="0">
                <a:latin typeface="+mj-lt"/>
              </a:rPr>
              <a:t>ate legată de mese</a:t>
            </a:r>
            <a:endParaRPr lang="en-US" sz="2000" dirty="0">
              <a:latin typeface="+mj-lt"/>
            </a:endParaRPr>
          </a:p>
          <a:p>
            <a:r>
              <a:rPr lang="en-US" sz="2000" dirty="0" err="1" smtClean="0">
                <a:latin typeface="+mj-lt"/>
              </a:rPr>
              <a:t>Depres</a:t>
            </a:r>
            <a:r>
              <a:rPr lang="ro-RO" sz="2000" dirty="0" smtClean="0">
                <a:latin typeface="+mj-lt"/>
              </a:rPr>
              <a:t>ie sau anxietate</a:t>
            </a:r>
            <a:endParaRPr lang="en-US" sz="2000" dirty="0">
              <a:latin typeface="+mj-lt"/>
            </a:endParaRPr>
          </a:p>
          <a:p>
            <a:r>
              <a:rPr lang="ro-RO" sz="2000" dirty="0" smtClean="0">
                <a:latin typeface="+mn-lt"/>
              </a:rPr>
              <a:t>Proastă d</a:t>
            </a:r>
            <a:r>
              <a:rPr lang="vi-VN" sz="2000" dirty="0" smtClean="0">
                <a:latin typeface="+mn-lt"/>
              </a:rPr>
              <a:t>ispoziție </a:t>
            </a:r>
            <a:r>
              <a:rPr lang="vi-VN" sz="2000" dirty="0">
                <a:latin typeface="+mn-lt"/>
              </a:rPr>
              <a:t>sau iritabilitate, modificări ale dispoziției</a:t>
            </a:r>
            <a:endParaRPr lang="en-US" sz="2000" dirty="0">
              <a:latin typeface="+mn-lt"/>
            </a:endParaRPr>
          </a:p>
          <a:p>
            <a:r>
              <a:rPr lang="ro-RO" sz="2000" dirty="0" smtClean="0">
                <a:latin typeface="+mn-lt"/>
              </a:rPr>
              <a:t>Stimă de sine scăzută </a:t>
            </a:r>
            <a:r>
              <a:rPr lang="en-US" sz="1400" dirty="0" smtClean="0">
                <a:latin typeface="+mn-lt"/>
              </a:rPr>
              <a:t>(e</a:t>
            </a:r>
            <a:r>
              <a:rPr lang="ro-RO" sz="1400" dirty="0" smtClean="0">
                <a:latin typeface="+mn-lt"/>
              </a:rPr>
              <a:t>x. sentimente de lipsă de valoare, vinovăție, rușine sau </a:t>
            </a:r>
            <a:r>
              <a:rPr lang="en-US" sz="1400" dirty="0" smtClean="0">
                <a:latin typeface="+mn-lt"/>
              </a:rPr>
              <a:t> </a:t>
            </a:r>
            <a:r>
              <a:rPr lang="ro-RO" sz="1400" dirty="0" smtClean="0">
                <a:latin typeface="+mn-lt"/>
              </a:rPr>
              <a:t>scârbă față de propria persoană</a:t>
            </a:r>
            <a:r>
              <a:rPr lang="en-US" sz="1400" dirty="0" smtClean="0">
                <a:latin typeface="+mn-lt"/>
              </a:rPr>
              <a:t>)</a:t>
            </a:r>
            <a:endParaRPr lang="en-US" sz="2000" dirty="0">
              <a:latin typeface="+mn-lt"/>
            </a:endParaRPr>
          </a:p>
          <a:p>
            <a:r>
              <a:rPr lang="ro-RO" sz="2000" dirty="0" smtClean="0">
                <a:latin typeface="+mn-lt"/>
              </a:rPr>
              <a:t>Gândire în termeni de </a:t>
            </a:r>
            <a:r>
              <a:rPr lang="en-US" sz="2000" dirty="0" smtClean="0">
                <a:latin typeface="+mn-lt"/>
              </a:rPr>
              <a:t>‘</a:t>
            </a:r>
            <a:r>
              <a:rPr lang="ro-RO" sz="2000" dirty="0" smtClean="0">
                <a:latin typeface="+mn-lt"/>
              </a:rPr>
              <a:t>alb/negr</a:t>
            </a:r>
            <a:r>
              <a:rPr lang="ro-RO" sz="2000" dirty="0" smtClean="0">
                <a:latin typeface="+mj-lt"/>
              </a:rPr>
              <a:t>u</a:t>
            </a:r>
            <a:r>
              <a:rPr lang="en-US" sz="2000" dirty="0" smtClean="0">
                <a:latin typeface="+mj-lt"/>
              </a:rPr>
              <a:t>’</a:t>
            </a:r>
            <a:r>
              <a:rPr lang="ro-RO" sz="2000" dirty="0" smtClean="0">
                <a:latin typeface="+mj-lt"/>
              </a:rPr>
              <a:t> </a:t>
            </a:r>
            <a:r>
              <a:rPr lang="en-US" sz="1400" dirty="0" smtClean="0">
                <a:latin typeface="+mj-lt"/>
              </a:rPr>
              <a:t>(</a:t>
            </a:r>
            <a:r>
              <a:rPr lang="ro-RO" sz="1400" dirty="0" smtClean="0">
                <a:latin typeface="+mj-lt"/>
              </a:rPr>
              <a:t>percepție distorsionată că totul e doar </a:t>
            </a:r>
            <a:r>
              <a:rPr lang="en-US" sz="1400" dirty="0" smtClean="0">
                <a:latin typeface="+mj-lt"/>
              </a:rPr>
              <a:t>“</a:t>
            </a:r>
            <a:r>
              <a:rPr lang="ro-RO" sz="1400" dirty="0" smtClean="0">
                <a:latin typeface="+mj-lt"/>
              </a:rPr>
              <a:t>bun</a:t>
            </a:r>
            <a:r>
              <a:rPr lang="en-US" sz="1400" dirty="0" smtClean="0">
                <a:latin typeface="+mj-lt"/>
              </a:rPr>
              <a:t>”</a:t>
            </a:r>
            <a:r>
              <a:rPr lang="ro-RO" sz="1400" dirty="0" smtClean="0">
                <a:latin typeface="+mj-lt"/>
              </a:rPr>
              <a:t> sau </a:t>
            </a:r>
            <a:r>
              <a:rPr lang="en-US" sz="1400" dirty="0" smtClean="0">
                <a:latin typeface="+mj-lt"/>
              </a:rPr>
              <a:t>“</a:t>
            </a:r>
            <a:r>
              <a:rPr lang="ro-RO" sz="1400" dirty="0" smtClean="0">
                <a:latin typeface="+mj-lt"/>
              </a:rPr>
              <a:t>rău</a:t>
            </a:r>
            <a:r>
              <a:rPr lang="en-US" sz="1400" dirty="0" smtClean="0">
                <a:latin typeface="+mj-lt"/>
              </a:rPr>
              <a:t>”</a:t>
            </a:r>
            <a:r>
              <a:rPr lang="ro-RO" sz="1400" dirty="0" smtClean="0">
                <a:latin typeface="+mj-lt"/>
              </a:rPr>
              <a:t>) </a:t>
            </a:r>
            <a:endParaRPr lang="en-US" sz="2000" dirty="0">
              <a:latin typeface="+mj-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52154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n-GB" dirty="0" err="1" smtClean="0">
                <a:latin typeface="+mn-lt"/>
              </a:rPr>
              <a:t>Semne</a:t>
            </a:r>
            <a:r>
              <a:rPr lang="en-GB" dirty="0" smtClean="0">
                <a:latin typeface="+mn-lt"/>
              </a:rPr>
              <a:t> </a:t>
            </a:r>
            <a:r>
              <a:rPr lang="en-GB" dirty="0" err="1" smtClean="0">
                <a:latin typeface="+mn-lt"/>
              </a:rPr>
              <a:t>fizice</a:t>
            </a:r>
            <a:endParaRPr lang="en-GB" dirty="0">
              <a:latin typeface="+mn-lt"/>
            </a:endParaRPr>
          </a:p>
        </p:txBody>
      </p:sp>
      <p:sp>
        <p:nvSpPr>
          <p:cNvPr id="3" name="Text Placeholder 2">
            <a:extLst>
              <a:ext uri="{FF2B5EF4-FFF2-40B4-BE49-F238E27FC236}">
                <a16:creationId xmlns:a16="http://schemas.microsoft.com/office/drawing/2014/main" xmlns="" id="{669E8EEB-9B8A-9B61-01D9-1CB4F92CB131}"/>
              </a:ext>
            </a:extLst>
          </p:cNvPr>
          <p:cNvSpPr>
            <a:spLocks noGrp="1"/>
          </p:cNvSpPr>
          <p:nvPr>
            <p:ph type="body" idx="1"/>
          </p:nvPr>
        </p:nvSpPr>
        <p:spPr>
          <a:xfrm>
            <a:off x="611560" y="1491630"/>
            <a:ext cx="7776864" cy="3314848"/>
          </a:xfrm>
        </p:spPr>
        <p:txBody>
          <a:bodyPr/>
          <a:lstStyle/>
          <a:p>
            <a:r>
              <a:rPr lang="en-US" sz="2000" dirty="0" err="1" smtClean="0">
                <a:latin typeface="+mj-lt"/>
              </a:rPr>
              <a:t>Pierdere</a:t>
            </a:r>
            <a:r>
              <a:rPr lang="ro-RO" sz="2000" dirty="0" smtClean="0">
                <a:latin typeface="+mj-lt"/>
              </a:rPr>
              <a:t>/creștere</a:t>
            </a:r>
            <a:r>
              <a:rPr lang="en-US" sz="2000" dirty="0" smtClean="0">
                <a:latin typeface="+mj-lt"/>
              </a:rPr>
              <a:t> </a:t>
            </a:r>
            <a:r>
              <a:rPr lang="en-US" sz="2000" dirty="0" err="1" smtClean="0">
                <a:latin typeface="+mj-lt"/>
              </a:rPr>
              <a:t>brusc</a:t>
            </a:r>
            <a:r>
              <a:rPr lang="ro-RO" sz="2000" dirty="0" smtClean="0">
                <a:latin typeface="+mj-lt"/>
              </a:rPr>
              <a:t>ă sau rapidă în greutate </a:t>
            </a:r>
            <a:r>
              <a:rPr lang="en-US" sz="2000" dirty="0" smtClean="0">
                <a:latin typeface="+mj-lt"/>
              </a:rPr>
              <a:t>(</a:t>
            </a:r>
            <a:r>
              <a:rPr lang="ro-RO" sz="2000" dirty="0" smtClean="0">
                <a:latin typeface="+mj-lt"/>
              </a:rPr>
              <a:t>î</a:t>
            </a:r>
            <a:r>
              <a:rPr lang="en-US" sz="2000" dirty="0" smtClean="0">
                <a:latin typeface="+mj-lt"/>
              </a:rPr>
              <a:t>n </a:t>
            </a:r>
            <a:r>
              <a:rPr lang="ro-RO" sz="2000" dirty="0" smtClean="0">
                <a:latin typeface="+mj-lt"/>
              </a:rPr>
              <a:t>cazul </a:t>
            </a:r>
            <a:r>
              <a:rPr lang="en-US" sz="2000" dirty="0" err="1" smtClean="0">
                <a:latin typeface="+mj-lt"/>
              </a:rPr>
              <a:t>bulimi</a:t>
            </a:r>
            <a:r>
              <a:rPr lang="ro-RO" sz="2000" dirty="0" smtClean="0">
                <a:latin typeface="+mj-lt"/>
              </a:rPr>
              <a:t>ei</a:t>
            </a:r>
            <a:r>
              <a:rPr lang="en-US" sz="2000" dirty="0" smtClean="0">
                <a:latin typeface="+mj-lt"/>
              </a:rPr>
              <a:t>)</a:t>
            </a:r>
            <a:endParaRPr lang="en-US" sz="2000" dirty="0">
              <a:latin typeface="+mj-lt"/>
            </a:endParaRPr>
          </a:p>
          <a:p>
            <a:r>
              <a:rPr lang="ro-RO" sz="2000" dirty="0" smtClean="0">
                <a:latin typeface="+mj-lt"/>
              </a:rPr>
              <a:t>Schimbări frecvente în greutate</a:t>
            </a:r>
            <a:endParaRPr lang="en-US" sz="2000" dirty="0">
              <a:latin typeface="+mj-lt"/>
            </a:endParaRPr>
          </a:p>
          <a:p>
            <a:r>
              <a:rPr lang="ro-RO" sz="2000" dirty="0" smtClean="0">
                <a:latin typeface="+mj-lt"/>
              </a:rPr>
              <a:t>Dispariția ciclului menstrual la tinere</a:t>
            </a:r>
            <a:endParaRPr lang="en-US" sz="2000" dirty="0">
              <a:latin typeface="+mj-lt"/>
            </a:endParaRPr>
          </a:p>
          <a:p>
            <a:r>
              <a:rPr lang="en-US" sz="2000" dirty="0" smtClean="0">
                <a:latin typeface="+mj-lt"/>
              </a:rPr>
              <a:t>S</a:t>
            </a:r>
            <a:r>
              <a:rPr lang="ro-RO" sz="2000" dirty="0" smtClean="0">
                <a:latin typeface="+mj-lt"/>
              </a:rPr>
              <a:t>emne frecvente de vomă</a:t>
            </a:r>
            <a:endParaRPr lang="en-US" sz="2000" dirty="0">
              <a:latin typeface="+mj-lt"/>
            </a:endParaRPr>
          </a:p>
          <a:p>
            <a:r>
              <a:rPr lang="ro-RO" sz="2000" dirty="0" smtClean="0">
                <a:latin typeface="+mj-lt"/>
              </a:rPr>
              <a:t>Leșin, amețeli</a:t>
            </a:r>
            <a:endParaRPr lang="en-US" sz="2000" dirty="0">
              <a:latin typeface="+mj-lt"/>
            </a:endParaRPr>
          </a:p>
          <a:p>
            <a:r>
              <a:rPr lang="ro-RO" sz="2000" dirty="0" smtClean="0">
                <a:latin typeface="+mj-lt"/>
              </a:rPr>
              <a:t>Oboseală</a:t>
            </a:r>
            <a:r>
              <a:rPr lang="en-US" sz="2000" dirty="0" smtClean="0">
                <a:latin typeface="+mj-lt"/>
              </a:rPr>
              <a:t> —</a:t>
            </a:r>
            <a:r>
              <a:rPr lang="ro-RO" sz="2000" dirty="0" smtClean="0">
                <a:latin typeface="+mj-lt"/>
              </a:rPr>
              <a:t> se simte obosit/ă, incapabil/ă să realizeze activități obișnuite</a:t>
            </a:r>
            <a:endParaRPr lang="en-US" sz="2000" dirty="0">
              <a:latin typeface="+mj-lt"/>
            </a:endParaRPr>
          </a:p>
          <a:p>
            <a:r>
              <a:rPr lang="ro-RO" sz="2000" dirty="0" smtClean="0">
                <a:latin typeface="+mj-lt"/>
              </a:rPr>
              <a:t>Vizionați un scurt video aici:</a:t>
            </a:r>
            <a:r>
              <a:rPr lang="en-GB" sz="2000" dirty="0" smtClean="0">
                <a:latin typeface="+mj-lt"/>
              </a:rPr>
              <a:t> </a:t>
            </a:r>
            <a:r>
              <a:rPr lang="en-GB" sz="2000" dirty="0">
                <a:latin typeface="+mj-lt"/>
                <a:hlinkClick r:id="rId2"/>
              </a:rPr>
              <a:t>https://youtu.be/nJMtReAg1DI</a:t>
            </a:r>
            <a:endParaRPr lang="en-GB" sz="2000" dirty="0">
              <a:latin typeface="+mj-lt"/>
            </a:endParaRPr>
          </a:p>
          <a:p>
            <a:endParaRPr lang="en-US" sz="2000" dirty="0"/>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07601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A6433-9B8D-9D5A-2985-A343CBAD9867}"/>
              </a:ext>
            </a:extLst>
          </p:cNvPr>
          <p:cNvSpPr>
            <a:spLocks noGrp="1"/>
          </p:cNvSpPr>
          <p:nvPr>
            <p:ph type="title"/>
          </p:nvPr>
        </p:nvSpPr>
        <p:spPr/>
        <p:txBody>
          <a:bodyPr/>
          <a:lstStyle/>
          <a:p>
            <a:r>
              <a:rPr lang="en-GB" dirty="0" err="1" smtClean="0">
                <a:latin typeface="+mn-lt"/>
              </a:rPr>
              <a:t>Diagnos</a:t>
            </a:r>
            <a:r>
              <a:rPr lang="ro-RO" dirty="0" smtClean="0">
                <a:latin typeface="+mn-lt"/>
              </a:rPr>
              <a:t>tic</a:t>
            </a:r>
            <a:endParaRPr lang="en-GB" dirty="0">
              <a:latin typeface="+mn-lt"/>
            </a:endParaRPr>
          </a:p>
        </p:txBody>
      </p:sp>
      <p:sp>
        <p:nvSpPr>
          <p:cNvPr id="3" name="Text Placeholder 2">
            <a:extLst>
              <a:ext uri="{FF2B5EF4-FFF2-40B4-BE49-F238E27FC236}">
                <a16:creationId xmlns:a16="http://schemas.microsoft.com/office/drawing/2014/main" xmlns="" id="{4AEDAF4D-95BA-BC4D-02B4-D9CFA2DC2CE6}"/>
              </a:ext>
            </a:extLst>
          </p:cNvPr>
          <p:cNvSpPr>
            <a:spLocks noGrp="1"/>
          </p:cNvSpPr>
          <p:nvPr>
            <p:ph type="body" idx="1"/>
          </p:nvPr>
        </p:nvSpPr>
        <p:spPr/>
        <p:txBody>
          <a:bodyPr/>
          <a:lstStyle/>
          <a:p>
            <a:pPr marL="76200" indent="0" algn="just">
              <a:buNone/>
            </a:pPr>
            <a:r>
              <a:rPr lang="vi-VN" sz="2000" dirty="0" smtClean="0">
                <a:latin typeface="+mn-lt"/>
              </a:rPr>
              <a:t>Diagnostic</a:t>
            </a:r>
            <a:r>
              <a:rPr lang="ro-RO" sz="2000" dirty="0" smtClean="0">
                <a:latin typeface="+mn-lt"/>
              </a:rPr>
              <a:t>area</a:t>
            </a:r>
            <a:r>
              <a:rPr lang="vi-VN" sz="2000" dirty="0" smtClean="0">
                <a:latin typeface="+mn-lt"/>
              </a:rPr>
              <a:t> </a:t>
            </a:r>
            <a:r>
              <a:rPr lang="vi-VN" sz="2000" dirty="0">
                <a:latin typeface="+mn-lt"/>
              </a:rPr>
              <a:t>unei tulburări de alimentație </a:t>
            </a:r>
            <a:r>
              <a:rPr lang="ro-RO" sz="2000" dirty="0" smtClean="0">
                <a:latin typeface="+mn-lt"/>
              </a:rPr>
              <a:t>se face</a:t>
            </a:r>
            <a:r>
              <a:rPr lang="vi-VN" sz="2000" dirty="0" smtClean="0">
                <a:latin typeface="+mn-lt"/>
              </a:rPr>
              <a:t> </a:t>
            </a:r>
            <a:r>
              <a:rPr lang="vi-VN" sz="2000" dirty="0">
                <a:latin typeface="+mn-lt"/>
              </a:rPr>
              <a:t>de obicei </a:t>
            </a:r>
            <a:r>
              <a:rPr lang="ro-RO" sz="2000" dirty="0" smtClean="0">
                <a:latin typeface="+mn-lt"/>
              </a:rPr>
              <a:t>de către</a:t>
            </a:r>
            <a:r>
              <a:rPr lang="vi-VN" sz="2000" dirty="0" smtClean="0">
                <a:latin typeface="+mn-lt"/>
              </a:rPr>
              <a:t> </a:t>
            </a:r>
            <a:r>
              <a:rPr lang="vi-VN" sz="2000" dirty="0">
                <a:latin typeface="+mn-lt"/>
              </a:rPr>
              <a:t>medic, care este adesea abordat de rudele sau îngrijitorii pacientului. De obicei, </a:t>
            </a:r>
            <a:r>
              <a:rPr lang="ro-RO" sz="2000" dirty="0" smtClean="0">
                <a:latin typeface="+mn-lt"/>
              </a:rPr>
              <a:t>acesta</a:t>
            </a:r>
            <a:r>
              <a:rPr lang="vi-VN" sz="2000" dirty="0" smtClean="0">
                <a:latin typeface="+mn-lt"/>
              </a:rPr>
              <a:t> </a:t>
            </a:r>
            <a:r>
              <a:rPr lang="vi-VN" sz="2000" dirty="0">
                <a:latin typeface="+mn-lt"/>
              </a:rPr>
              <a:t>ia în considerare următoarele:</a:t>
            </a:r>
            <a:endParaRPr lang="en-GB" sz="2000" dirty="0">
              <a:latin typeface="+mn-lt"/>
            </a:endParaRPr>
          </a:p>
          <a:p>
            <a:pPr algn="just">
              <a:buFont typeface="Arial" panose="020B0604020202020204" pitchFamily="34" charset="0"/>
              <a:buChar char="•"/>
            </a:pPr>
            <a:r>
              <a:rPr lang="vi-VN" sz="2000" dirty="0" smtClean="0">
                <a:latin typeface="+mn-lt"/>
              </a:rPr>
              <a:t>IMC</a:t>
            </a:r>
            <a:r>
              <a:rPr lang="vi-VN" sz="2000" dirty="0">
                <a:latin typeface="+mn-lt"/>
              </a:rPr>
              <a:t>, istoric atent legat de obiceiurile alimentare și greutate, examen fizic, examen de laborator, examen psihiatric de </a:t>
            </a:r>
            <a:r>
              <a:rPr lang="vi-VN" sz="2000" dirty="0" smtClean="0">
                <a:latin typeface="+mn-lt"/>
              </a:rPr>
              <a:t>bază</a:t>
            </a:r>
            <a:r>
              <a:rPr lang="ro-RO" sz="2000" dirty="0" smtClean="0">
                <a:latin typeface="+mn-lt"/>
              </a:rPr>
              <a:t>.</a:t>
            </a:r>
            <a:endParaRPr lang="en-GB" sz="2000" dirty="0">
              <a:latin typeface="+mn-lt"/>
            </a:endParaRPr>
          </a:p>
          <a:p>
            <a:endParaRPr lang="en-GB" dirty="0"/>
          </a:p>
        </p:txBody>
      </p:sp>
      <p:sp>
        <p:nvSpPr>
          <p:cNvPr id="4" name="Slide Number Placeholder 3">
            <a:extLst>
              <a:ext uri="{FF2B5EF4-FFF2-40B4-BE49-F238E27FC236}">
                <a16:creationId xmlns:a16="http://schemas.microsoft.com/office/drawing/2014/main" xmlns=""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423053392"/>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3771</TotalTime>
  <Words>1592</Words>
  <Application>Microsoft Office PowerPoint</Application>
  <PresentationFormat>On-screen Show (16:9)</PresentationFormat>
  <Paragraphs>109</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Barlow SemiBold</vt:lpstr>
      <vt:lpstr>Barlow Light</vt:lpstr>
      <vt:lpstr>Caius template</vt:lpstr>
      <vt:lpstr> Bazele Terapiei cognitiv-comportamentale (TCC) Autori: Simona Cakirpaloglu, Lukas Merz</vt:lpstr>
      <vt:lpstr>Project Number: 2021-1-RO01- KA220-HED-38B739A3</vt:lpstr>
      <vt:lpstr>Semale de avertizare pentru tulburări alimentare</vt:lpstr>
      <vt:lpstr>Semnale ce țin de comportament</vt:lpstr>
      <vt:lpstr>Semnale de alarmă legate de comportament</vt:lpstr>
      <vt:lpstr>Semnale de ordin psihologic </vt:lpstr>
      <vt:lpstr>Semnale psihologice</vt:lpstr>
      <vt:lpstr>Semne fizice</vt:lpstr>
      <vt:lpstr>Diagnostic</vt:lpstr>
      <vt:lpstr>Tratament</vt:lpstr>
      <vt:lpstr>Tratament</vt:lpstr>
      <vt:lpstr>Psihoterapie</vt:lpstr>
      <vt:lpstr>Psihoterapie</vt:lpstr>
      <vt:lpstr>Ce este  TCC?</vt:lpstr>
      <vt:lpstr>Ce este TCC?</vt:lpstr>
      <vt:lpstr>Triunghiul cognitiv</vt:lpstr>
      <vt:lpstr>Distorsiuni cognitive</vt:lpstr>
      <vt:lpstr>Etape terapeutice</vt:lpstr>
      <vt:lpstr>Bibliografie suplimentară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127</cp:revision>
  <dcterms:modified xsi:type="dcterms:W3CDTF">2023-05-23T19:04:27Z</dcterms:modified>
</cp:coreProperties>
</file>