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1"/>
  </p:notesMasterIdLst>
  <p:sldIdLst>
    <p:sldId id="256" r:id="rId2"/>
    <p:sldId id="257" r:id="rId3"/>
    <p:sldId id="261" r:id="rId4"/>
    <p:sldId id="279" r:id="rId5"/>
    <p:sldId id="289" r:id="rId6"/>
    <p:sldId id="290" r:id="rId7"/>
    <p:sldId id="291" r:id="rId8"/>
    <p:sldId id="292" r:id="rId9"/>
    <p:sldId id="280" r:id="rId10"/>
    <p:sldId id="281" r:id="rId11"/>
    <p:sldId id="293" r:id="rId12"/>
    <p:sldId id="294" r:id="rId13"/>
    <p:sldId id="282" r:id="rId14"/>
    <p:sldId id="296" r:id="rId15"/>
    <p:sldId id="297" r:id="rId16"/>
    <p:sldId id="298" r:id="rId17"/>
    <p:sldId id="300" r:id="rId18"/>
    <p:sldId id="301" r:id="rId19"/>
    <p:sldId id="284" r:id="rId20"/>
  </p:sldIdLst>
  <p:sldSz cx="9144000" cy="5143500" type="screen16x9"/>
  <p:notesSz cx="6858000" cy="9144000"/>
  <p:embeddedFontLst>
    <p:embeddedFont>
      <p:font typeface="Barlow Light" panose="00000400000000000000" pitchFamily="2" charset="0"/>
      <p:regular r:id="rId22"/>
      <p:bold r:id="rId23"/>
      <p:italic r:id="rId24"/>
      <p:boldItalic r:id="rId25"/>
    </p:embeddedFont>
    <p:embeddedFont>
      <p:font typeface="Barlow SemiBold" panose="00000700000000000000" pitchFamily="2"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POP"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72" y="9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ce.org.uk/guidance/ng69/chapter/Recommendations" TargetMode="External"/><Relationship Id="rId2" Type="http://schemas.openxmlformats.org/officeDocument/2006/relationships/hyperlink" Target="https://youtu.be/bUOaHsxe8OQ" TargetMode="External"/><Relationship Id="rId1" Type="http://schemas.openxmlformats.org/officeDocument/2006/relationships/slideLayout" Target="../slideLayouts/slideLayout2.xml"/><Relationship Id="rId4" Type="http://schemas.openxmlformats.org/officeDocument/2006/relationships/hyperlink" Target="https://ajp.psychiatryonline.org/doi/10.1176/appi.ajp.231800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nJMtReAg1D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95536" y="3219822"/>
            <a:ext cx="6624736"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pt-PT" sz="2800" dirty="0"/>
              <a:t>Noções básicas de TCC – Terapia Cognitiva Comportamental</a:t>
            </a:r>
            <a:br>
              <a:rPr lang="it-IT" sz="1800" dirty="0"/>
            </a:br>
            <a:r>
              <a:rPr lang="it-IT" sz="1800" dirty="0"/>
              <a:t>Autores: Simona Cakirpaloglu, Luk</a:t>
            </a:r>
            <a:r>
              <a:rPr lang="cs-CZ" sz="1800" dirty="0"/>
              <a:t>as Merz</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9E34-D497-A9B9-AC25-2399A2D227EF}"/>
              </a:ext>
            </a:extLst>
          </p:cNvPr>
          <p:cNvSpPr>
            <a:spLocks noGrp="1"/>
          </p:cNvSpPr>
          <p:nvPr>
            <p:ph type="title"/>
          </p:nvPr>
        </p:nvSpPr>
        <p:spPr/>
        <p:txBody>
          <a:bodyPr/>
          <a:lstStyle/>
          <a:p>
            <a:r>
              <a:rPr lang="en-GB" dirty="0" err="1"/>
              <a:t>Tratamento</a:t>
            </a:r>
            <a:endParaRPr lang="en-GB" dirty="0"/>
          </a:p>
        </p:txBody>
      </p:sp>
      <p:sp>
        <p:nvSpPr>
          <p:cNvPr id="3" name="Text Placeholder 2">
            <a:extLst>
              <a:ext uri="{FF2B5EF4-FFF2-40B4-BE49-F238E27FC236}">
                <a16:creationId xmlns:a16="http://schemas.microsoft.com/office/drawing/2014/main" id="{A599E3FA-C709-9ACC-EF0E-6F5FD42F0D43}"/>
              </a:ext>
            </a:extLst>
          </p:cNvPr>
          <p:cNvSpPr>
            <a:spLocks noGrp="1"/>
          </p:cNvSpPr>
          <p:nvPr>
            <p:ph type="body" idx="1"/>
          </p:nvPr>
        </p:nvSpPr>
        <p:spPr>
          <a:xfrm>
            <a:off x="614974" y="1563638"/>
            <a:ext cx="8133489" cy="2826600"/>
          </a:xfrm>
        </p:spPr>
        <p:txBody>
          <a:bodyPr/>
          <a:lstStyle/>
          <a:p>
            <a:pPr marL="76200" indent="0">
              <a:buNone/>
            </a:pPr>
            <a:r>
              <a:rPr lang="pt-PT" sz="1800" dirty="0"/>
              <a:t>Dependendo da gravidade, do diagnóstico oportuno ou tardio, do estado geral do paciente, o tratamento pode assumir a forma de aconselhamento individual ou em grupo, terapia ambulatorial, hospitalização ou UTI metabólica em condições de risco de vida. Fatores físicos, sociais e psicológicos devem ser considerados antes do tratamento.</a:t>
            </a:r>
          </a:p>
          <a:p>
            <a:pPr marL="76200" indent="0">
              <a:buNone/>
            </a:pPr>
            <a:r>
              <a:rPr lang="pt-PT" sz="1800" dirty="0"/>
              <a:t>O tratamento requer sempre uma estreita colaboração de uma equipa multidisciplinar coordenada, incluindo um médico de família, psicólogo, terapeuta nutricional, familiares, por vezes terapeuta ocupacional, fisioterapeuta, nutricionista, etc.</a:t>
            </a:r>
            <a:endParaRPr lang="en-GB" sz="1800" dirty="0"/>
          </a:p>
        </p:txBody>
      </p:sp>
      <p:sp>
        <p:nvSpPr>
          <p:cNvPr id="4" name="Slide Number Placeholder 3">
            <a:extLst>
              <a:ext uri="{FF2B5EF4-FFF2-40B4-BE49-F238E27FC236}">
                <a16:creationId xmlns:a16="http://schemas.microsoft.com/office/drawing/2014/main"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10876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9E34-D497-A9B9-AC25-2399A2D227EF}"/>
              </a:ext>
            </a:extLst>
          </p:cNvPr>
          <p:cNvSpPr>
            <a:spLocks noGrp="1"/>
          </p:cNvSpPr>
          <p:nvPr>
            <p:ph type="title"/>
          </p:nvPr>
        </p:nvSpPr>
        <p:spPr/>
        <p:txBody>
          <a:bodyPr/>
          <a:lstStyle/>
          <a:p>
            <a:r>
              <a:rPr lang="en-GB" dirty="0" err="1"/>
              <a:t>Tratamento</a:t>
            </a:r>
            <a:endParaRPr lang="en-GB" dirty="0"/>
          </a:p>
        </p:txBody>
      </p:sp>
      <p:sp>
        <p:nvSpPr>
          <p:cNvPr id="3" name="Text Placeholder 2">
            <a:extLst>
              <a:ext uri="{FF2B5EF4-FFF2-40B4-BE49-F238E27FC236}">
                <a16:creationId xmlns:a16="http://schemas.microsoft.com/office/drawing/2014/main" id="{A599E3FA-C709-9ACC-EF0E-6F5FD42F0D43}"/>
              </a:ext>
            </a:extLst>
          </p:cNvPr>
          <p:cNvSpPr>
            <a:spLocks noGrp="1"/>
          </p:cNvSpPr>
          <p:nvPr>
            <p:ph type="body" idx="1"/>
          </p:nvPr>
        </p:nvSpPr>
        <p:spPr>
          <a:xfrm>
            <a:off x="594412" y="1419622"/>
            <a:ext cx="7722004" cy="2826600"/>
          </a:xfrm>
        </p:spPr>
        <p:txBody>
          <a:bodyPr/>
          <a:lstStyle/>
          <a:p>
            <a:pPr marL="76200" indent="0">
              <a:buNone/>
            </a:pPr>
            <a:r>
              <a:rPr lang="pt-PT" sz="1800" dirty="0"/>
              <a:t>As diretrizes e recomendações nacionais podem diferir entre os países, mas existem alguns princípios gerais baseados em evidências que são os mesmos e provaram ser bem-sucedidos no tratamento de transtornos alimentares. Os planos de tratamento geralmente incluem psicoterapia, cuidados médicos e monitoramento, aconselhamento nutricional, às vezes medicamentos ou uma combinação dessas abordagens.</a:t>
            </a:r>
          </a:p>
          <a:p>
            <a:pPr marL="76200" indent="0">
              <a:buNone/>
            </a:pPr>
            <a:r>
              <a:rPr lang="pt-PT" sz="1800" dirty="0"/>
              <a:t>Os objetivos típicos do tratamento incluem:</a:t>
            </a:r>
          </a:p>
          <a:p>
            <a:r>
              <a:rPr lang="pt-PT" sz="1200" dirty="0"/>
              <a:t>Restaurar a nutrição adequada</a:t>
            </a:r>
          </a:p>
          <a:p>
            <a:r>
              <a:rPr lang="pt-PT" sz="1200" dirty="0"/>
              <a:t>Restaurar o peso ideal</a:t>
            </a:r>
          </a:p>
          <a:p>
            <a:r>
              <a:rPr lang="pt-PT" sz="1200" dirty="0"/>
              <a:t>Reduzir o exercício excessivo</a:t>
            </a:r>
          </a:p>
          <a:p>
            <a:r>
              <a:rPr lang="pt-PT" sz="1200" dirty="0"/>
              <a:t>Interromper comportamentos de compulsão alimentar e compulsão alimentar</a:t>
            </a:r>
            <a:endParaRPr lang="en-GB" sz="1400" dirty="0"/>
          </a:p>
        </p:txBody>
      </p:sp>
      <p:sp>
        <p:nvSpPr>
          <p:cNvPr id="4" name="Slide Number Placeholder 3">
            <a:extLst>
              <a:ext uri="{FF2B5EF4-FFF2-40B4-BE49-F238E27FC236}">
                <a16:creationId xmlns:a16="http://schemas.microsoft.com/office/drawing/2014/main"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14757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en-GB" dirty="0" err="1"/>
              <a:t>Psicoterapia</a:t>
            </a:r>
            <a:endParaRPr lang="en-GB" dirty="0"/>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563638"/>
            <a:ext cx="8061482" cy="2826600"/>
          </a:xfrm>
        </p:spPr>
        <p:txBody>
          <a:bodyPr/>
          <a:lstStyle/>
          <a:p>
            <a:pPr marL="76200" indent="0">
              <a:buNone/>
            </a:pPr>
            <a:r>
              <a:rPr lang="pt-PT" sz="1800" dirty="0"/>
              <a:t>A pessoa com TA desenvolve e mantém um mundo interior isolado que mantém a ilusão de controle pessoal enquanto perde relacionamentos significativos com os outros. O tratamento representa uma ameaça à segurança ilusória desse mundo interior construído e expõe o paciente às realidades das quais ele está tentando escapar. Em conexão com a distorção da imagem corporal, a resistência do paciente ao tratamento é inevitável. Seu insight psicológico é muito baixo ou inexistente e os pacientes adolescentes são normalmente forçados a tratamento pelos pais. Compreensivelmente, o paciente percebe os provedores de tratamento como ameaças externas – como inimigos que irão forçar o paciente a um comportamento indesejado. Para o paciente, isso é inaceitável.</a:t>
            </a:r>
            <a:endParaRPr lang="en-GB" sz="1800"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92916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en-GB" dirty="0" err="1"/>
              <a:t>Psicoterapia</a:t>
            </a:r>
            <a:endParaRPr lang="en-GB" dirty="0"/>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563638"/>
            <a:ext cx="7989474" cy="2826600"/>
          </a:xfrm>
        </p:spPr>
        <p:txBody>
          <a:bodyPr/>
          <a:lstStyle/>
          <a:p>
            <a:pPr marL="76200" indent="0">
              <a:buNone/>
            </a:pPr>
            <a:r>
              <a:rPr lang="pt-PT" sz="1800" dirty="0"/>
              <a:t>Há uma recomendação geral de que os pacientes tenham metas individualizadas definidas para ganho de peso semanal e peso-alvo. Os pacientes devem ser tratados com uma psicoterapia focada em transtorno alimentar, que deve incluir a normalização dos comportamentos alimentares e de controle de peso, restauração do peso e abordagem dos </a:t>
            </a:r>
            <a:r>
              <a:rPr lang="pt-PT" sz="1800" dirty="0" err="1"/>
              <a:t>aspectos</a:t>
            </a:r>
            <a:r>
              <a:rPr lang="pt-PT" sz="1800" dirty="0"/>
              <a:t> psicológicos do transtorno (por exemplo, medo de ganho de peso, distúrbio da imagem corporal). Para atingir esses objetivos, o tipo de terapia que se mostrou eficaz é a chamada “terapia cognitivo-comportamental - TCC”. No entanto, é importante notar que não existe uma única abordagem ou intervenção eficaz em todos os pacientes. Existem muitas variações de transtornos alimentares e o tratamento deve ser individualizado.</a:t>
            </a:r>
            <a:endParaRPr lang="en-GB" sz="1800"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65029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pt-PT" dirty="0"/>
              <a:t>O que é TCC?</a:t>
            </a:r>
            <a:endParaRPr lang="en-GB" dirty="0"/>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347614"/>
            <a:ext cx="8133490" cy="3404536"/>
          </a:xfrm>
        </p:spPr>
        <p:txBody>
          <a:bodyPr/>
          <a:lstStyle/>
          <a:p>
            <a:pPr marL="76200" indent="0">
              <a:buNone/>
            </a:pPr>
            <a:r>
              <a:rPr lang="pt-PT" sz="1800" dirty="0"/>
              <a:t>A terapia cognitivo-comportamental (TCC) é uma forma de psicoterapia ou terapia de aconselhamento que se concentra nos padrões de pensamento e em como eles afetam nossas atitudes, nossas emoções e, consequentemente, nossos comportamentos.</a:t>
            </a:r>
          </a:p>
          <a:p>
            <a:pPr marL="76200" indent="0">
              <a:buNone/>
            </a:pPr>
            <a:r>
              <a:rPr lang="pt-PT" sz="1800" dirty="0"/>
              <a:t>A TCC foi desenvolvida na década de 1960 por Aaron T. </a:t>
            </a:r>
            <a:r>
              <a:rPr lang="pt-PT" sz="1800" dirty="0" err="1"/>
              <a:t>Beck</a:t>
            </a:r>
            <a:r>
              <a:rPr lang="pt-PT" sz="1800" dirty="0"/>
              <a:t> e </a:t>
            </a:r>
            <a:r>
              <a:rPr lang="pt-PT" sz="1800" dirty="0" err="1"/>
              <a:t>Albert</a:t>
            </a:r>
            <a:r>
              <a:rPr lang="pt-PT" sz="1800" dirty="0"/>
              <a:t> </a:t>
            </a:r>
            <a:r>
              <a:rPr lang="pt-PT" sz="1800" dirty="0" err="1"/>
              <a:t>Ellis</a:t>
            </a:r>
            <a:r>
              <a:rPr lang="pt-PT" sz="1800" dirty="0"/>
              <a:t> na Universidade da Pensilvânia. Eles notaram que os pacientes que os procuravam para depressão tinham fluxos consistentes de pensamentos negativos. Ao ajudá-los a reavaliar esses pensamentos sobre si mesmos, sobre o mundo ou seu futuro, eles foram capazes de lidar com a vida cotidiana e seus sintomas melhoraram. A TCC trata de entender o que está acontecendo ao nosso redor aqui e agora, como estamos entendendo os eventos ao nosso redor e como esses eventos afetam nossas emoções.</a:t>
            </a:r>
            <a:endParaRPr lang="en-GB" sz="1800"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13135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pt-PT" dirty="0"/>
              <a:t>O que é TCC?</a:t>
            </a:r>
            <a:endParaRPr lang="en-GB" dirty="0"/>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563638"/>
            <a:ext cx="7701441" cy="2826600"/>
          </a:xfrm>
        </p:spPr>
        <p:txBody>
          <a:bodyPr/>
          <a:lstStyle/>
          <a:p>
            <a:pPr marL="76200" indent="0">
              <a:buNone/>
            </a:pPr>
            <a:r>
              <a:rPr lang="pt-PT" sz="1800" dirty="0">
                <a:solidFill>
                  <a:schemeClr val="tx1">
                    <a:lumMod val="90000"/>
                    <a:lumOff val="10000"/>
                  </a:schemeClr>
                </a:solidFill>
              </a:rPr>
              <a:t>Em geral, a terapia cognitivo-comportamental assume que mudar a relação com uma determinada situação leva a uma mudança no comportamento e nas emoções associadas. O objetivo da terapia é decidir o que pode ser alterado e, assim, mudar a forma como certas situações são percebidas e comportamentos indesejados evitados. No caso de distúrbios alimentares, isso significa reduzir os pensamentos negativos sobre alimentação, comida e imagem corporal e remover o comportamento prejudicial. A maneira como nossos sentimentos, pensamentos e comportamentos são inseparáveis, se entrelaçam e se afetam mutuamente é representada por um “triângulo cognitivo”.</a:t>
            </a:r>
            <a:endParaRPr lang="en-GB" sz="1800"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71397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3" name="Obrázek 2">
            <a:extLst>
              <a:ext uri="{FF2B5EF4-FFF2-40B4-BE49-F238E27FC236}">
                <a16:creationId xmlns:a16="http://schemas.microsoft.com/office/drawing/2014/main" id="{F95FEAC2-465B-4AC8-94E9-5A452B764840}"/>
              </a:ext>
            </a:extLst>
          </p:cNvPr>
          <p:cNvPicPr>
            <a:picLocks noChangeAspect="1"/>
          </p:cNvPicPr>
          <p:nvPr/>
        </p:nvPicPr>
        <p:blipFill>
          <a:blip r:embed="rId2"/>
          <a:stretch>
            <a:fillRect/>
          </a:stretch>
        </p:blipFill>
        <p:spPr>
          <a:xfrm>
            <a:off x="2047346" y="1396646"/>
            <a:ext cx="4640071" cy="3493364"/>
          </a:xfrm>
          <a:prstGeom prst="rect">
            <a:avLst/>
          </a:prstGeom>
        </p:spPr>
      </p:pic>
      <p:sp>
        <p:nvSpPr>
          <p:cNvPr id="8" name="TextovéPole 7">
            <a:extLst>
              <a:ext uri="{FF2B5EF4-FFF2-40B4-BE49-F238E27FC236}">
                <a16:creationId xmlns:a16="http://schemas.microsoft.com/office/drawing/2014/main" id="{56AF4B8E-DDEC-47A8-843C-45488076ED22}"/>
              </a:ext>
            </a:extLst>
          </p:cNvPr>
          <p:cNvSpPr txBox="1"/>
          <p:nvPr/>
        </p:nvSpPr>
        <p:spPr>
          <a:xfrm>
            <a:off x="2339752" y="4847878"/>
            <a:ext cx="4347665" cy="215444"/>
          </a:xfrm>
          <a:prstGeom prst="rect">
            <a:avLst/>
          </a:prstGeom>
          <a:noFill/>
        </p:spPr>
        <p:txBody>
          <a:bodyPr wrap="none" rtlCol="0">
            <a:spAutoFit/>
          </a:bodyPr>
          <a:lstStyle/>
          <a:p>
            <a:r>
              <a:rPr lang="en-US" sz="800" dirty="0"/>
              <a:t>By </a:t>
            </a:r>
            <a:r>
              <a:rPr lang="en-US" sz="800" dirty="0" err="1"/>
              <a:t>TherapistAid</a:t>
            </a:r>
            <a:r>
              <a:rPr lang="en-US" sz="800" dirty="0"/>
              <a:t> LLC, </a:t>
            </a:r>
            <a:r>
              <a:rPr lang="cs-CZ" sz="800" dirty="0"/>
              <a:t>https://www.therapistaid.com/therapy-worksheet/cbt-triangle/cbt/none</a:t>
            </a:r>
          </a:p>
        </p:txBody>
      </p:sp>
      <p:sp>
        <p:nvSpPr>
          <p:cNvPr id="9" name="Title 1">
            <a:extLst>
              <a:ext uri="{FF2B5EF4-FFF2-40B4-BE49-F238E27FC236}">
                <a16:creationId xmlns:a16="http://schemas.microsoft.com/office/drawing/2014/main" id="{60E75DAD-7B41-4AF6-89A0-35F07884B47E}"/>
              </a:ext>
            </a:extLst>
          </p:cNvPr>
          <p:cNvSpPr>
            <a:spLocks noGrp="1"/>
          </p:cNvSpPr>
          <p:nvPr>
            <p:ph type="title"/>
          </p:nvPr>
        </p:nvSpPr>
        <p:spPr>
          <a:xfrm>
            <a:off x="614975" y="391350"/>
            <a:ext cx="6757800" cy="919500"/>
          </a:xfrm>
        </p:spPr>
        <p:txBody>
          <a:bodyPr/>
          <a:lstStyle/>
          <a:p>
            <a:r>
              <a:rPr lang="en-GB" dirty="0" err="1"/>
              <a:t>Triângulo</a:t>
            </a:r>
            <a:r>
              <a:rPr lang="en-GB" dirty="0"/>
              <a:t> </a:t>
            </a:r>
            <a:r>
              <a:rPr lang="en-GB" dirty="0" err="1"/>
              <a:t>cognitivo</a:t>
            </a:r>
            <a:endParaRPr lang="en-GB" dirty="0"/>
          </a:p>
        </p:txBody>
      </p:sp>
    </p:spTree>
    <p:extLst>
      <p:ext uri="{BB962C8B-B14F-4D97-AF65-F5344CB8AC3E}">
        <p14:creationId xmlns:p14="http://schemas.microsoft.com/office/powerpoint/2010/main" val="229914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C264-C597-9756-E961-3A702509B64A}"/>
              </a:ext>
            </a:extLst>
          </p:cNvPr>
          <p:cNvSpPr>
            <a:spLocks noGrp="1"/>
          </p:cNvSpPr>
          <p:nvPr>
            <p:ph type="title"/>
          </p:nvPr>
        </p:nvSpPr>
        <p:spPr/>
        <p:txBody>
          <a:bodyPr/>
          <a:lstStyle/>
          <a:p>
            <a:r>
              <a:rPr lang="en-GB" dirty="0" err="1"/>
              <a:t>Distorções</a:t>
            </a:r>
            <a:r>
              <a:rPr lang="en-GB" dirty="0"/>
              <a:t> </a:t>
            </a:r>
            <a:r>
              <a:rPr lang="en-GB" dirty="0" err="1"/>
              <a:t>cognitivas</a:t>
            </a:r>
            <a:endParaRPr lang="en-GB" dirty="0"/>
          </a:p>
        </p:txBody>
      </p:sp>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6" name="Text Placeholder 2">
            <a:extLst>
              <a:ext uri="{FF2B5EF4-FFF2-40B4-BE49-F238E27FC236}">
                <a16:creationId xmlns:a16="http://schemas.microsoft.com/office/drawing/2014/main" id="{961CBD44-057A-454F-B123-010B818F6690}"/>
              </a:ext>
            </a:extLst>
          </p:cNvPr>
          <p:cNvSpPr>
            <a:spLocks noGrp="1"/>
          </p:cNvSpPr>
          <p:nvPr>
            <p:ph type="body" idx="1"/>
          </p:nvPr>
        </p:nvSpPr>
        <p:spPr>
          <a:xfrm>
            <a:off x="614974" y="1563638"/>
            <a:ext cx="7701441" cy="2826600"/>
          </a:xfrm>
        </p:spPr>
        <p:txBody>
          <a:bodyPr/>
          <a:lstStyle/>
          <a:p>
            <a:pPr marL="76200" indent="0">
              <a:buNone/>
            </a:pPr>
            <a:r>
              <a:rPr lang="pt-PT" sz="1800" dirty="0"/>
              <a:t>Um problema surge quando nossos pensamentos são distorcidos, ou seja, por opiniões distorcidas sobre a imagem corporal, </a:t>
            </a:r>
            <a:r>
              <a:rPr lang="pt-PT" sz="1800" dirty="0" err="1"/>
              <a:t>autopercepção</a:t>
            </a:r>
            <a:r>
              <a:rPr lang="pt-PT" sz="1800" dirty="0"/>
              <a:t>, peso, sentimentos de culpa, vergonha ou inutilidade. Quando esse tipo de pensamento se torna habitual ou padrão, afeta como nos sentimos sobre nós mesmos e como vivemos. Isso cria um círculo vicioso de pensamentos distorcidos, sentimentos negativos e comportamento prejudicial.</a:t>
            </a:r>
          </a:p>
          <a:p>
            <a:pPr marL="76200" indent="0">
              <a:buNone/>
            </a:pPr>
            <a:r>
              <a:rPr lang="pt-PT" sz="1800" dirty="0"/>
              <a:t>O objetivo da psicoterapia para </a:t>
            </a:r>
            <a:r>
              <a:rPr lang="pt-PT" sz="1800" dirty="0" err="1"/>
              <a:t>TAs</a:t>
            </a:r>
            <a:r>
              <a:rPr lang="pt-PT" sz="1800" dirty="0"/>
              <a:t> é quebrar esse círculo vicioso e alterar as emoções, o pensamento e, por fim, o comportamento. Isso é chamado de reestruturação cognitiva.</a:t>
            </a:r>
            <a:endParaRPr lang="en-GB" sz="1800" dirty="0"/>
          </a:p>
        </p:txBody>
      </p:sp>
    </p:spTree>
    <p:extLst>
      <p:ext uri="{BB962C8B-B14F-4D97-AF65-F5344CB8AC3E}">
        <p14:creationId xmlns:p14="http://schemas.microsoft.com/office/powerpoint/2010/main" val="183303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C264-C597-9756-E961-3A702509B64A}"/>
              </a:ext>
            </a:extLst>
          </p:cNvPr>
          <p:cNvSpPr>
            <a:spLocks noGrp="1"/>
          </p:cNvSpPr>
          <p:nvPr>
            <p:ph type="title"/>
          </p:nvPr>
        </p:nvSpPr>
        <p:spPr/>
        <p:txBody>
          <a:bodyPr/>
          <a:lstStyle/>
          <a:p>
            <a:r>
              <a:rPr lang="en-GB" dirty="0" err="1"/>
              <a:t>Fases</a:t>
            </a:r>
            <a:r>
              <a:rPr lang="en-GB" dirty="0"/>
              <a:t> da </a:t>
            </a:r>
            <a:r>
              <a:rPr lang="en-GB" dirty="0" err="1"/>
              <a:t>terapia</a:t>
            </a:r>
            <a:endParaRPr lang="en-GB" dirty="0"/>
          </a:p>
        </p:txBody>
      </p:sp>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6" name="Text Placeholder 2">
            <a:extLst>
              <a:ext uri="{FF2B5EF4-FFF2-40B4-BE49-F238E27FC236}">
                <a16:creationId xmlns:a16="http://schemas.microsoft.com/office/drawing/2014/main" id="{961CBD44-057A-454F-B123-010B818F6690}"/>
              </a:ext>
            </a:extLst>
          </p:cNvPr>
          <p:cNvSpPr>
            <a:spLocks noGrp="1"/>
          </p:cNvSpPr>
          <p:nvPr>
            <p:ph type="body" idx="1"/>
          </p:nvPr>
        </p:nvSpPr>
        <p:spPr>
          <a:xfrm>
            <a:off x="614974" y="1563638"/>
            <a:ext cx="7701441" cy="2826600"/>
          </a:xfrm>
        </p:spPr>
        <p:txBody>
          <a:bodyPr/>
          <a:lstStyle/>
          <a:p>
            <a:pPr marL="76200" indent="0">
              <a:buNone/>
            </a:pPr>
            <a:r>
              <a:rPr lang="pt-PT" sz="1800" dirty="0"/>
              <a:t>A TCC geralmente tem seis fases:</a:t>
            </a:r>
          </a:p>
          <a:p>
            <a:r>
              <a:rPr lang="pt-PT" sz="1800" dirty="0"/>
              <a:t>Avaliação ou avaliação psicológica;</a:t>
            </a:r>
          </a:p>
          <a:p>
            <a:r>
              <a:rPr lang="pt-PT" sz="1800" dirty="0"/>
              <a:t>Reconceptualização;</a:t>
            </a:r>
          </a:p>
          <a:p>
            <a:r>
              <a:rPr lang="pt-PT" sz="1800" dirty="0"/>
              <a:t>Aquisição de competências;</a:t>
            </a:r>
          </a:p>
          <a:p>
            <a:r>
              <a:rPr lang="pt-PT" sz="1800" dirty="0"/>
              <a:t>Consolidação de habilidades e treinamento de aplicação;</a:t>
            </a:r>
          </a:p>
          <a:p>
            <a:r>
              <a:rPr lang="pt-PT" sz="1800" dirty="0"/>
              <a:t>Generalização e manutenção;</a:t>
            </a:r>
          </a:p>
          <a:p>
            <a:r>
              <a:rPr lang="pt-PT" sz="1800" dirty="0"/>
              <a:t>Acompanhamento de avaliação pós-tratamento</a:t>
            </a:r>
            <a:endParaRPr lang="en-GB" sz="1800" dirty="0"/>
          </a:p>
        </p:txBody>
      </p:sp>
    </p:spTree>
    <p:extLst>
      <p:ext uri="{BB962C8B-B14F-4D97-AF65-F5344CB8AC3E}">
        <p14:creationId xmlns:p14="http://schemas.microsoft.com/office/powerpoint/2010/main" val="232401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6A4-A9F3-DCBA-4F01-AE7818339AB5}"/>
              </a:ext>
            </a:extLst>
          </p:cNvPr>
          <p:cNvSpPr>
            <a:spLocks noGrp="1"/>
          </p:cNvSpPr>
          <p:nvPr>
            <p:ph type="title"/>
          </p:nvPr>
        </p:nvSpPr>
        <p:spPr/>
        <p:txBody>
          <a:bodyPr/>
          <a:lstStyle/>
          <a:p>
            <a:r>
              <a:rPr lang="en-GB" dirty="0" err="1"/>
              <a:t>Recursos</a:t>
            </a:r>
            <a:r>
              <a:rPr lang="en-GB" dirty="0"/>
              <a:t> extras</a:t>
            </a:r>
          </a:p>
        </p:txBody>
      </p:sp>
      <p:sp>
        <p:nvSpPr>
          <p:cNvPr id="3" name="Text Placeholder 2">
            <a:extLst>
              <a:ext uri="{FF2B5EF4-FFF2-40B4-BE49-F238E27FC236}">
                <a16:creationId xmlns:a16="http://schemas.microsoft.com/office/drawing/2014/main" id="{74A493D8-43AD-DD0A-41C5-DBB0AF231F58}"/>
              </a:ext>
            </a:extLst>
          </p:cNvPr>
          <p:cNvSpPr>
            <a:spLocks noGrp="1"/>
          </p:cNvSpPr>
          <p:nvPr>
            <p:ph type="body" idx="1"/>
          </p:nvPr>
        </p:nvSpPr>
        <p:spPr>
          <a:xfrm>
            <a:off x="614974" y="1491630"/>
            <a:ext cx="7989473" cy="2826600"/>
          </a:xfrm>
        </p:spPr>
        <p:txBody>
          <a:bodyPr/>
          <a:lstStyle/>
          <a:p>
            <a:pPr marL="76200" indent="0">
              <a:buNone/>
            </a:pPr>
            <a:r>
              <a:rPr lang="pt-PT" sz="1800" dirty="0"/>
              <a:t>Um resumo do que é TCC também pode ser encontrado neste vídeo: </a:t>
            </a:r>
            <a:r>
              <a:rPr lang="en-GB" sz="1800" dirty="0">
                <a:hlinkClick r:id="rId2"/>
              </a:rPr>
              <a:t>https://youtu.be/bUOaHsxe8OQ</a:t>
            </a:r>
            <a:endParaRPr lang="en-GB" sz="1800" dirty="0"/>
          </a:p>
          <a:p>
            <a:pPr marL="76200" indent="0">
              <a:buNone/>
            </a:pPr>
            <a:endParaRPr lang="en-GB" sz="1800" dirty="0"/>
          </a:p>
          <a:p>
            <a:pPr marL="76200" indent="0">
              <a:buNone/>
            </a:pPr>
            <a:r>
              <a:rPr lang="pt-PT" sz="1800" dirty="0"/>
              <a:t>Para informações mais detalhadas em inglês sobre psicoterapia de </a:t>
            </a:r>
            <a:r>
              <a:rPr lang="pt-PT" sz="1800" dirty="0" err="1"/>
              <a:t>TAs</a:t>
            </a:r>
            <a:r>
              <a:rPr lang="pt-PT" sz="1800" dirty="0"/>
              <a:t>, </a:t>
            </a:r>
            <a:r>
              <a:rPr lang="pt-PT" sz="1800" dirty="0" err="1"/>
              <a:t>acesse</a:t>
            </a:r>
            <a:r>
              <a:rPr lang="pt-PT" sz="1800" dirty="0"/>
              <a:t> o </a:t>
            </a:r>
            <a:r>
              <a:rPr lang="pt-PT" sz="1800" dirty="0" err="1"/>
              <a:t>National</a:t>
            </a:r>
            <a:r>
              <a:rPr lang="pt-PT" sz="1800" dirty="0"/>
              <a:t> </a:t>
            </a:r>
            <a:r>
              <a:rPr lang="pt-PT" sz="1800" dirty="0" err="1"/>
              <a:t>Institute</a:t>
            </a:r>
            <a:r>
              <a:rPr lang="pt-PT" sz="1800" dirty="0"/>
              <a:t> for </a:t>
            </a:r>
            <a:r>
              <a:rPr lang="pt-PT" sz="1800" dirty="0" err="1"/>
              <a:t>Health</a:t>
            </a:r>
            <a:r>
              <a:rPr lang="pt-PT" sz="1800" dirty="0"/>
              <a:t> </a:t>
            </a:r>
            <a:r>
              <a:rPr lang="pt-PT" sz="1800" dirty="0" err="1"/>
              <a:t>and</a:t>
            </a:r>
            <a:r>
              <a:rPr lang="pt-PT" sz="1800" dirty="0"/>
              <a:t> </a:t>
            </a:r>
            <a:r>
              <a:rPr lang="pt-PT" sz="1800" dirty="0" err="1"/>
              <a:t>Care</a:t>
            </a:r>
            <a:r>
              <a:rPr lang="pt-PT" sz="1800" dirty="0"/>
              <a:t> </a:t>
            </a:r>
            <a:r>
              <a:rPr lang="pt-PT" sz="1800" dirty="0" err="1"/>
              <a:t>Excellence</a:t>
            </a:r>
            <a:r>
              <a:rPr lang="pt-PT" sz="1800" dirty="0"/>
              <a:t> (Reino Unido):</a:t>
            </a:r>
            <a:r>
              <a:rPr lang="en-GB" sz="1800" dirty="0"/>
              <a:t> </a:t>
            </a:r>
            <a:r>
              <a:rPr lang="en-GB" sz="1600" dirty="0">
                <a:hlinkClick r:id="rId3"/>
              </a:rPr>
              <a:t>https://www.nice.org.uk/guidance/ng69/chapter/Recommendations</a:t>
            </a:r>
            <a:endParaRPr lang="en-GB" sz="1600" dirty="0"/>
          </a:p>
          <a:p>
            <a:pPr marL="76200" indent="0">
              <a:buNone/>
            </a:pPr>
            <a:endParaRPr lang="en-GB" sz="1600" dirty="0"/>
          </a:p>
          <a:p>
            <a:pPr marL="76200" indent="0">
              <a:buNone/>
            </a:pPr>
            <a:r>
              <a:rPr lang="pt-PT" sz="1800" dirty="0"/>
              <a:t>ou Diretrizes Práticas da Associação Psiquiátrica Americana para o Tratamento de Pacientes com Transtornos Alimentares (EUA) </a:t>
            </a:r>
            <a:r>
              <a:rPr lang="en-GB" sz="1600" dirty="0">
                <a:hlinkClick r:id="rId4"/>
              </a:rPr>
              <a:t>https://ajp.psychiatryonline.org/doi/10.1176/appi.ajp.23180001</a:t>
            </a:r>
            <a:endParaRPr lang="en-GB" sz="1600" dirty="0"/>
          </a:p>
          <a:p>
            <a:pPr marL="76200" indent="0">
              <a:buNone/>
            </a:pPr>
            <a:endParaRPr lang="en-GB" sz="1800" dirty="0"/>
          </a:p>
        </p:txBody>
      </p:sp>
      <p:sp>
        <p:nvSpPr>
          <p:cNvPr id="4" name="Slide Number Placeholder 3">
            <a:extLst>
              <a:ext uri="{FF2B5EF4-FFF2-40B4-BE49-F238E27FC236}">
                <a16:creationId xmlns:a16="http://schemas.microsoft.com/office/drawing/2014/main"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94595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lgn="just">
              <a:spcBef>
                <a:spcPts val="1000"/>
              </a:spcBef>
            </a:pPr>
            <a:r>
              <a:rPr lang="pt-PT" sz="1700" dirty="0"/>
              <a:t>No início, pode ser difícil reconhecer um indivíduo com transtorno alimentar, porque a doença se desenvolve com o tempo</a:t>
            </a:r>
          </a:p>
          <a:p>
            <a:pPr algn="just">
              <a:spcBef>
                <a:spcPts val="1000"/>
              </a:spcBef>
            </a:pPr>
            <a:r>
              <a:rPr lang="pt-PT" sz="1700" dirty="0"/>
              <a:t>Existem alguns sinais de alerta que podem indicar que há um problema. Nem todos devem apresentar ao mesmo tempo. Esses incluem:</a:t>
            </a:r>
          </a:p>
          <a:p>
            <a:pPr lvl="1" algn="just">
              <a:spcBef>
                <a:spcPts val="1000"/>
              </a:spcBef>
            </a:pPr>
            <a:r>
              <a:rPr lang="pt-PT" sz="1700" dirty="0"/>
              <a:t>Sinais de alerta comportamentais</a:t>
            </a:r>
          </a:p>
          <a:p>
            <a:pPr lvl="1" algn="just">
              <a:spcBef>
                <a:spcPts val="1000"/>
              </a:spcBef>
            </a:pPr>
            <a:r>
              <a:rPr lang="pt-PT" sz="1700" dirty="0"/>
              <a:t>Sinais de alerta psicológico</a:t>
            </a:r>
          </a:p>
          <a:p>
            <a:pPr lvl="1" algn="just">
              <a:spcBef>
                <a:spcPts val="1000"/>
              </a:spcBef>
            </a:pPr>
            <a:r>
              <a:rPr lang="pt-PT" sz="1700" dirty="0">
                <a:solidFill>
                  <a:srgbClr val="FF0000"/>
                </a:solidFill>
              </a:rPr>
              <a:t>Sinais físicos de alerta</a:t>
            </a:r>
          </a:p>
          <a:p>
            <a:pPr marL="457200" lvl="0" indent="-381000" algn="l" rtl="0">
              <a:spcBef>
                <a:spcPts val="1000"/>
              </a:spcBef>
              <a:spcAft>
                <a:spcPts val="0"/>
              </a:spcAft>
              <a:buSzPts val="2400"/>
              <a:buChar char="▸"/>
            </a:pP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pt-PT" dirty="0"/>
              <a:t>Sinais de alerta de </a:t>
            </a:r>
            <a:r>
              <a:rPr lang="pt-PT" dirty="0" err="1"/>
              <a:t>TAs</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GB" dirty="0" err="1"/>
              <a:t>Sinais</a:t>
            </a:r>
            <a:r>
              <a:rPr lang="en-GB" dirty="0"/>
              <a:t> de </a:t>
            </a:r>
            <a:r>
              <a:rPr lang="en-GB" dirty="0" err="1"/>
              <a:t>alerta</a:t>
            </a:r>
            <a:r>
              <a:rPr lang="en-GB" dirty="0"/>
              <a:t> </a:t>
            </a:r>
            <a:r>
              <a:rPr lang="en-GB" dirty="0" err="1"/>
              <a:t>comportamentais</a:t>
            </a:r>
            <a:endParaRPr lang="en-GB" dirty="0"/>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a:xfrm>
            <a:off x="614975" y="1563638"/>
            <a:ext cx="7917465" cy="2826600"/>
          </a:xfrm>
        </p:spPr>
        <p:txBody>
          <a:bodyPr/>
          <a:lstStyle/>
          <a:p>
            <a:r>
              <a:rPr lang="pt-PT" sz="2000" dirty="0"/>
              <a:t>Dieta constante ou repetitiva  </a:t>
            </a:r>
            <a:r>
              <a:rPr lang="pt-PT" sz="1800" dirty="0"/>
              <a:t>(ex. contar calorias, pular refeições, jejuar, evitar certos grupos ou tipos de alimentos, como carne ou laticínios, substituir refeições por líquidos)</a:t>
            </a:r>
          </a:p>
          <a:p>
            <a:r>
              <a:rPr lang="pt-PT" sz="2000" dirty="0"/>
              <a:t>Evidência de compulsão alimentar </a:t>
            </a:r>
            <a:r>
              <a:rPr lang="pt-PT" sz="1800" dirty="0"/>
              <a:t> (ex. desaparecimento de grandes quantidades de comida do armário ou geladeira, embalagens aparecendo na lixeira, acúmulo de comida em preparação para compulsão alimentar)</a:t>
            </a:r>
            <a:endParaRPr lang="pt-PT" sz="2000" dirty="0"/>
          </a:p>
          <a:p>
            <a:r>
              <a:rPr lang="pt-PT" sz="2000" dirty="0"/>
              <a:t>Evidência de vômito ou abuso de laxantes </a:t>
            </a:r>
            <a:r>
              <a:rPr lang="pt-PT" sz="1800" dirty="0"/>
              <a:t>(ex. idas frequentes ao banheiro durante ou logo após as refeições)</a:t>
            </a:r>
            <a:endParaRPr lang="pt-PT" sz="2000" dirty="0"/>
          </a:p>
          <a:p>
            <a:r>
              <a:rPr lang="pt-PT" sz="2000" dirty="0"/>
              <a:t>Padrões de exercícios excessivos ou compulsivos  </a:t>
            </a:r>
            <a:r>
              <a:rPr lang="pt-PT" sz="1800" dirty="0"/>
              <a:t>(ex. exercitar-se o tempo todo, insistência no desempenho)</a:t>
            </a:r>
            <a:endParaRPr lang="en-GB"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54594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a:xfrm>
            <a:off x="618622" y="1337086"/>
            <a:ext cx="7989473" cy="2826600"/>
          </a:xfrm>
        </p:spPr>
        <p:txBody>
          <a:bodyPr/>
          <a:lstStyle/>
          <a:p>
            <a:r>
              <a:rPr lang="pt-PT" sz="2000" dirty="0"/>
              <a:t>Mudanças nas preferências alimentares  </a:t>
            </a:r>
            <a:r>
              <a:rPr lang="pt-PT" sz="1800" dirty="0"/>
              <a:t>(por exemplo, recusa de comer certos alimentos, aversão a alimentos anteriormente apreciados, súbito interesse em “dieta saudável”)</a:t>
            </a:r>
          </a:p>
          <a:p>
            <a:r>
              <a:rPr lang="pt-PT" sz="2000" dirty="0"/>
              <a:t>Evitação de situações sociais envolvendo comida</a:t>
            </a:r>
          </a:p>
          <a:p>
            <a:r>
              <a:rPr lang="pt-PT" sz="2000" dirty="0"/>
              <a:t>Forte foco na forma corporal e peso </a:t>
            </a:r>
            <a:r>
              <a:rPr lang="pt-PT" sz="1800" dirty="0"/>
              <a:t>(por exemplo, interesse em sites de perda de peso, dicas de dieta em livros e revistas, imagens de pessoas magras)</a:t>
            </a:r>
            <a:endParaRPr lang="pt-PT" sz="2000" dirty="0"/>
          </a:p>
          <a:p>
            <a:r>
              <a:rPr lang="pt-PT" sz="2000" dirty="0"/>
              <a:t>Retraimento social e isolamento de amigos, incluindo evitar atividades anteriormente apreciadas</a:t>
            </a:r>
          </a:p>
          <a:p>
            <a:r>
              <a:rPr lang="pt-PT" sz="2000" dirty="0"/>
              <a:t>Mudança no ritmo de alimentação </a:t>
            </a:r>
            <a:r>
              <a:rPr lang="pt-PT" sz="1800" dirty="0"/>
              <a:t>(por exemplo, comer com colheres de chá, comer uma de cada vez, reorganizar os alimentos no prato)</a:t>
            </a:r>
            <a:endParaRPr lang="en-US"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5" name="Title 1">
            <a:extLst>
              <a:ext uri="{FF2B5EF4-FFF2-40B4-BE49-F238E27FC236}">
                <a16:creationId xmlns:a16="http://schemas.microsoft.com/office/drawing/2014/main" id="{3E2E44FF-EE41-40C2-8E41-8954BF0D5AC4}"/>
              </a:ext>
            </a:extLst>
          </p:cNvPr>
          <p:cNvSpPr>
            <a:spLocks noGrp="1"/>
          </p:cNvSpPr>
          <p:nvPr>
            <p:ph type="title"/>
          </p:nvPr>
        </p:nvSpPr>
        <p:spPr>
          <a:xfrm>
            <a:off x="614363" y="392113"/>
            <a:ext cx="6757987" cy="919162"/>
          </a:xfrm>
        </p:spPr>
        <p:txBody>
          <a:bodyPr/>
          <a:lstStyle/>
          <a:p>
            <a:r>
              <a:rPr lang="en-GB" dirty="0" err="1"/>
              <a:t>Sinais</a:t>
            </a:r>
            <a:r>
              <a:rPr lang="en-GB" dirty="0"/>
              <a:t> de </a:t>
            </a:r>
            <a:r>
              <a:rPr lang="en-GB" dirty="0" err="1"/>
              <a:t>alerta</a:t>
            </a:r>
            <a:r>
              <a:rPr lang="en-GB" dirty="0"/>
              <a:t> </a:t>
            </a:r>
            <a:r>
              <a:rPr lang="en-GB" dirty="0" err="1"/>
              <a:t>comportamentais</a:t>
            </a:r>
            <a:endParaRPr lang="en-GB" dirty="0"/>
          </a:p>
        </p:txBody>
      </p:sp>
    </p:spTree>
    <p:extLst>
      <p:ext uri="{BB962C8B-B14F-4D97-AF65-F5344CB8AC3E}">
        <p14:creationId xmlns:p14="http://schemas.microsoft.com/office/powerpoint/2010/main" val="284989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a:xfrm>
            <a:off x="614974" y="1545350"/>
            <a:ext cx="8205497" cy="2826600"/>
          </a:xfrm>
        </p:spPr>
        <p:txBody>
          <a:bodyPr/>
          <a:lstStyle/>
          <a:p>
            <a:r>
              <a:rPr lang="pt-PT" sz="2000" dirty="0"/>
              <a:t>Aumento do interesse na forma do corpo, peso e aparência</a:t>
            </a:r>
          </a:p>
          <a:p>
            <a:r>
              <a:rPr lang="pt-PT" sz="2000" dirty="0"/>
              <a:t>Medo intenso de ganhar peso</a:t>
            </a:r>
          </a:p>
          <a:p>
            <a:r>
              <a:rPr lang="pt-PT" sz="2000" dirty="0"/>
              <a:t>Preocupação constante com comida ou com atividades relacionadas a comida </a:t>
            </a:r>
            <a:r>
              <a:rPr lang="pt-PT" sz="1800" dirty="0"/>
              <a:t>(por exemplo, preparação de comida, blogs de comida, grupos nas redes sociais)</a:t>
            </a:r>
          </a:p>
          <a:p>
            <a:r>
              <a:rPr lang="pt-PT" sz="2000" dirty="0"/>
              <a:t>Insatisfação corporal/ imagem corporal negativa</a:t>
            </a:r>
          </a:p>
          <a:p>
            <a:r>
              <a:rPr lang="pt-PT" sz="2000" dirty="0"/>
              <a:t>Imagem corporal distorcida </a:t>
            </a:r>
            <a:r>
              <a:rPr lang="pt-PT" sz="1800" dirty="0"/>
              <a:t>(por exemplo, queixar-se de ser gordo, sentir-se ou parecer gordo quando está com o peso certo e saudável ou mesmo abaixo do peso)</a:t>
            </a:r>
            <a:endParaRPr lang="en-US"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8" name="Title 1">
            <a:extLst>
              <a:ext uri="{FF2B5EF4-FFF2-40B4-BE49-F238E27FC236}">
                <a16:creationId xmlns:a16="http://schemas.microsoft.com/office/drawing/2014/main" id="{70C83548-8981-445C-A0F2-EA8623F12368}"/>
              </a:ext>
            </a:extLst>
          </p:cNvPr>
          <p:cNvSpPr>
            <a:spLocks noGrp="1"/>
          </p:cNvSpPr>
          <p:nvPr>
            <p:ph type="title"/>
          </p:nvPr>
        </p:nvSpPr>
        <p:spPr>
          <a:xfrm>
            <a:off x="614363" y="392113"/>
            <a:ext cx="6757987" cy="919162"/>
          </a:xfrm>
        </p:spPr>
        <p:txBody>
          <a:bodyPr/>
          <a:lstStyle/>
          <a:p>
            <a:r>
              <a:rPr lang="en-GB" dirty="0" err="1"/>
              <a:t>Sinais</a:t>
            </a:r>
            <a:r>
              <a:rPr lang="en-GB" dirty="0"/>
              <a:t> de </a:t>
            </a:r>
            <a:r>
              <a:rPr lang="en-GB" dirty="0" err="1"/>
              <a:t>alerta</a:t>
            </a:r>
            <a:r>
              <a:rPr lang="en-GB" dirty="0"/>
              <a:t> </a:t>
            </a:r>
            <a:r>
              <a:rPr lang="en-GB" dirty="0" err="1"/>
              <a:t>psicológico</a:t>
            </a:r>
            <a:endParaRPr lang="en-GB" dirty="0"/>
          </a:p>
        </p:txBody>
      </p:sp>
    </p:spTree>
    <p:extLst>
      <p:ext uri="{BB962C8B-B14F-4D97-AF65-F5344CB8AC3E}">
        <p14:creationId xmlns:p14="http://schemas.microsoft.com/office/powerpoint/2010/main" val="127869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a:xfrm>
            <a:off x="614974" y="1705175"/>
            <a:ext cx="8061481" cy="2826600"/>
          </a:xfrm>
        </p:spPr>
        <p:txBody>
          <a:bodyPr/>
          <a:lstStyle/>
          <a:p>
            <a:r>
              <a:rPr lang="pt-PT" sz="2000" dirty="0"/>
              <a:t>Sensibilidade a comentários ou críticas sobre hábitos de exercício, forma corporal, alimentação ou peso</a:t>
            </a:r>
          </a:p>
          <a:p>
            <a:r>
              <a:rPr lang="pt-PT" sz="2000" dirty="0"/>
              <a:t>Ansiedade na hora das refeições</a:t>
            </a:r>
          </a:p>
          <a:p>
            <a:r>
              <a:rPr lang="pt-PT" sz="2000" dirty="0"/>
              <a:t>Depressão ou ansiedade</a:t>
            </a:r>
          </a:p>
          <a:p>
            <a:r>
              <a:rPr lang="pt-PT" sz="2000" dirty="0"/>
              <a:t>Mau humor ou irritabilidade, alterações de humor</a:t>
            </a:r>
          </a:p>
          <a:p>
            <a:r>
              <a:rPr lang="pt-PT" sz="2000" dirty="0"/>
              <a:t>Baixa </a:t>
            </a:r>
            <a:r>
              <a:rPr lang="pt-PT" sz="2000" dirty="0" err="1"/>
              <a:t>auto-estima</a:t>
            </a:r>
            <a:r>
              <a:rPr lang="pt-PT" sz="2000" dirty="0"/>
              <a:t> </a:t>
            </a:r>
            <a:r>
              <a:rPr lang="pt-PT" sz="1800" dirty="0"/>
              <a:t>(por exemplo, sentir-se inútil, culpa, vergonha ou </a:t>
            </a:r>
            <a:r>
              <a:rPr lang="pt-PT" sz="1800" dirty="0" err="1"/>
              <a:t>auto-aversão</a:t>
            </a:r>
            <a:r>
              <a:rPr lang="pt-PT" sz="1800" dirty="0"/>
              <a:t>)</a:t>
            </a:r>
          </a:p>
          <a:p>
            <a:r>
              <a:rPr lang="pt-PT" sz="2000" dirty="0"/>
              <a:t>Pensamento “preto e branco” </a:t>
            </a:r>
            <a:r>
              <a:rPr lang="pt-PT" sz="1800" dirty="0"/>
              <a:t>(visões distorcidas de que tudo é “bom” ou “ruim”)</a:t>
            </a:r>
            <a:endParaRPr lang="en-US"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7" name="Title 1">
            <a:extLst>
              <a:ext uri="{FF2B5EF4-FFF2-40B4-BE49-F238E27FC236}">
                <a16:creationId xmlns:a16="http://schemas.microsoft.com/office/drawing/2014/main" id="{9C24E719-646B-496A-AF69-35F326C5BDE9}"/>
              </a:ext>
            </a:extLst>
          </p:cNvPr>
          <p:cNvSpPr>
            <a:spLocks noGrp="1"/>
          </p:cNvSpPr>
          <p:nvPr>
            <p:ph type="title"/>
          </p:nvPr>
        </p:nvSpPr>
        <p:spPr>
          <a:xfrm>
            <a:off x="614363" y="392113"/>
            <a:ext cx="6757987" cy="919162"/>
          </a:xfrm>
        </p:spPr>
        <p:txBody>
          <a:bodyPr/>
          <a:lstStyle/>
          <a:p>
            <a:r>
              <a:rPr lang="en-GB" dirty="0" err="1"/>
              <a:t>Sinais</a:t>
            </a:r>
            <a:r>
              <a:rPr lang="en-GB" dirty="0"/>
              <a:t> de </a:t>
            </a:r>
            <a:r>
              <a:rPr lang="en-GB" dirty="0" err="1"/>
              <a:t>alerta</a:t>
            </a:r>
            <a:r>
              <a:rPr lang="en-GB" dirty="0"/>
              <a:t> </a:t>
            </a:r>
            <a:r>
              <a:rPr lang="en-GB" dirty="0" err="1"/>
              <a:t>psicológico</a:t>
            </a:r>
            <a:endParaRPr lang="en-GB" dirty="0"/>
          </a:p>
        </p:txBody>
      </p:sp>
    </p:spTree>
    <p:extLst>
      <p:ext uri="{BB962C8B-B14F-4D97-AF65-F5344CB8AC3E}">
        <p14:creationId xmlns:p14="http://schemas.microsoft.com/office/powerpoint/2010/main" val="352154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GB" dirty="0" err="1"/>
              <a:t>Sinais</a:t>
            </a:r>
            <a:r>
              <a:rPr lang="en-GB" dirty="0"/>
              <a:t> </a:t>
            </a:r>
            <a:r>
              <a:rPr lang="en-GB" dirty="0" err="1"/>
              <a:t>físicos</a:t>
            </a:r>
            <a:r>
              <a:rPr lang="en-GB" dirty="0"/>
              <a:t> de </a:t>
            </a:r>
            <a:r>
              <a:rPr lang="en-GB" dirty="0" err="1"/>
              <a:t>alerta</a:t>
            </a:r>
            <a:endParaRPr lang="en-GB" dirty="0"/>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a:xfrm>
            <a:off x="614974" y="1705175"/>
            <a:ext cx="8349514" cy="2826600"/>
          </a:xfrm>
        </p:spPr>
        <p:txBody>
          <a:bodyPr/>
          <a:lstStyle/>
          <a:p>
            <a:r>
              <a:rPr lang="pt-PT" sz="2000" dirty="0"/>
              <a:t>Perda ou ganho de peso repentino ou rápido</a:t>
            </a:r>
          </a:p>
          <a:p>
            <a:r>
              <a:rPr lang="pt-PT" sz="2000" dirty="0"/>
              <a:t>Mudanças frequentes de peso</a:t>
            </a:r>
          </a:p>
          <a:p>
            <a:r>
              <a:rPr lang="pt-PT" sz="2000" dirty="0"/>
              <a:t>Amenorreia em mulheres</a:t>
            </a:r>
          </a:p>
          <a:p>
            <a:r>
              <a:rPr lang="pt-PT" sz="2000" dirty="0"/>
              <a:t>Sinais de vômito frequente</a:t>
            </a:r>
          </a:p>
          <a:p>
            <a:r>
              <a:rPr lang="pt-PT" sz="2000" dirty="0"/>
              <a:t>Desmaio, tontura</a:t>
            </a:r>
          </a:p>
          <a:p>
            <a:r>
              <a:rPr lang="pt-PT" sz="2000" dirty="0"/>
              <a:t>Fadiga – sensação de cansaço, incapaz de realizar atividades normais</a:t>
            </a:r>
            <a:endParaRPr lang="en-GB" sz="2000" dirty="0"/>
          </a:p>
          <a:p>
            <a:endParaRPr lang="en-GB" sz="1600" dirty="0"/>
          </a:p>
          <a:p>
            <a:r>
              <a:rPr lang="pt-PT" sz="1600" dirty="0"/>
              <a:t>Assista a um breve resumo em vídeo sobre </a:t>
            </a:r>
            <a:r>
              <a:rPr lang="en-GB" sz="1600" dirty="0"/>
              <a:t> </a:t>
            </a:r>
            <a:r>
              <a:rPr lang="en-GB" sz="1600" dirty="0">
                <a:hlinkClick r:id="rId2"/>
              </a:rPr>
              <a:t>https://youtu.be/nJMtReAg1DI</a:t>
            </a:r>
            <a:endParaRPr lang="en-GB" sz="1600" dirty="0"/>
          </a:p>
          <a:p>
            <a:endParaRPr lang="en-US"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07601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6433-9B8D-9D5A-2985-A343CBAD9867}"/>
              </a:ext>
            </a:extLst>
          </p:cNvPr>
          <p:cNvSpPr>
            <a:spLocks noGrp="1"/>
          </p:cNvSpPr>
          <p:nvPr>
            <p:ph type="title"/>
          </p:nvPr>
        </p:nvSpPr>
        <p:spPr/>
        <p:txBody>
          <a:bodyPr/>
          <a:lstStyle/>
          <a:p>
            <a:r>
              <a:rPr lang="en-GB" dirty="0" err="1"/>
              <a:t>Diagnóstico</a:t>
            </a:r>
            <a:endParaRPr lang="en-GB" dirty="0"/>
          </a:p>
        </p:txBody>
      </p:sp>
      <p:sp>
        <p:nvSpPr>
          <p:cNvPr id="3" name="Text Placeholder 2">
            <a:extLst>
              <a:ext uri="{FF2B5EF4-FFF2-40B4-BE49-F238E27FC236}">
                <a16:creationId xmlns:a16="http://schemas.microsoft.com/office/drawing/2014/main" id="{4AEDAF4D-95BA-BC4D-02B4-D9CFA2DC2CE6}"/>
              </a:ext>
            </a:extLst>
          </p:cNvPr>
          <p:cNvSpPr>
            <a:spLocks noGrp="1"/>
          </p:cNvSpPr>
          <p:nvPr>
            <p:ph type="body" idx="1"/>
          </p:nvPr>
        </p:nvSpPr>
        <p:spPr>
          <a:xfrm>
            <a:off x="614974" y="1705175"/>
            <a:ext cx="7773449" cy="2826600"/>
          </a:xfrm>
        </p:spPr>
        <p:txBody>
          <a:bodyPr/>
          <a:lstStyle/>
          <a:p>
            <a:pPr marL="76200" indent="0" algn="just">
              <a:buNone/>
            </a:pPr>
            <a:r>
              <a:rPr lang="pt-PT" sz="2000" dirty="0"/>
              <a:t>O diagnóstico de um transtorno alimentar geralmente cabe a um médico, que muitas vezes é abordado por parentes ou cuidadores do paciente. O médico geralmente considera:</a:t>
            </a:r>
          </a:p>
          <a:p>
            <a:pPr algn="just">
              <a:buFont typeface="Wingdings" panose="05000000000000000000" pitchFamily="2" charset="2"/>
              <a:buChar char="§"/>
            </a:pPr>
            <a:r>
              <a:rPr lang="pt-PT" sz="2000" dirty="0"/>
              <a:t>IMC, história cuidadosa relacionada a hábitos alimentares e peso, exame físico, exame laboratorial, exame psiquiátrico básico</a:t>
            </a:r>
            <a:endParaRPr lang="en-GB" dirty="0"/>
          </a:p>
        </p:txBody>
      </p:sp>
      <p:sp>
        <p:nvSpPr>
          <p:cNvPr id="4" name="Slide Number Placeholder 3">
            <a:extLst>
              <a:ext uri="{FF2B5EF4-FFF2-40B4-BE49-F238E27FC236}">
                <a16:creationId xmlns:a16="http://schemas.microsoft.com/office/drawing/2014/main" id="{03B63304-7769-22F5-8F1C-79F53C1115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423053392"/>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3671</TotalTime>
  <Words>1572</Words>
  <Application>Microsoft Office PowerPoint</Application>
  <PresentationFormat>Apresentação no Ecrã (16:9)</PresentationFormat>
  <Paragraphs>102</Paragraphs>
  <Slides>19</Slides>
  <Notes>3</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19</vt:i4>
      </vt:variant>
    </vt:vector>
  </HeadingPairs>
  <TitlesOfParts>
    <vt:vector size="25" baseType="lpstr">
      <vt:lpstr>Wingdings</vt:lpstr>
      <vt:lpstr>Barlow SemiBold</vt:lpstr>
      <vt:lpstr>Calibri</vt:lpstr>
      <vt:lpstr>Arial</vt:lpstr>
      <vt:lpstr>Barlow Light</vt:lpstr>
      <vt:lpstr>Caius template</vt:lpstr>
      <vt:lpstr> Noções básicas de TCC – Terapia Cognitiva Comportamental Autores: Simona Cakirpaloglu, Lukas Merz</vt:lpstr>
      <vt:lpstr>Project Number: 2021-1-RO01- KA220-HED-38B739A3</vt:lpstr>
      <vt:lpstr>Sinais de alerta de TAs</vt:lpstr>
      <vt:lpstr>Sinais de alerta comportamentais</vt:lpstr>
      <vt:lpstr>Sinais de alerta comportamentais</vt:lpstr>
      <vt:lpstr>Sinais de alerta psicológico</vt:lpstr>
      <vt:lpstr>Sinais de alerta psicológico</vt:lpstr>
      <vt:lpstr>Sinais físicos de alerta</vt:lpstr>
      <vt:lpstr>Diagnóstico</vt:lpstr>
      <vt:lpstr>Tratamento</vt:lpstr>
      <vt:lpstr>Tratamento</vt:lpstr>
      <vt:lpstr>Psicoterapia</vt:lpstr>
      <vt:lpstr>Psicoterapia</vt:lpstr>
      <vt:lpstr>O que é TCC?</vt:lpstr>
      <vt:lpstr>O que é TCC?</vt:lpstr>
      <vt:lpstr>Triângulo cognitivo</vt:lpstr>
      <vt:lpstr>Distorções cognitivas</vt:lpstr>
      <vt:lpstr>Fases da terapia</vt:lpstr>
      <vt:lpstr>Recursos extras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114</cp:revision>
  <dcterms:modified xsi:type="dcterms:W3CDTF">2023-05-22T13:53:50Z</dcterms:modified>
</cp:coreProperties>
</file>