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1"/>
  </p:notesMasterIdLst>
  <p:sldIdLst>
    <p:sldId id="302" r:id="rId2"/>
    <p:sldId id="303" r:id="rId3"/>
    <p:sldId id="304" r:id="rId4"/>
    <p:sldId id="305" r:id="rId5"/>
    <p:sldId id="306" r:id="rId6"/>
    <p:sldId id="290"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Lst>
  <p:sldSz cx="9144000" cy="5143500" type="screen16x9"/>
  <p:notesSz cx="6858000" cy="9144000"/>
  <p:embeddedFontLst>
    <p:embeddedFont>
      <p:font typeface="Barlow" panose="00000500000000000000" pitchFamily="2" charset="0"/>
      <p:regular r:id="rId22"/>
      <p:bold r:id="rId23"/>
      <p:italic r:id="rId24"/>
      <p:boldItalic r:id="rId25"/>
    </p:embeddedFont>
    <p:embeddedFont>
      <p:font typeface="Barlow Light" panose="00000400000000000000" pitchFamily="2" charset="0"/>
      <p:regular r:id="rId26"/>
      <p:bold r:id="rId27"/>
      <p:italic r:id="rId28"/>
      <p:boldItalic r:id="rId29"/>
    </p:embeddedFont>
    <p:embeddedFont>
      <p:font typeface="Barlow SemiBold" panose="00000700000000000000" pitchFamily="2"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 POP"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37"/>
  </p:normalViewPr>
  <p:slideViewPr>
    <p:cSldViewPr>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32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76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0919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ice.org.uk/guidance/ng69/chapter/Recommendations" TargetMode="External"/><Relationship Id="rId2" Type="http://schemas.openxmlformats.org/officeDocument/2006/relationships/hyperlink" Target="https://youtu.be/bUOaHsxe8OQ" TargetMode="External"/><Relationship Id="rId1" Type="http://schemas.openxmlformats.org/officeDocument/2006/relationships/slideLayout" Target="../slideLayouts/slideLayout2.xml"/><Relationship Id="rId4" Type="http://schemas.openxmlformats.org/officeDocument/2006/relationships/hyperlink" Target="https://ajp.psychiatryonline.org/doi/10.1176/appi.ajp.231800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nJMtReAg1D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2411760" y="3219822"/>
            <a:ext cx="4608512" cy="1368152"/>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lt-LT" sz="2800" dirty="0"/>
              <a:t>Kognityvinės elgesio terapijos pagrindai</a:t>
            </a:r>
            <a:br>
              <a:rPr lang="it-IT" sz="1800" dirty="0"/>
            </a:br>
            <a:r>
              <a:rPr lang="it-IT" sz="1800" dirty="0" err="1"/>
              <a:t>Autoriai</a:t>
            </a:r>
            <a:r>
              <a:rPr lang="it-IT" sz="1800" dirty="0"/>
              <a:t>: Simona Cakirpaloglu, Luk</a:t>
            </a:r>
            <a:r>
              <a:rPr lang="cs-CZ" sz="1800" dirty="0"/>
              <a:t>as Merz</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extLst>
      <p:ext uri="{BB962C8B-B14F-4D97-AF65-F5344CB8AC3E}">
        <p14:creationId xmlns:p14="http://schemas.microsoft.com/office/powerpoint/2010/main" val="205341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9E34-D497-A9B9-AC25-2399A2D227EF}"/>
              </a:ext>
            </a:extLst>
          </p:cNvPr>
          <p:cNvSpPr>
            <a:spLocks noGrp="1"/>
          </p:cNvSpPr>
          <p:nvPr>
            <p:ph type="title"/>
          </p:nvPr>
        </p:nvSpPr>
        <p:spPr/>
        <p:txBody>
          <a:bodyPr/>
          <a:lstStyle/>
          <a:p>
            <a:r>
              <a:rPr lang="en-GB" dirty="0" err="1"/>
              <a:t>Gydymas</a:t>
            </a:r>
            <a:endParaRPr lang="en-GB" dirty="0"/>
          </a:p>
        </p:txBody>
      </p:sp>
      <p:sp>
        <p:nvSpPr>
          <p:cNvPr id="3" name="Text Placeholder 2">
            <a:extLst>
              <a:ext uri="{FF2B5EF4-FFF2-40B4-BE49-F238E27FC236}">
                <a16:creationId xmlns:a16="http://schemas.microsoft.com/office/drawing/2014/main" id="{A599E3FA-C709-9ACC-EF0E-6F5FD42F0D43}"/>
              </a:ext>
            </a:extLst>
          </p:cNvPr>
          <p:cNvSpPr>
            <a:spLocks noGrp="1"/>
          </p:cNvSpPr>
          <p:nvPr>
            <p:ph type="body" idx="1"/>
          </p:nvPr>
        </p:nvSpPr>
        <p:spPr>
          <a:xfrm>
            <a:off x="614975" y="1563638"/>
            <a:ext cx="6757800" cy="2826600"/>
          </a:xfrm>
        </p:spPr>
        <p:txBody>
          <a:bodyPr/>
          <a:lstStyle/>
          <a:p>
            <a:pPr marL="76200" indent="0">
              <a:buNone/>
            </a:pPr>
            <a:r>
              <a:rPr lang="lt-LT" sz="1800" dirty="0"/>
              <a:t>Priklausomai nuo sunkumo, savalaikės ar pavėluotos diagnozės, bendros paciento būklės, gydymas gali būti individualus ar grupinis konsultavimas, ambulatorinė terapija, gydymas stacionare arba psichiatrijos stacionare esant pavojingoms gyvybei būklėms. Prieš gydymą reikia atsižvelgti į fizinius, socialinius ir psichologinius veiksnius.</a:t>
            </a:r>
          </a:p>
          <a:p>
            <a:pPr marL="76200" indent="0">
              <a:buNone/>
            </a:pPr>
            <a:r>
              <a:rPr lang="lt-LT" sz="1800" dirty="0"/>
              <a:t>Gydymui visada reikalingas glaudus koordinuotos visos gydytojų komandos, įskaitant šeimos gydytoją, psichologą, mitybos terapeutą, šeimos narius, kartais </a:t>
            </a:r>
            <a:r>
              <a:rPr lang="lt-LT" sz="1800" dirty="0" err="1"/>
              <a:t>ergoterapeutą</a:t>
            </a:r>
            <a:r>
              <a:rPr lang="lt-LT" sz="1800" dirty="0"/>
              <a:t>, kineziterapeutą, dietologą ir kt., bendradarbiavimas.</a:t>
            </a:r>
            <a:endParaRPr lang="en-GB" sz="1800" dirty="0"/>
          </a:p>
        </p:txBody>
      </p:sp>
      <p:sp>
        <p:nvSpPr>
          <p:cNvPr id="4" name="Slide Number Placeholder 3">
            <a:extLst>
              <a:ext uri="{FF2B5EF4-FFF2-40B4-BE49-F238E27FC236}">
                <a16:creationId xmlns:a16="http://schemas.microsoft.com/office/drawing/2014/main" id="{C8B2BA73-F626-D5F6-99FF-A0DE54701A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4192604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9E34-D497-A9B9-AC25-2399A2D227EF}"/>
              </a:ext>
            </a:extLst>
          </p:cNvPr>
          <p:cNvSpPr>
            <a:spLocks noGrp="1"/>
          </p:cNvSpPr>
          <p:nvPr>
            <p:ph type="title"/>
          </p:nvPr>
        </p:nvSpPr>
        <p:spPr/>
        <p:txBody>
          <a:bodyPr/>
          <a:lstStyle/>
          <a:p>
            <a:r>
              <a:rPr lang="en-GB" dirty="0" err="1"/>
              <a:t>Gydymas</a:t>
            </a:r>
            <a:endParaRPr lang="en-GB" dirty="0"/>
          </a:p>
        </p:txBody>
      </p:sp>
      <p:sp>
        <p:nvSpPr>
          <p:cNvPr id="3" name="Text Placeholder 2">
            <a:extLst>
              <a:ext uri="{FF2B5EF4-FFF2-40B4-BE49-F238E27FC236}">
                <a16:creationId xmlns:a16="http://schemas.microsoft.com/office/drawing/2014/main" id="{A599E3FA-C709-9ACC-EF0E-6F5FD42F0D43}"/>
              </a:ext>
            </a:extLst>
          </p:cNvPr>
          <p:cNvSpPr>
            <a:spLocks noGrp="1"/>
          </p:cNvSpPr>
          <p:nvPr>
            <p:ph type="body" idx="1"/>
          </p:nvPr>
        </p:nvSpPr>
        <p:spPr>
          <a:xfrm>
            <a:off x="594412" y="1419622"/>
            <a:ext cx="6757800" cy="2826600"/>
          </a:xfrm>
        </p:spPr>
        <p:txBody>
          <a:bodyPr/>
          <a:lstStyle/>
          <a:p>
            <a:pPr marL="76200" indent="0">
              <a:buNone/>
            </a:pPr>
            <a:r>
              <a:rPr lang="lt-LT" sz="1800" dirty="0"/>
              <a:t>Nacionalinės gairės ir rekomendacijos įvairiose šalyse gali skirtis, tačiau yra keletas bendrų moksliniais įrodymais pagrįstų principų, kurie yra vienodi ir pasiteisino gydant valgymo sutrikimus. Gydymo planai dažnai apima psichoterapiją, medicininę priežiūrą ir stebėjimą, mitybos konsultacijas, kartais vaistus arba šių metodų derinį.</a:t>
            </a:r>
          </a:p>
          <a:p>
            <a:pPr marL="76200" indent="0">
              <a:buNone/>
            </a:pPr>
            <a:r>
              <a:rPr lang="lt-LT" sz="1800" dirty="0"/>
              <a:t>Įprasti gydymo tikslai apima </a:t>
            </a:r>
            <a:r>
              <a:rPr lang="en-GB" sz="1800" dirty="0"/>
              <a:t>: </a:t>
            </a:r>
          </a:p>
          <a:p>
            <a:r>
              <a:rPr lang="en-GB" sz="1200" dirty="0" err="1"/>
              <a:t>Tinkamos</a:t>
            </a:r>
            <a:r>
              <a:rPr lang="en-GB" sz="1200" dirty="0"/>
              <a:t> </a:t>
            </a:r>
            <a:r>
              <a:rPr lang="en-GB" sz="1200" dirty="0" err="1"/>
              <a:t>mitybos</a:t>
            </a:r>
            <a:r>
              <a:rPr lang="en-GB" sz="1200" dirty="0"/>
              <a:t> </a:t>
            </a:r>
            <a:r>
              <a:rPr lang="en-GB" sz="1200" dirty="0" err="1"/>
              <a:t>subalansavimas</a:t>
            </a:r>
            <a:endParaRPr lang="en-GB" sz="1200" dirty="0"/>
          </a:p>
          <a:p>
            <a:r>
              <a:rPr lang="en-GB" sz="1200" dirty="0" err="1"/>
              <a:t>Svorio</a:t>
            </a:r>
            <a:r>
              <a:rPr lang="en-GB" sz="1200" dirty="0"/>
              <a:t> </a:t>
            </a:r>
            <a:r>
              <a:rPr lang="en-GB" sz="1200" dirty="0" err="1"/>
              <a:t>atstatymas</a:t>
            </a:r>
            <a:r>
              <a:rPr lang="en-GB" sz="1200" dirty="0"/>
              <a:t> </a:t>
            </a:r>
            <a:r>
              <a:rPr lang="en-GB" sz="1200" dirty="0" err="1"/>
              <a:t>iki</a:t>
            </a:r>
            <a:r>
              <a:rPr lang="en-GB" sz="1200" dirty="0"/>
              <a:t> </a:t>
            </a:r>
            <a:r>
              <a:rPr lang="en-GB" sz="1200" dirty="0" err="1"/>
              <a:t>sveiko</a:t>
            </a:r>
            <a:r>
              <a:rPr lang="en-GB" sz="1200" dirty="0"/>
              <a:t> </a:t>
            </a:r>
            <a:r>
              <a:rPr lang="en-GB" sz="1200" dirty="0" err="1"/>
              <a:t>lygio</a:t>
            </a:r>
            <a:endParaRPr lang="en-GB" sz="1200" dirty="0"/>
          </a:p>
          <a:p>
            <a:r>
              <a:rPr lang="en-GB" sz="1200" dirty="0" err="1"/>
              <a:t>Sumažinti</a:t>
            </a:r>
            <a:r>
              <a:rPr lang="en-GB" sz="1200" dirty="0"/>
              <a:t> </a:t>
            </a:r>
            <a:r>
              <a:rPr lang="en-GB" sz="1200" dirty="0" err="1"/>
              <a:t>pernelyg</a:t>
            </a:r>
            <a:r>
              <a:rPr lang="en-GB" sz="1200" dirty="0"/>
              <a:t> </a:t>
            </a:r>
            <a:r>
              <a:rPr lang="en-GB" sz="1200" dirty="0" err="1"/>
              <a:t>didelį</a:t>
            </a:r>
            <a:r>
              <a:rPr lang="en-GB" sz="1200" dirty="0"/>
              <a:t> </a:t>
            </a:r>
            <a:r>
              <a:rPr lang="en-GB" sz="1200" dirty="0" err="1"/>
              <a:t>norą</a:t>
            </a:r>
            <a:r>
              <a:rPr lang="en-GB" sz="1200" dirty="0"/>
              <a:t> </a:t>
            </a:r>
            <a:r>
              <a:rPr lang="en-GB" sz="1200" dirty="0" err="1"/>
              <a:t>nuolat</a:t>
            </a:r>
            <a:r>
              <a:rPr lang="en-GB" sz="1200" dirty="0"/>
              <a:t> </a:t>
            </a:r>
            <a:r>
              <a:rPr lang="en-GB" sz="1200" dirty="0" err="1"/>
              <a:t>mankštintis</a:t>
            </a:r>
            <a:endParaRPr lang="en-GB" sz="1200" dirty="0"/>
          </a:p>
          <a:p>
            <a:r>
              <a:rPr lang="en-GB" sz="1200" dirty="0" err="1"/>
              <a:t>Sustabdyti</a:t>
            </a:r>
            <a:r>
              <a:rPr lang="en-GB" sz="1200" dirty="0"/>
              <a:t> </a:t>
            </a:r>
            <a:r>
              <a:rPr lang="en-GB" sz="1200" dirty="0" err="1"/>
              <a:t>persivalgymą</a:t>
            </a:r>
            <a:r>
              <a:rPr lang="en-GB" sz="1200" dirty="0"/>
              <a:t> </a:t>
            </a:r>
            <a:r>
              <a:rPr lang="en-GB" sz="1200" dirty="0" err="1"/>
              <a:t>ir</a:t>
            </a:r>
            <a:r>
              <a:rPr lang="en-GB" sz="1200" dirty="0"/>
              <a:t> </a:t>
            </a:r>
            <a:r>
              <a:rPr lang="en-GB" sz="1200" dirty="0" err="1"/>
              <a:t>besaikį</a:t>
            </a:r>
            <a:r>
              <a:rPr lang="en-GB" sz="1200" dirty="0"/>
              <a:t> </a:t>
            </a:r>
            <a:r>
              <a:rPr lang="en-GB" sz="1200" dirty="0" err="1"/>
              <a:t>valgymą</a:t>
            </a:r>
            <a:endParaRPr lang="en-GB" sz="1400" dirty="0"/>
          </a:p>
        </p:txBody>
      </p:sp>
      <p:sp>
        <p:nvSpPr>
          <p:cNvPr id="4" name="Slide Number Placeholder 3">
            <a:extLst>
              <a:ext uri="{FF2B5EF4-FFF2-40B4-BE49-F238E27FC236}">
                <a16:creationId xmlns:a16="http://schemas.microsoft.com/office/drawing/2014/main" id="{C8B2BA73-F626-D5F6-99FF-A0DE54701A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4161419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E3E8-9950-A333-7A5B-9B2E5B60A0B6}"/>
              </a:ext>
            </a:extLst>
          </p:cNvPr>
          <p:cNvSpPr>
            <a:spLocks noGrp="1"/>
          </p:cNvSpPr>
          <p:nvPr>
            <p:ph type="title"/>
          </p:nvPr>
        </p:nvSpPr>
        <p:spPr/>
        <p:txBody>
          <a:bodyPr/>
          <a:lstStyle/>
          <a:p>
            <a:r>
              <a:rPr lang="en-GB" dirty="0" err="1"/>
              <a:t>Psichoterapija</a:t>
            </a:r>
            <a:endParaRPr lang="en-GB" dirty="0"/>
          </a:p>
        </p:txBody>
      </p:sp>
      <p:sp>
        <p:nvSpPr>
          <p:cNvPr id="3" name="Text Placeholder 2">
            <a:extLst>
              <a:ext uri="{FF2B5EF4-FFF2-40B4-BE49-F238E27FC236}">
                <a16:creationId xmlns:a16="http://schemas.microsoft.com/office/drawing/2014/main" id="{672BBBCC-623E-4703-9884-928466D22A7C}"/>
              </a:ext>
            </a:extLst>
          </p:cNvPr>
          <p:cNvSpPr>
            <a:spLocks noGrp="1"/>
          </p:cNvSpPr>
          <p:nvPr>
            <p:ph type="body" idx="1"/>
          </p:nvPr>
        </p:nvSpPr>
        <p:spPr>
          <a:xfrm>
            <a:off x="614974" y="1563638"/>
            <a:ext cx="7701441" cy="2826600"/>
          </a:xfrm>
        </p:spPr>
        <p:txBody>
          <a:bodyPr/>
          <a:lstStyle/>
          <a:p>
            <a:pPr marL="76200" indent="0">
              <a:buNone/>
            </a:pPr>
            <a:r>
              <a:rPr lang="lt-LT" sz="1800" dirty="0"/>
              <a:t>Asmuo, turintis valgymo sutrikimų, propaguoja ir palaiko izoliuotą vidinį pasaulį, kuris išlaiko asmeninės kontrolės iliuziją ir praranda prasmingus santykius su kitais. Gydymas kelia grėsmę šio sukonstruoto vidinio pasaulio iliuziniam saugumui ir atskleidžia pacientą realybei, nuo kurios jis bando pabėgti. Dėl kūno vaizdo iškraipymo paciento atsparumas gydymui yra neišvengiamas. Jo psichologinė įžvalga yra labai menka arba jos nėra, o paauglius pacientus paprastai verčia gydyti tėvai. Suprantama, pacientas gydytojus ir kitus specialistus suvokia kaip išorines grėsmes – kaip priešus, kurie privers pacientą elgtis nepageidaujamai. Pacientui tai nepriimtina.</a:t>
            </a:r>
            <a:endParaRPr lang="en-GB" sz="1800" dirty="0"/>
          </a:p>
        </p:txBody>
      </p:sp>
      <p:sp>
        <p:nvSpPr>
          <p:cNvPr id="4" name="Slide Number Placeholder 3">
            <a:extLst>
              <a:ext uri="{FF2B5EF4-FFF2-40B4-BE49-F238E27FC236}">
                <a16:creationId xmlns:a16="http://schemas.microsoft.com/office/drawing/2014/main"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3654834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E3E8-9950-A333-7A5B-9B2E5B60A0B6}"/>
              </a:ext>
            </a:extLst>
          </p:cNvPr>
          <p:cNvSpPr>
            <a:spLocks noGrp="1"/>
          </p:cNvSpPr>
          <p:nvPr>
            <p:ph type="title"/>
          </p:nvPr>
        </p:nvSpPr>
        <p:spPr/>
        <p:txBody>
          <a:bodyPr/>
          <a:lstStyle/>
          <a:p>
            <a:r>
              <a:rPr lang="en-GB" dirty="0" err="1"/>
              <a:t>Psichoterapija</a:t>
            </a:r>
            <a:endParaRPr lang="en-GB" dirty="0"/>
          </a:p>
        </p:txBody>
      </p:sp>
      <p:sp>
        <p:nvSpPr>
          <p:cNvPr id="3" name="Text Placeholder 2">
            <a:extLst>
              <a:ext uri="{FF2B5EF4-FFF2-40B4-BE49-F238E27FC236}">
                <a16:creationId xmlns:a16="http://schemas.microsoft.com/office/drawing/2014/main" id="{672BBBCC-623E-4703-9884-928466D22A7C}"/>
              </a:ext>
            </a:extLst>
          </p:cNvPr>
          <p:cNvSpPr>
            <a:spLocks noGrp="1"/>
          </p:cNvSpPr>
          <p:nvPr>
            <p:ph type="body" idx="1"/>
          </p:nvPr>
        </p:nvSpPr>
        <p:spPr>
          <a:xfrm>
            <a:off x="614974" y="1563638"/>
            <a:ext cx="7197385" cy="2826600"/>
          </a:xfrm>
        </p:spPr>
        <p:txBody>
          <a:bodyPr/>
          <a:lstStyle/>
          <a:p>
            <a:pPr marL="76200" indent="0">
              <a:buNone/>
            </a:pPr>
            <a:r>
              <a:rPr lang="lt-LT" sz="1800" dirty="0"/>
              <a:t>Yra bendros rekomendacijos, kurios padeda pacientams nustatyti individualius savaitės svorio padidėjimo ir tikslingo svorio tikslai. Pacientams turi būti taikoma į valgymo sutrikimą orientuota psichoterapija, kuri turėtų apimti valgymo ir svorio kontrolės elgesio normalizavimą, svorio atstatymą ir psichologinių sutrikimo aspektų (pvz., svorio padidėjimo baimės, kūno įvaizdžio sutrikimo) gydymą. Norint pasiekti šiuos tikslus, terapijos tipas, kuris pasirodė veiksmingas, yra vadinamoji „kognityvinė elgesio terapija“. Tačiau svarbu pažymėti, kad nėra vieno požiūrio ar intervencijos, kuri būtų veiksminga visiems pacientams. Yra daug valgymo sutrikimų variantų, todėl gydymas turi būti individualus</a:t>
            </a:r>
            <a:r>
              <a:rPr lang="en-GB" sz="1800" dirty="0"/>
              <a:t>.</a:t>
            </a:r>
          </a:p>
        </p:txBody>
      </p:sp>
      <p:sp>
        <p:nvSpPr>
          <p:cNvPr id="4" name="Slide Number Placeholder 3">
            <a:extLst>
              <a:ext uri="{FF2B5EF4-FFF2-40B4-BE49-F238E27FC236}">
                <a16:creationId xmlns:a16="http://schemas.microsoft.com/office/drawing/2014/main"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357310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E3E8-9950-A333-7A5B-9B2E5B60A0B6}"/>
              </a:ext>
            </a:extLst>
          </p:cNvPr>
          <p:cNvSpPr>
            <a:spLocks noGrp="1"/>
          </p:cNvSpPr>
          <p:nvPr>
            <p:ph type="title"/>
          </p:nvPr>
        </p:nvSpPr>
        <p:spPr/>
        <p:txBody>
          <a:bodyPr/>
          <a:lstStyle/>
          <a:p>
            <a:r>
              <a:rPr lang="cs-CZ" dirty="0"/>
              <a:t>Kas </a:t>
            </a:r>
            <a:r>
              <a:rPr lang="cs-CZ" dirty="0" err="1"/>
              <a:t>yra</a:t>
            </a:r>
            <a:r>
              <a:rPr lang="cs-CZ" dirty="0"/>
              <a:t> </a:t>
            </a:r>
            <a:r>
              <a:rPr lang="cs-CZ" dirty="0" err="1"/>
              <a:t>kognityvinė</a:t>
            </a:r>
            <a:r>
              <a:rPr lang="cs-CZ" dirty="0"/>
              <a:t> </a:t>
            </a:r>
            <a:r>
              <a:rPr lang="cs-CZ" dirty="0" err="1"/>
              <a:t>elgesio</a:t>
            </a:r>
            <a:r>
              <a:rPr lang="cs-CZ" dirty="0"/>
              <a:t> </a:t>
            </a:r>
            <a:r>
              <a:rPr lang="cs-CZ" dirty="0" err="1"/>
              <a:t>terapija</a:t>
            </a:r>
            <a:r>
              <a:rPr lang="cs-CZ" dirty="0"/>
              <a:t>?</a:t>
            </a:r>
            <a:endParaRPr lang="en-GB" dirty="0"/>
          </a:p>
        </p:txBody>
      </p:sp>
      <p:sp>
        <p:nvSpPr>
          <p:cNvPr id="3" name="Text Placeholder 2">
            <a:extLst>
              <a:ext uri="{FF2B5EF4-FFF2-40B4-BE49-F238E27FC236}">
                <a16:creationId xmlns:a16="http://schemas.microsoft.com/office/drawing/2014/main" id="{672BBBCC-623E-4703-9884-928466D22A7C}"/>
              </a:ext>
            </a:extLst>
          </p:cNvPr>
          <p:cNvSpPr>
            <a:spLocks noGrp="1"/>
          </p:cNvSpPr>
          <p:nvPr>
            <p:ph type="body" idx="1"/>
          </p:nvPr>
        </p:nvSpPr>
        <p:spPr>
          <a:xfrm>
            <a:off x="614974" y="1563638"/>
            <a:ext cx="7701441" cy="2826600"/>
          </a:xfrm>
        </p:spPr>
        <p:txBody>
          <a:bodyPr/>
          <a:lstStyle/>
          <a:p>
            <a:pPr marL="76200" indent="0">
              <a:buNone/>
            </a:pPr>
            <a:r>
              <a:rPr lang="lt-LT" sz="1800" dirty="0"/>
              <a:t>Kognityvinė elgesio terapija (angliškai CBT) yra psichoterapijos arba konsultacinės terapijos forma, kurioje dėmesys sutelkiamas į mąstymo modelius ir į tai, kaip jie veikia mūsų požiūrį, emocijas ir atitinkamai mūsų elgesį.</a:t>
            </a:r>
          </a:p>
          <a:p>
            <a:pPr marL="76200" indent="0">
              <a:buNone/>
            </a:pPr>
            <a:r>
              <a:rPr lang="lt-LT" sz="1800" dirty="0"/>
              <a:t>CBT septintajame dešimtmetyje sukūrė </a:t>
            </a:r>
            <a:r>
              <a:rPr lang="lt-LT" sz="1800" dirty="0" err="1"/>
              <a:t>Aronas</a:t>
            </a:r>
            <a:r>
              <a:rPr lang="lt-LT" sz="1800" dirty="0"/>
              <a:t> </a:t>
            </a:r>
            <a:r>
              <a:rPr lang="lt-LT" sz="1800" dirty="0" err="1"/>
              <a:t>T</a:t>
            </a:r>
            <a:r>
              <a:rPr lang="lt-LT" sz="1800" dirty="0"/>
              <a:t>. Beckas ir Albertas </a:t>
            </a:r>
            <a:r>
              <a:rPr lang="lt-LT" sz="1800" dirty="0" err="1"/>
              <a:t>Ellisas</a:t>
            </a:r>
            <a:r>
              <a:rPr lang="lt-LT" sz="1800" dirty="0"/>
              <a:t> iš Pensilvanijos universiteto. Jie pastebėjo, kad pacientai, kurie kreipėsi į juos dėl depresijos, turi nuolatinių neigiamų minčių. Padėdami jiems iš naujo įvertinti tas mintis apie save, pasaulį ar savo ateitį, jie sugebėjo iš naujo prisitaikyti kasdieniame gyvenime ir pagerėjo jų ligos simptomai. CBT tikslas yra suprasti, kas vyksta aplink mus čia ir dabar, kaip mes suprantame aplinkinius įvykius ir kaip šie įvykiai veikia mūsų emocijas.</a:t>
            </a:r>
            <a:endParaRPr lang="en-GB" sz="1800" dirty="0"/>
          </a:p>
        </p:txBody>
      </p:sp>
      <p:sp>
        <p:nvSpPr>
          <p:cNvPr id="4" name="Slide Number Placeholder 3">
            <a:extLst>
              <a:ext uri="{FF2B5EF4-FFF2-40B4-BE49-F238E27FC236}">
                <a16:creationId xmlns:a16="http://schemas.microsoft.com/office/drawing/2014/main"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3649028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E3E8-9950-A333-7A5B-9B2E5B60A0B6}"/>
              </a:ext>
            </a:extLst>
          </p:cNvPr>
          <p:cNvSpPr>
            <a:spLocks noGrp="1"/>
          </p:cNvSpPr>
          <p:nvPr>
            <p:ph type="title"/>
          </p:nvPr>
        </p:nvSpPr>
        <p:spPr/>
        <p:txBody>
          <a:bodyPr/>
          <a:lstStyle/>
          <a:p>
            <a:r>
              <a:rPr lang="cs-CZ" dirty="0"/>
              <a:t>Kas </a:t>
            </a:r>
            <a:r>
              <a:rPr lang="cs-CZ" dirty="0" err="1"/>
              <a:t>yra</a:t>
            </a:r>
            <a:r>
              <a:rPr lang="cs-CZ" dirty="0"/>
              <a:t> </a:t>
            </a:r>
            <a:r>
              <a:rPr lang="cs-CZ" dirty="0" err="1"/>
              <a:t>kognityvinė</a:t>
            </a:r>
            <a:r>
              <a:rPr lang="cs-CZ" dirty="0"/>
              <a:t> </a:t>
            </a:r>
            <a:r>
              <a:rPr lang="cs-CZ" dirty="0" err="1"/>
              <a:t>elgesio</a:t>
            </a:r>
            <a:r>
              <a:rPr lang="cs-CZ" dirty="0"/>
              <a:t> </a:t>
            </a:r>
            <a:r>
              <a:rPr lang="cs-CZ" dirty="0" err="1"/>
              <a:t>terapija</a:t>
            </a:r>
            <a:r>
              <a:rPr lang="cs-CZ" dirty="0"/>
              <a:t>?</a:t>
            </a:r>
            <a:endParaRPr lang="en-GB" dirty="0"/>
          </a:p>
        </p:txBody>
      </p:sp>
      <p:sp>
        <p:nvSpPr>
          <p:cNvPr id="3" name="Text Placeholder 2">
            <a:extLst>
              <a:ext uri="{FF2B5EF4-FFF2-40B4-BE49-F238E27FC236}">
                <a16:creationId xmlns:a16="http://schemas.microsoft.com/office/drawing/2014/main" id="{672BBBCC-623E-4703-9884-928466D22A7C}"/>
              </a:ext>
            </a:extLst>
          </p:cNvPr>
          <p:cNvSpPr>
            <a:spLocks noGrp="1"/>
          </p:cNvSpPr>
          <p:nvPr>
            <p:ph type="body" idx="1"/>
          </p:nvPr>
        </p:nvSpPr>
        <p:spPr>
          <a:xfrm>
            <a:off x="614974" y="1563638"/>
            <a:ext cx="7701441" cy="2826600"/>
          </a:xfrm>
        </p:spPr>
        <p:txBody>
          <a:bodyPr/>
          <a:lstStyle/>
          <a:p>
            <a:pPr marL="76200" indent="0">
              <a:buNone/>
            </a:pPr>
            <a:r>
              <a:rPr lang="lt-LT" sz="1800" dirty="0">
                <a:solidFill>
                  <a:schemeClr val="tx1">
                    <a:lumMod val="90000"/>
                    <a:lumOff val="10000"/>
                  </a:schemeClr>
                </a:solidFill>
              </a:rPr>
              <a:t>Apskritai, remiantis kognityvine elgesio terapija galime teigti, kad pakeitus santykį su tam tikra situacija, pasikeičia elgesys ir su jais susijusios emocijos. Terapijos tikslas yra nuspręsti, ką galima pakeisti ir taip pakeisti tam tikrų situacijų suvokimą ir užkirsti kelią nepageidaujamam elgesiui. Esant valgymo sutrikimams, tai reiškia sumažinti neigiamas mintis apie valgymą, maistą ir kūno įvaizdį bei pašalinti žalingą elgesį. Tai, kaip mūsų jausmai, mintys ir elgesys yra neatsiejami, persipina ir vienas kitą veikia, vaizduoja „kognityvinis trikampis“.</a:t>
            </a:r>
            <a:endParaRPr lang="en-GB" sz="1800" dirty="0"/>
          </a:p>
        </p:txBody>
      </p:sp>
      <p:sp>
        <p:nvSpPr>
          <p:cNvPr id="4" name="Slide Number Placeholder 3">
            <a:extLst>
              <a:ext uri="{FF2B5EF4-FFF2-40B4-BE49-F238E27FC236}">
                <a16:creationId xmlns:a16="http://schemas.microsoft.com/office/drawing/2014/main"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698512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EC9599-2F36-4A74-15FA-D9C797805F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pic>
        <p:nvPicPr>
          <p:cNvPr id="3" name="Obrázek 2">
            <a:extLst>
              <a:ext uri="{FF2B5EF4-FFF2-40B4-BE49-F238E27FC236}">
                <a16:creationId xmlns:a16="http://schemas.microsoft.com/office/drawing/2014/main" id="{F95FEAC2-465B-4AC8-94E9-5A452B764840}"/>
              </a:ext>
            </a:extLst>
          </p:cNvPr>
          <p:cNvPicPr>
            <a:picLocks noChangeAspect="1"/>
          </p:cNvPicPr>
          <p:nvPr/>
        </p:nvPicPr>
        <p:blipFill>
          <a:blip r:embed="rId2"/>
          <a:stretch>
            <a:fillRect/>
          </a:stretch>
        </p:blipFill>
        <p:spPr>
          <a:xfrm>
            <a:off x="2047346" y="1396646"/>
            <a:ext cx="4640071" cy="3493364"/>
          </a:xfrm>
          <a:prstGeom prst="rect">
            <a:avLst/>
          </a:prstGeom>
        </p:spPr>
      </p:pic>
      <p:sp>
        <p:nvSpPr>
          <p:cNvPr id="8" name="TextovéPole 7">
            <a:extLst>
              <a:ext uri="{FF2B5EF4-FFF2-40B4-BE49-F238E27FC236}">
                <a16:creationId xmlns:a16="http://schemas.microsoft.com/office/drawing/2014/main" id="{56AF4B8E-DDEC-47A8-843C-45488076ED22}"/>
              </a:ext>
            </a:extLst>
          </p:cNvPr>
          <p:cNvSpPr txBox="1"/>
          <p:nvPr/>
        </p:nvSpPr>
        <p:spPr>
          <a:xfrm>
            <a:off x="2339752" y="4847878"/>
            <a:ext cx="4347665" cy="215444"/>
          </a:xfrm>
          <a:prstGeom prst="rect">
            <a:avLst/>
          </a:prstGeom>
          <a:noFill/>
        </p:spPr>
        <p:txBody>
          <a:bodyPr wrap="none" rtlCol="0">
            <a:spAutoFit/>
          </a:bodyPr>
          <a:lstStyle/>
          <a:p>
            <a:r>
              <a:rPr lang="en-US" sz="800" dirty="0"/>
              <a:t>By </a:t>
            </a:r>
            <a:r>
              <a:rPr lang="en-US" sz="800" dirty="0" err="1"/>
              <a:t>TherapistAid</a:t>
            </a:r>
            <a:r>
              <a:rPr lang="en-US" sz="800" dirty="0"/>
              <a:t> LLC, </a:t>
            </a:r>
            <a:r>
              <a:rPr lang="cs-CZ" sz="800" dirty="0"/>
              <a:t>https://www.therapistaid.com/therapy-worksheet/cbt-triangle/cbt/none</a:t>
            </a:r>
          </a:p>
        </p:txBody>
      </p:sp>
      <p:sp>
        <p:nvSpPr>
          <p:cNvPr id="9" name="Title 1">
            <a:extLst>
              <a:ext uri="{FF2B5EF4-FFF2-40B4-BE49-F238E27FC236}">
                <a16:creationId xmlns:a16="http://schemas.microsoft.com/office/drawing/2014/main" id="{60E75DAD-7B41-4AF6-89A0-35F07884B47E}"/>
              </a:ext>
            </a:extLst>
          </p:cNvPr>
          <p:cNvSpPr>
            <a:spLocks noGrp="1"/>
          </p:cNvSpPr>
          <p:nvPr>
            <p:ph type="title"/>
          </p:nvPr>
        </p:nvSpPr>
        <p:spPr>
          <a:xfrm>
            <a:off x="614975" y="391350"/>
            <a:ext cx="6757800" cy="919500"/>
          </a:xfrm>
        </p:spPr>
        <p:txBody>
          <a:bodyPr/>
          <a:lstStyle/>
          <a:p>
            <a:r>
              <a:rPr lang="en-GB" dirty="0" err="1"/>
              <a:t>Kognityvinis</a:t>
            </a:r>
            <a:r>
              <a:rPr lang="en-GB" dirty="0"/>
              <a:t> </a:t>
            </a:r>
            <a:r>
              <a:rPr lang="en-GB" dirty="0" err="1"/>
              <a:t>trikampis</a:t>
            </a:r>
            <a:endParaRPr lang="en-GB" dirty="0"/>
          </a:p>
        </p:txBody>
      </p:sp>
    </p:spTree>
    <p:extLst>
      <p:ext uri="{BB962C8B-B14F-4D97-AF65-F5344CB8AC3E}">
        <p14:creationId xmlns:p14="http://schemas.microsoft.com/office/powerpoint/2010/main" val="756661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C264-C597-9756-E961-3A702509B64A}"/>
              </a:ext>
            </a:extLst>
          </p:cNvPr>
          <p:cNvSpPr>
            <a:spLocks noGrp="1"/>
          </p:cNvSpPr>
          <p:nvPr>
            <p:ph type="title"/>
          </p:nvPr>
        </p:nvSpPr>
        <p:spPr/>
        <p:txBody>
          <a:bodyPr/>
          <a:lstStyle/>
          <a:p>
            <a:r>
              <a:rPr lang="en-GB" dirty="0" err="1"/>
              <a:t>Kognityviniai</a:t>
            </a:r>
            <a:r>
              <a:rPr lang="en-GB" dirty="0"/>
              <a:t> </a:t>
            </a:r>
            <a:r>
              <a:rPr lang="en-GB" dirty="0" err="1"/>
              <a:t>iškraipymai</a:t>
            </a:r>
            <a:endParaRPr lang="en-GB" dirty="0"/>
          </a:p>
        </p:txBody>
      </p:sp>
      <p:sp>
        <p:nvSpPr>
          <p:cNvPr id="4" name="Slide Number Placeholder 3">
            <a:extLst>
              <a:ext uri="{FF2B5EF4-FFF2-40B4-BE49-F238E27FC236}">
                <a16:creationId xmlns:a16="http://schemas.microsoft.com/office/drawing/2014/main" id="{1EEC9599-2F36-4A74-15FA-D9C797805F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
        <p:nvSpPr>
          <p:cNvPr id="6" name="Text Placeholder 2">
            <a:extLst>
              <a:ext uri="{FF2B5EF4-FFF2-40B4-BE49-F238E27FC236}">
                <a16:creationId xmlns:a16="http://schemas.microsoft.com/office/drawing/2014/main" id="{961CBD44-057A-454F-B123-010B818F6690}"/>
              </a:ext>
            </a:extLst>
          </p:cNvPr>
          <p:cNvSpPr>
            <a:spLocks noGrp="1"/>
          </p:cNvSpPr>
          <p:nvPr>
            <p:ph type="body" idx="1"/>
          </p:nvPr>
        </p:nvSpPr>
        <p:spPr>
          <a:xfrm>
            <a:off x="614974" y="1563638"/>
            <a:ext cx="7701441" cy="2826600"/>
          </a:xfrm>
        </p:spPr>
        <p:txBody>
          <a:bodyPr/>
          <a:lstStyle/>
          <a:p>
            <a:pPr marL="76200" indent="0">
              <a:buNone/>
            </a:pPr>
            <a:r>
              <a:rPr lang="lt-LT" sz="1800" dirty="0"/>
              <a:t>Problema iškyla tada, kai iškreipiamos mūsų mintys, būtent dėl iškreiptos nuomonės apie kūno įvaizdį, savęs suvokimą, svorį, kaltės, gėdos ar savęs menkinimo jausmą. Kai toks mąstymas tampa įprastas, tai daro įtaką mūsų savijautai ir gyvenimo būdui. Tai sukuria užburtą iškreiptų minčių, neigiamų jausmų ir žalingo elgesio ratą.</a:t>
            </a:r>
          </a:p>
          <a:p>
            <a:pPr marL="76200" indent="0">
              <a:buNone/>
            </a:pPr>
            <a:r>
              <a:rPr lang="lt-LT" sz="1800" dirty="0"/>
              <a:t>Valgymo sutrikimo psichoterapijos tikslas yra nutraukti šį užburtą ratą ir pakeisti emocijas, mintis ir galiausiai elgesį. Tai vadinama pažinimo restruktūrizavimu.</a:t>
            </a:r>
            <a:endParaRPr lang="en-GB" sz="1800" dirty="0"/>
          </a:p>
        </p:txBody>
      </p:sp>
    </p:spTree>
    <p:extLst>
      <p:ext uri="{BB962C8B-B14F-4D97-AF65-F5344CB8AC3E}">
        <p14:creationId xmlns:p14="http://schemas.microsoft.com/office/powerpoint/2010/main" val="2257429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C264-C597-9756-E961-3A702509B64A}"/>
              </a:ext>
            </a:extLst>
          </p:cNvPr>
          <p:cNvSpPr>
            <a:spLocks noGrp="1"/>
          </p:cNvSpPr>
          <p:nvPr>
            <p:ph type="title"/>
          </p:nvPr>
        </p:nvSpPr>
        <p:spPr/>
        <p:txBody>
          <a:bodyPr/>
          <a:lstStyle/>
          <a:p>
            <a:r>
              <a:rPr lang="lt-LT" dirty="0"/>
              <a:t>Gydymo fazės</a:t>
            </a:r>
            <a:endParaRPr lang="en-GB" dirty="0"/>
          </a:p>
        </p:txBody>
      </p:sp>
      <p:sp>
        <p:nvSpPr>
          <p:cNvPr id="4" name="Slide Number Placeholder 3">
            <a:extLst>
              <a:ext uri="{FF2B5EF4-FFF2-40B4-BE49-F238E27FC236}">
                <a16:creationId xmlns:a16="http://schemas.microsoft.com/office/drawing/2014/main" id="{1EEC9599-2F36-4A74-15FA-D9C797805F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
        <p:nvSpPr>
          <p:cNvPr id="6" name="Text Placeholder 2">
            <a:extLst>
              <a:ext uri="{FF2B5EF4-FFF2-40B4-BE49-F238E27FC236}">
                <a16:creationId xmlns:a16="http://schemas.microsoft.com/office/drawing/2014/main" id="{961CBD44-057A-454F-B123-010B818F6690}"/>
              </a:ext>
            </a:extLst>
          </p:cNvPr>
          <p:cNvSpPr>
            <a:spLocks noGrp="1"/>
          </p:cNvSpPr>
          <p:nvPr>
            <p:ph type="body" idx="1"/>
          </p:nvPr>
        </p:nvSpPr>
        <p:spPr>
          <a:xfrm>
            <a:off x="614974" y="1563638"/>
            <a:ext cx="7701441" cy="2826600"/>
          </a:xfrm>
        </p:spPr>
        <p:txBody>
          <a:bodyPr/>
          <a:lstStyle/>
          <a:p>
            <a:pPr marL="76200" indent="0">
              <a:buNone/>
            </a:pPr>
            <a:r>
              <a:rPr lang="en-US" sz="1800" dirty="0"/>
              <a:t>CBT </a:t>
            </a:r>
            <a:r>
              <a:rPr lang="en-US" sz="1800" dirty="0" err="1"/>
              <a:t>dažniausiai</a:t>
            </a:r>
            <a:r>
              <a:rPr lang="en-US" sz="1800" dirty="0"/>
              <a:t> </a:t>
            </a:r>
            <a:r>
              <a:rPr lang="en-US" sz="1800" dirty="0" err="1"/>
              <a:t>susideda</a:t>
            </a:r>
            <a:r>
              <a:rPr lang="en-US" sz="1800" dirty="0"/>
              <a:t> </a:t>
            </a:r>
            <a:r>
              <a:rPr lang="en-US" sz="1800" dirty="0" err="1"/>
              <a:t>iš</a:t>
            </a:r>
            <a:r>
              <a:rPr lang="en-US" sz="1800" dirty="0"/>
              <a:t> 6 </a:t>
            </a:r>
            <a:r>
              <a:rPr lang="en-US" sz="1800" dirty="0" err="1"/>
              <a:t>fazių</a:t>
            </a:r>
            <a:r>
              <a:rPr lang="en-US" sz="1800" dirty="0"/>
              <a:t>: </a:t>
            </a:r>
          </a:p>
          <a:p>
            <a:r>
              <a:rPr lang="lt-LT" sz="1800" dirty="0"/>
              <a:t>Įvertinimas arba psichologinis įvertinimas;</a:t>
            </a:r>
          </a:p>
          <a:p>
            <a:r>
              <a:rPr lang="lt-LT" sz="1800" dirty="0" err="1"/>
              <a:t>Rekonceptualizavimas</a:t>
            </a:r>
            <a:r>
              <a:rPr lang="lt-LT" sz="1800" dirty="0"/>
              <a:t> </a:t>
            </a:r>
            <a:r>
              <a:rPr lang="lt-LT" sz="1400" dirty="0">
                <a:latin typeface="Barlow" pitchFamily="2" charset="77"/>
              </a:rPr>
              <a:t>(</a:t>
            </a:r>
            <a:r>
              <a:rPr lang="en-GB" sz="1400" b="0" i="0" u="none" strike="noStrike" dirty="0">
                <a:solidFill>
                  <a:srgbClr val="222222"/>
                </a:solidFill>
                <a:effectLst/>
                <a:latin typeface="Barlow" pitchFamily="2" charset="77"/>
              </a:rPr>
              <a:t>tai </a:t>
            </a:r>
            <a:r>
              <a:rPr lang="en-GB" sz="1400" b="0" i="0" u="none" strike="noStrike" dirty="0" err="1">
                <a:solidFill>
                  <a:srgbClr val="222222"/>
                </a:solidFill>
                <a:effectLst/>
                <a:latin typeface="Barlow" pitchFamily="2" charset="77"/>
              </a:rPr>
              <a:t>procesas</a:t>
            </a:r>
            <a:r>
              <a:rPr lang="en-GB" sz="1400" b="0" i="0" u="none" strike="noStrike" dirty="0">
                <a:solidFill>
                  <a:srgbClr val="222222"/>
                </a:solidFill>
                <a:effectLst/>
                <a:latin typeface="Barlow" pitchFamily="2" charset="77"/>
              </a:rPr>
              <a:t>, </a:t>
            </a:r>
            <a:r>
              <a:rPr lang="en-GB" sz="1400" b="0" i="0" u="none" strike="noStrike" dirty="0" err="1">
                <a:solidFill>
                  <a:srgbClr val="222222"/>
                </a:solidFill>
                <a:effectLst/>
                <a:latin typeface="Barlow" pitchFamily="2" charset="77"/>
              </a:rPr>
              <a:t>kurio</a:t>
            </a:r>
            <a:r>
              <a:rPr lang="en-GB" sz="1400" b="0" i="0" u="none" strike="noStrike" dirty="0">
                <a:solidFill>
                  <a:srgbClr val="222222"/>
                </a:solidFill>
                <a:effectLst/>
                <a:latin typeface="Barlow" pitchFamily="2" charset="77"/>
              </a:rPr>
              <a:t> </a:t>
            </a:r>
            <a:r>
              <a:rPr lang="en-GB" sz="1400" b="0" i="0" u="none" strike="noStrike" dirty="0" err="1">
                <a:solidFill>
                  <a:srgbClr val="222222"/>
                </a:solidFill>
                <a:effectLst/>
                <a:latin typeface="Barlow" pitchFamily="2" charset="77"/>
              </a:rPr>
              <a:t>metu</a:t>
            </a:r>
            <a:r>
              <a:rPr lang="en-GB" sz="1400" b="0" i="0" u="none" strike="noStrike" dirty="0">
                <a:solidFill>
                  <a:srgbClr val="222222"/>
                </a:solidFill>
                <a:effectLst/>
                <a:latin typeface="Barlow" pitchFamily="2" charset="77"/>
              </a:rPr>
              <a:t> </a:t>
            </a:r>
            <a:r>
              <a:rPr lang="en-GB" sz="1400" b="0" i="0" u="none" strike="noStrike" dirty="0" err="1">
                <a:solidFill>
                  <a:srgbClr val="222222"/>
                </a:solidFill>
                <a:effectLst/>
                <a:latin typeface="Barlow" pitchFamily="2" charset="77"/>
              </a:rPr>
              <a:t>iš</a:t>
            </a:r>
            <a:r>
              <a:rPr lang="en-GB" sz="1400" b="0" i="0" u="none" strike="noStrike" dirty="0">
                <a:solidFill>
                  <a:srgbClr val="222222"/>
                </a:solidFill>
                <a:effectLst/>
                <a:latin typeface="Barlow" pitchFamily="2" charset="77"/>
              </a:rPr>
              <a:t> </a:t>
            </a:r>
            <a:r>
              <a:rPr lang="en-GB" sz="1400" b="0" i="0" u="none" strike="noStrike" dirty="0" err="1">
                <a:solidFill>
                  <a:srgbClr val="222222"/>
                </a:solidFill>
                <a:effectLst/>
                <a:latin typeface="Barlow" pitchFamily="2" charset="77"/>
              </a:rPr>
              <a:t>naujo</a:t>
            </a:r>
            <a:r>
              <a:rPr lang="en-GB" sz="1400" b="0" i="0" u="none" strike="noStrike" dirty="0">
                <a:solidFill>
                  <a:srgbClr val="222222"/>
                </a:solidFill>
                <a:effectLst/>
                <a:latin typeface="Barlow" pitchFamily="2" charset="77"/>
              </a:rPr>
              <a:t> </a:t>
            </a:r>
            <a:r>
              <a:rPr lang="en-GB" sz="1400" b="0" i="0" u="none" strike="noStrike" dirty="0" err="1">
                <a:solidFill>
                  <a:srgbClr val="222222"/>
                </a:solidFill>
                <a:effectLst/>
                <a:latin typeface="Barlow" pitchFamily="2" charset="77"/>
              </a:rPr>
              <a:t>apmąstoma</a:t>
            </a:r>
            <a:r>
              <a:rPr lang="en-GB" sz="1400" b="0" i="0" u="none" strike="noStrike" dirty="0">
                <a:solidFill>
                  <a:srgbClr val="222222"/>
                </a:solidFill>
                <a:effectLst/>
                <a:latin typeface="Barlow" pitchFamily="2" charset="77"/>
              </a:rPr>
              <a:t> </a:t>
            </a:r>
            <a:r>
              <a:rPr lang="en-GB" sz="1400" b="0" i="0" u="none" strike="noStrike" dirty="0" err="1">
                <a:solidFill>
                  <a:srgbClr val="222222"/>
                </a:solidFill>
                <a:effectLst/>
                <a:latin typeface="Barlow" pitchFamily="2" charset="77"/>
              </a:rPr>
              <a:t>ir</a:t>
            </a:r>
            <a:r>
              <a:rPr lang="en-GB" sz="1400" b="0" i="0" u="none" strike="noStrike" dirty="0">
                <a:solidFill>
                  <a:srgbClr val="222222"/>
                </a:solidFill>
                <a:effectLst/>
                <a:latin typeface="Barlow" pitchFamily="2" charset="77"/>
              </a:rPr>
              <a:t> </a:t>
            </a:r>
            <a:r>
              <a:rPr lang="en-GB" sz="1400" b="0" i="0" u="none" strike="noStrike" dirty="0" err="1">
                <a:solidFill>
                  <a:srgbClr val="222222"/>
                </a:solidFill>
                <a:effectLst/>
                <a:latin typeface="Barlow" pitchFamily="2" charset="77"/>
              </a:rPr>
              <a:t>įvertinama</a:t>
            </a:r>
            <a:r>
              <a:rPr lang="en-GB" sz="1400" b="0" i="0" u="none" strike="noStrike" dirty="0">
                <a:solidFill>
                  <a:srgbClr val="222222"/>
                </a:solidFill>
                <a:effectLst/>
                <a:latin typeface="Barlow" pitchFamily="2" charset="77"/>
              </a:rPr>
              <a:t>, </a:t>
            </a:r>
            <a:r>
              <a:rPr lang="en-GB" sz="1400" b="0" i="0" u="none" strike="noStrike" dirty="0" err="1">
                <a:solidFill>
                  <a:srgbClr val="222222"/>
                </a:solidFill>
                <a:effectLst/>
                <a:latin typeface="Barlow" pitchFamily="2" charset="77"/>
              </a:rPr>
              <a:t>kaip</a:t>
            </a:r>
            <a:r>
              <a:rPr lang="en-GB" sz="1400" b="0" i="0" u="none" strike="noStrike" dirty="0">
                <a:solidFill>
                  <a:srgbClr val="222222"/>
                </a:solidFill>
                <a:effectLst/>
                <a:latin typeface="Barlow" pitchFamily="2" charset="77"/>
              </a:rPr>
              <a:t> </a:t>
            </a:r>
            <a:r>
              <a:rPr lang="en-GB" sz="1400" b="0" i="0" u="none" strike="noStrike" dirty="0" err="1">
                <a:solidFill>
                  <a:srgbClr val="222222"/>
                </a:solidFill>
                <a:effectLst/>
                <a:latin typeface="Barlow" pitchFamily="2" charset="77"/>
              </a:rPr>
              <a:t>žmogus</a:t>
            </a:r>
            <a:r>
              <a:rPr lang="en-GB" sz="1400" b="0" i="0" u="none" strike="noStrike" dirty="0">
                <a:solidFill>
                  <a:srgbClr val="222222"/>
                </a:solidFill>
                <a:effectLst/>
                <a:latin typeface="Barlow" pitchFamily="2" charset="77"/>
              </a:rPr>
              <a:t> </a:t>
            </a:r>
            <a:r>
              <a:rPr lang="en-GB" sz="1400" b="0" i="0" u="none" strike="noStrike" dirty="0" err="1">
                <a:solidFill>
                  <a:srgbClr val="222222"/>
                </a:solidFill>
                <a:effectLst/>
                <a:latin typeface="Barlow" pitchFamily="2" charset="77"/>
              </a:rPr>
              <a:t>supranta</a:t>
            </a:r>
            <a:r>
              <a:rPr lang="en-GB" sz="1400" b="0" i="0" u="none" strike="noStrike" dirty="0">
                <a:solidFill>
                  <a:srgbClr val="222222"/>
                </a:solidFill>
                <a:effectLst/>
                <a:latin typeface="Barlow" pitchFamily="2" charset="77"/>
              </a:rPr>
              <a:t> tam </a:t>
            </a:r>
            <a:r>
              <a:rPr lang="en-GB" sz="1400" b="0" i="0" u="none" strike="noStrike" dirty="0" err="1">
                <a:solidFill>
                  <a:srgbClr val="222222"/>
                </a:solidFill>
                <a:effectLst/>
                <a:latin typeface="Barlow" pitchFamily="2" charset="77"/>
              </a:rPr>
              <a:t>tikrą</a:t>
            </a:r>
            <a:r>
              <a:rPr lang="en-GB" sz="1400" b="0" i="0" u="none" strike="noStrike" dirty="0">
                <a:solidFill>
                  <a:srgbClr val="222222"/>
                </a:solidFill>
                <a:effectLst/>
                <a:latin typeface="Barlow" pitchFamily="2" charset="77"/>
              </a:rPr>
              <a:t> </a:t>
            </a:r>
            <a:r>
              <a:rPr lang="en-GB" sz="1400" b="0" i="0" u="none" strike="noStrike" dirty="0" err="1">
                <a:solidFill>
                  <a:srgbClr val="222222"/>
                </a:solidFill>
                <a:effectLst/>
                <a:latin typeface="Barlow" pitchFamily="2" charset="77"/>
              </a:rPr>
              <a:t>sąvoką</a:t>
            </a:r>
            <a:r>
              <a:rPr lang="en-GB" sz="1400" b="0" i="0" u="none" strike="noStrike" dirty="0">
                <a:solidFill>
                  <a:srgbClr val="222222"/>
                </a:solidFill>
                <a:effectLst/>
                <a:latin typeface="Barlow" pitchFamily="2" charset="77"/>
              </a:rPr>
              <a:t>)</a:t>
            </a:r>
            <a:r>
              <a:rPr lang="lt-LT" sz="1800" dirty="0"/>
              <a:t>;</a:t>
            </a:r>
          </a:p>
          <a:p>
            <a:r>
              <a:rPr lang="lt-LT" sz="1800" dirty="0"/>
              <a:t>Įgūdžių įgijimas;</a:t>
            </a:r>
          </a:p>
          <a:p>
            <a:r>
              <a:rPr lang="lt-LT" sz="1800" dirty="0"/>
              <a:t>Įgūdžių įtvirtinimo ir pritaikymo mokymai;</a:t>
            </a:r>
          </a:p>
          <a:p>
            <a:r>
              <a:rPr lang="lt-LT" sz="1800" dirty="0"/>
              <a:t>Apibendrinimas ir priežiūra;</a:t>
            </a:r>
          </a:p>
          <a:p>
            <a:r>
              <a:rPr lang="lt-LT" sz="1800" dirty="0"/>
              <a:t>Tolesnis stebėjimas po gydymo</a:t>
            </a:r>
            <a:r>
              <a:rPr lang="en-US" sz="1800" dirty="0"/>
              <a:t>.</a:t>
            </a:r>
          </a:p>
          <a:p>
            <a:pPr marL="76200" indent="0">
              <a:buNone/>
            </a:pPr>
            <a:endParaRPr lang="en-GB" sz="1800" dirty="0"/>
          </a:p>
        </p:txBody>
      </p:sp>
    </p:spTree>
    <p:extLst>
      <p:ext uri="{BB962C8B-B14F-4D97-AF65-F5344CB8AC3E}">
        <p14:creationId xmlns:p14="http://schemas.microsoft.com/office/powerpoint/2010/main" val="578510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A6A4-A9F3-DCBA-4F01-AE7818339AB5}"/>
              </a:ext>
            </a:extLst>
          </p:cNvPr>
          <p:cNvSpPr>
            <a:spLocks noGrp="1"/>
          </p:cNvSpPr>
          <p:nvPr>
            <p:ph type="title"/>
          </p:nvPr>
        </p:nvSpPr>
        <p:spPr/>
        <p:txBody>
          <a:bodyPr/>
          <a:lstStyle/>
          <a:p>
            <a:r>
              <a:rPr lang="en-GB" dirty="0" err="1"/>
              <a:t>Papildoma</a:t>
            </a:r>
            <a:r>
              <a:rPr lang="en-GB" dirty="0"/>
              <a:t> </a:t>
            </a:r>
            <a:r>
              <a:rPr lang="en-GB" dirty="0" err="1"/>
              <a:t>literatūra</a:t>
            </a:r>
            <a:endParaRPr lang="en-GB" dirty="0"/>
          </a:p>
        </p:txBody>
      </p:sp>
      <p:sp>
        <p:nvSpPr>
          <p:cNvPr id="3" name="Text Placeholder 2">
            <a:extLst>
              <a:ext uri="{FF2B5EF4-FFF2-40B4-BE49-F238E27FC236}">
                <a16:creationId xmlns:a16="http://schemas.microsoft.com/office/drawing/2014/main" id="{74A493D8-43AD-DD0A-41C5-DBB0AF231F58}"/>
              </a:ext>
            </a:extLst>
          </p:cNvPr>
          <p:cNvSpPr>
            <a:spLocks noGrp="1"/>
          </p:cNvSpPr>
          <p:nvPr>
            <p:ph type="body" idx="1"/>
          </p:nvPr>
        </p:nvSpPr>
        <p:spPr>
          <a:xfrm>
            <a:off x="614975" y="1491630"/>
            <a:ext cx="6757800" cy="2826600"/>
          </a:xfrm>
        </p:spPr>
        <p:txBody>
          <a:bodyPr/>
          <a:lstStyle/>
          <a:p>
            <a:pPr marL="76200" indent="0">
              <a:buNone/>
            </a:pPr>
            <a:r>
              <a:rPr lang="en-GB" sz="1800" dirty="0" err="1"/>
              <a:t>Šiame</a:t>
            </a:r>
            <a:r>
              <a:rPr lang="en-GB" sz="1800" dirty="0"/>
              <a:t> </a:t>
            </a:r>
            <a:r>
              <a:rPr lang="en-GB" sz="1800" dirty="0" err="1"/>
              <a:t>vaizdo</a:t>
            </a:r>
            <a:r>
              <a:rPr lang="en-GB" sz="1800" dirty="0"/>
              <a:t> </a:t>
            </a:r>
            <a:r>
              <a:rPr lang="en-GB" sz="1800" dirty="0" err="1"/>
              <a:t>įraše</a:t>
            </a:r>
            <a:r>
              <a:rPr lang="en-GB" sz="1800" dirty="0"/>
              <a:t> </a:t>
            </a:r>
            <a:r>
              <a:rPr lang="en-GB" sz="1800" dirty="0" err="1"/>
              <a:t>taip</a:t>
            </a:r>
            <a:r>
              <a:rPr lang="en-GB" sz="1800" dirty="0"/>
              <a:t> pat </a:t>
            </a:r>
            <a:r>
              <a:rPr lang="en-GB" sz="1800" dirty="0" err="1"/>
              <a:t>galite</a:t>
            </a:r>
            <a:r>
              <a:rPr lang="en-GB" sz="1800" dirty="0"/>
              <a:t> </a:t>
            </a:r>
            <a:r>
              <a:rPr lang="en-GB" sz="1800" dirty="0" err="1"/>
              <a:t>rasti</a:t>
            </a:r>
            <a:r>
              <a:rPr lang="en-GB" sz="1800" dirty="0"/>
              <a:t> </a:t>
            </a:r>
            <a:r>
              <a:rPr lang="en-GB" sz="1800" dirty="0" err="1"/>
              <a:t>santrauką</a:t>
            </a:r>
            <a:r>
              <a:rPr lang="en-GB" sz="1800" dirty="0"/>
              <a:t>, kas </a:t>
            </a:r>
            <a:r>
              <a:rPr lang="en-GB" sz="1800" dirty="0" err="1"/>
              <a:t>yra</a:t>
            </a:r>
            <a:r>
              <a:rPr lang="en-GB" sz="1800" dirty="0"/>
              <a:t> CBT :</a:t>
            </a:r>
          </a:p>
          <a:p>
            <a:pPr marL="76200" indent="0">
              <a:buNone/>
            </a:pPr>
            <a:r>
              <a:rPr lang="en-GB" sz="1800" dirty="0">
                <a:hlinkClick r:id="rId2"/>
              </a:rPr>
              <a:t>https://youtu.be/bUOaHsxe8OQ</a:t>
            </a:r>
            <a:endParaRPr lang="en-GB" sz="1800" dirty="0"/>
          </a:p>
          <a:p>
            <a:pPr marL="76200" indent="0">
              <a:buNone/>
            </a:pPr>
            <a:endParaRPr lang="en-GB" sz="1800" dirty="0"/>
          </a:p>
          <a:p>
            <a:pPr marL="76200" indent="0">
              <a:buNone/>
            </a:pPr>
            <a:r>
              <a:rPr lang="lt-LT" sz="1800" dirty="0"/>
              <a:t>Išsamesnės informacijos anglų kalba apie valgymo sutrikimų psichoterapiją rasite Nacionaliniame sveikatos ir priežiūros meistriškumo institute (JK</a:t>
            </a:r>
            <a:r>
              <a:rPr lang="en-GB" sz="1800" dirty="0"/>
              <a:t>):</a:t>
            </a:r>
          </a:p>
          <a:p>
            <a:pPr marL="76200" indent="0">
              <a:buNone/>
            </a:pPr>
            <a:r>
              <a:rPr lang="en-GB" sz="1600" dirty="0">
                <a:hlinkClick r:id="rId3"/>
              </a:rPr>
              <a:t>https://www.nice.org.uk/guidance/ng69/chapter/Recommendations</a:t>
            </a:r>
            <a:endParaRPr lang="en-GB" sz="1600" dirty="0"/>
          </a:p>
          <a:p>
            <a:pPr marL="76200" indent="0">
              <a:buNone/>
            </a:pPr>
            <a:r>
              <a:rPr lang="lt-LT" sz="1600" dirty="0"/>
              <a:t>arba Amerikos psichiatrijos asociacijos praktikos gairės dėl valgymo sutrikimų turinčių pacientų gydymo (JAV):</a:t>
            </a:r>
          </a:p>
          <a:p>
            <a:pPr marL="76200" indent="0">
              <a:buNone/>
            </a:pPr>
            <a:r>
              <a:rPr lang="en-GB" sz="1600" dirty="0">
                <a:hlinkClick r:id="rId4"/>
              </a:rPr>
              <a:t>https://ajp.psychiatryonline.org/doi/10.1176/appi.ajp.23180001</a:t>
            </a:r>
            <a:endParaRPr lang="en-GB" sz="1600" dirty="0"/>
          </a:p>
          <a:p>
            <a:pPr marL="76200" indent="0">
              <a:buNone/>
            </a:pPr>
            <a:endParaRPr lang="en-GB" sz="1800" dirty="0"/>
          </a:p>
        </p:txBody>
      </p:sp>
      <p:sp>
        <p:nvSpPr>
          <p:cNvPr id="4" name="Slide Number Placeholder 3">
            <a:extLst>
              <a:ext uri="{FF2B5EF4-FFF2-40B4-BE49-F238E27FC236}">
                <a16:creationId xmlns:a16="http://schemas.microsoft.com/office/drawing/2014/main" id="{A23FD5B9-004B-79AA-5384-987E9C6A81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751244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lt-LT" sz="1400" dirty="0">
                <a:solidFill>
                  <a:schemeClr val="tx1"/>
                </a:solidFill>
                <a:latin typeface="Barlow SemiBold" panose="020B0604020202020204" charset="0"/>
                <a:cs typeface="Calibri" panose="020F0502020204030204" pitchFamily="34" charset="0"/>
              </a:rPr>
              <a:t>Europos Komisijos parama rengiant šį pristatymą neprisiima atsakomybės už turinį, kuris atspindi tik autorių požiūrį ir komisija negali būti laikoma atsakinga už bet kokį jame pateiktos informacijos naudojimą.</a:t>
            </a:r>
            <a:endParaRPr lang="lt-LT"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extLst>
      <p:ext uri="{BB962C8B-B14F-4D97-AF65-F5344CB8AC3E}">
        <p14:creationId xmlns:p14="http://schemas.microsoft.com/office/powerpoint/2010/main" val="1901378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algn="just">
              <a:spcBef>
                <a:spcPts val="1000"/>
              </a:spcBef>
            </a:pPr>
            <a:r>
              <a:rPr lang="lt-LT" sz="1700" dirty="0"/>
              <a:t>Iš pradžių gali būti sunku atpažinti valgymo sutrikimų turintį asmenį, nes liga vystosi laikui bėgant</a:t>
            </a:r>
          </a:p>
          <a:p>
            <a:pPr algn="just">
              <a:spcBef>
                <a:spcPts val="1000"/>
              </a:spcBef>
            </a:pPr>
            <a:r>
              <a:rPr lang="lt-LT" sz="1700" dirty="0"/>
              <a:t>Yra keletas įspėjamųjų ženklų, rodančių, kad yra problema. Ne visi jie privalo pasireikšti vienu metu. Jie gali būti</a:t>
            </a:r>
            <a:r>
              <a:rPr lang="en-GB" sz="1700" dirty="0"/>
              <a:t>:</a:t>
            </a:r>
          </a:p>
          <a:p>
            <a:pPr lvl="1" algn="just">
              <a:spcBef>
                <a:spcPts val="1000"/>
              </a:spcBef>
            </a:pPr>
            <a:r>
              <a:rPr lang="lt-LT" sz="1700" dirty="0"/>
              <a:t>Įspėjamieji elgesio ženklai</a:t>
            </a:r>
          </a:p>
          <a:p>
            <a:pPr lvl="1" algn="just">
              <a:spcBef>
                <a:spcPts val="1000"/>
              </a:spcBef>
            </a:pPr>
            <a:r>
              <a:rPr lang="lt-LT" sz="1700" dirty="0"/>
              <a:t>Psichologiniai įspėjamieji ženklai</a:t>
            </a:r>
          </a:p>
          <a:p>
            <a:pPr lvl="1" algn="just">
              <a:spcBef>
                <a:spcPts val="1000"/>
              </a:spcBef>
            </a:pPr>
            <a:r>
              <a:rPr lang="lt-LT" sz="1700" dirty="0">
                <a:solidFill>
                  <a:srgbClr val="FF0000"/>
                </a:solidFill>
              </a:rPr>
              <a:t>Fiziniai įspėjamieji ženklai</a:t>
            </a:r>
            <a:endParaRPr lang="en-GB" sz="1800" dirty="0">
              <a:solidFill>
                <a:srgbClr val="FF0000"/>
              </a:solidFill>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0"/>
              <a:t>Valgymo sutrikimo įspėjamieji ženklai</a:t>
            </a:r>
            <a:endParaRPr lang="it-IT" dirty="0"/>
          </a:p>
        </p:txBody>
      </p:sp>
    </p:spTree>
    <p:extLst>
      <p:ext uri="{BB962C8B-B14F-4D97-AF65-F5344CB8AC3E}">
        <p14:creationId xmlns:p14="http://schemas.microsoft.com/office/powerpoint/2010/main" val="3647654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lt-LT" dirty="0"/>
              <a:t>Įspėjamieji elgesio ženklai</a:t>
            </a:r>
            <a:endParaRPr lang="en-GB" dirty="0"/>
          </a:p>
        </p:txBody>
      </p:sp>
      <p:sp>
        <p:nvSpPr>
          <p:cNvPr id="3" name="Text Placeholder 2">
            <a:extLst>
              <a:ext uri="{FF2B5EF4-FFF2-40B4-BE49-F238E27FC236}">
                <a16:creationId xmlns:a16="http://schemas.microsoft.com/office/drawing/2014/main" id="{669E8EEB-9B8A-9B61-01D9-1CB4F92CB131}"/>
              </a:ext>
            </a:extLst>
          </p:cNvPr>
          <p:cNvSpPr>
            <a:spLocks noGrp="1"/>
          </p:cNvSpPr>
          <p:nvPr>
            <p:ph type="body" idx="1"/>
          </p:nvPr>
        </p:nvSpPr>
        <p:spPr/>
        <p:txBody>
          <a:bodyPr/>
          <a:lstStyle/>
          <a:p>
            <a:r>
              <a:rPr lang="lt-LT" sz="2000" dirty="0"/>
              <a:t>Nuolatinė ar pasikartojanti dieta </a:t>
            </a:r>
            <a:r>
              <a:rPr lang="en-US" sz="1400" dirty="0"/>
              <a:t>(</a:t>
            </a:r>
            <a:r>
              <a:rPr lang="lt-LT" sz="1400" dirty="0"/>
              <a:t>pvz. kalorijų skaičiavimas, valgio praleidimas, badavimas, tam tikrų maisto grupių ar rūšių, pvz., mėsos ar pieno produktų, vengimas, valgio pakeitimas skysčiais</a:t>
            </a:r>
            <a:r>
              <a:rPr lang="en-US" sz="1400" dirty="0"/>
              <a:t>)</a:t>
            </a:r>
            <a:endParaRPr lang="en-US" sz="2000" dirty="0"/>
          </a:p>
          <a:p>
            <a:r>
              <a:rPr lang="en-US" sz="2000" dirty="0" err="1"/>
              <a:t>Besaikis</a:t>
            </a:r>
            <a:r>
              <a:rPr lang="en-US" sz="2000" dirty="0"/>
              <a:t> </a:t>
            </a:r>
            <a:r>
              <a:rPr lang="en-US" sz="2000" dirty="0" err="1"/>
              <a:t>valgymas</a:t>
            </a:r>
            <a:r>
              <a:rPr lang="en-US" sz="2000" dirty="0"/>
              <a:t> </a:t>
            </a:r>
            <a:r>
              <a:rPr lang="en-US" sz="1400" dirty="0"/>
              <a:t>(</a:t>
            </a:r>
            <a:r>
              <a:rPr lang="lt-LT" sz="1400" dirty="0"/>
              <a:t>pvz. didelių maisto kiekių dingimas iš spintelės ar šaldytuvo, didelis pakuočių kiekis šiukšliadėžėje, maisto kaupimas ruošiantis persivalgyti</a:t>
            </a:r>
            <a:r>
              <a:rPr lang="en-US" sz="1400" dirty="0"/>
              <a:t>)</a:t>
            </a:r>
          </a:p>
          <a:p>
            <a:r>
              <a:rPr lang="lt-LT" sz="2000" dirty="0"/>
              <a:t>Vėmimas ar piktnaudžiavimas vidurius laisvinančiais vaistais </a:t>
            </a:r>
            <a:r>
              <a:rPr lang="en-US" sz="1400" dirty="0"/>
              <a:t>(</a:t>
            </a:r>
            <a:r>
              <a:rPr lang="lt-LT" sz="1400" dirty="0"/>
              <a:t>pvz. dažnai eina į tualetą valgio metu arba netrukus po jo</a:t>
            </a:r>
            <a:r>
              <a:rPr lang="en-US" sz="1400" dirty="0"/>
              <a:t>)</a:t>
            </a:r>
          </a:p>
          <a:p>
            <a:r>
              <a:rPr lang="lt-LT" sz="2000" dirty="0"/>
              <a:t>Pernelyg intensyvus arba per dažnas treniravimasis </a:t>
            </a:r>
            <a:r>
              <a:rPr lang="en-US" sz="1400" dirty="0"/>
              <a:t>(</a:t>
            </a:r>
            <a:r>
              <a:rPr lang="en-US" sz="1400" dirty="0" err="1"/>
              <a:t>pvz</a:t>
            </a:r>
            <a:r>
              <a:rPr lang="en-US" sz="1400" dirty="0"/>
              <a:t>. </a:t>
            </a:r>
            <a:r>
              <a:rPr lang="en-US" sz="1400" dirty="0" err="1"/>
              <a:t>nuolatinis</a:t>
            </a:r>
            <a:r>
              <a:rPr lang="en-US" sz="1400" dirty="0"/>
              <a:t> </a:t>
            </a:r>
            <a:r>
              <a:rPr lang="en-US" sz="1400" dirty="0" err="1"/>
              <a:t>mankštinimasis</a:t>
            </a:r>
            <a:r>
              <a:rPr lang="en-US" sz="1400" dirty="0"/>
              <a:t>)</a:t>
            </a:r>
          </a:p>
          <a:p>
            <a:endParaRPr lang="en-US" sz="2000" dirty="0"/>
          </a:p>
          <a:p>
            <a:pPr marL="76200" indent="0">
              <a:buNone/>
            </a:pPr>
            <a:endParaRPr lang="en-GB" sz="2000"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1642586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lt-LT" dirty="0"/>
              <a:t>Įspėjamieji elgesio ženklai</a:t>
            </a:r>
            <a:endParaRPr lang="en-GB" dirty="0"/>
          </a:p>
        </p:txBody>
      </p:sp>
      <p:sp>
        <p:nvSpPr>
          <p:cNvPr id="3" name="Text Placeholder 2">
            <a:extLst>
              <a:ext uri="{FF2B5EF4-FFF2-40B4-BE49-F238E27FC236}">
                <a16:creationId xmlns:a16="http://schemas.microsoft.com/office/drawing/2014/main" id="{669E8EEB-9B8A-9B61-01D9-1CB4F92CB131}"/>
              </a:ext>
            </a:extLst>
          </p:cNvPr>
          <p:cNvSpPr>
            <a:spLocks noGrp="1"/>
          </p:cNvSpPr>
          <p:nvPr>
            <p:ph type="body" idx="1"/>
          </p:nvPr>
        </p:nvSpPr>
        <p:spPr/>
        <p:txBody>
          <a:bodyPr/>
          <a:lstStyle/>
          <a:p>
            <a:r>
              <a:rPr lang="lt-LT" sz="2000" dirty="0"/>
              <a:t>Maisto pasirinkimų pokyčiai </a:t>
            </a:r>
            <a:r>
              <a:rPr lang="en-US" sz="1400" dirty="0"/>
              <a:t>(</a:t>
            </a:r>
            <a:r>
              <a:rPr lang="lt-LT" sz="1400" dirty="0"/>
              <a:t>pvz. atsisakymas valgyti tam tikrą maistą, nemėgimas anksčiau </a:t>
            </a:r>
            <a:r>
              <a:rPr lang="lt-LT" sz="1400" dirty="0" err="1"/>
              <a:t>mėgamų</a:t>
            </a:r>
            <a:r>
              <a:rPr lang="lt-LT" sz="1400" dirty="0"/>
              <a:t> maisto produktų, staigus susidomėjimas „sveika mityba“</a:t>
            </a:r>
            <a:r>
              <a:rPr lang="en-US" sz="1400" dirty="0"/>
              <a:t>)</a:t>
            </a:r>
          </a:p>
          <a:p>
            <a:r>
              <a:rPr lang="lt-LT" sz="2000" dirty="0"/>
              <a:t>Socialinių situacijų, susijusių su maistu, vengimas</a:t>
            </a:r>
            <a:endParaRPr lang="en-US" sz="2000" dirty="0"/>
          </a:p>
          <a:p>
            <a:r>
              <a:rPr lang="lt-LT" sz="2000" dirty="0"/>
              <a:t>Didelis dėmesys kūno išvaizdai ir svoriui</a:t>
            </a:r>
            <a:r>
              <a:rPr lang="en-US" sz="1400" dirty="0"/>
              <a:t>(</a:t>
            </a:r>
            <a:r>
              <a:rPr lang="lt-LT" sz="1400" dirty="0"/>
              <a:t>pvz. domėjimasis svorio metimo svetainėmis, dietos patarimais knygose ir žurnaluose, lieknų žmonių nuotraukomis</a:t>
            </a:r>
            <a:r>
              <a:rPr lang="en-US" sz="1400" dirty="0"/>
              <a:t>)</a:t>
            </a:r>
            <a:endParaRPr lang="en-US" sz="2000" dirty="0"/>
          </a:p>
          <a:p>
            <a:r>
              <a:rPr lang="lt-LT" sz="2000" dirty="0"/>
              <a:t>Socialinis atsiribojimas ir izoliacija nuo draugų, įskaitant anksčiau patikusios veiklos vengimą</a:t>
            </a:r>
            <a:endParaRPr lang="en-US" sz="2000" dirty="0"/>
          </a:p>
          <a:p>
            <a:r>
              <a:rPr lang="en-US" sz="2000" dirty="0" err="1"/>
              <a:t>Pasikeitęs</a:t>
            </a:r>
            <a:r>
              <a:rPr lang="en-US" sz="2000" dirty="0"/>
              <a:t> </a:t>
            </a:r>
            <a:r>
              <a:rPr lang="en-US" sz="2000" dirty="0" err="1"/>
              <a:t>valgymo</a:t>
            </a:r>
            <a:r>
              <a:rPr lang="en-US" sz="2000" dirty="0"/>
              <a:t> </a:t>
            </a:r>
            <a:r>
              <a:rPr lang="en-US" sz="2000" dirty="0" err="1"/>
              <a:t>tempas</a:t>
            </a:r>
            <a:r>
              <a:rPr lang="en-US" sz="2000" dirty="0"/>
              <a:t> </a:t>
            </a:r>
            <a:r>
              <a:rPr lang="en-US" sz="1200" dirty="0"/>
              <a:t>(</a:t>
            </a:r>
            <a:r>
              <a:rPr lang="lt-LT" sz="1200" dirty="0"/>
              <a:t>pvz. valgyti su arbatiniu šaukšteliu, valgyti po vienos rūšies maistą vienu metu, perdėlioti maistą lėkštėje</a:t>
            </a:r>
            <a:r>
              <a:rPr lang="en-US" sz="1200" dirty="0"/>
              <a:t>)</a:t>
            </a:r>
            <a:endParaRPr lang="en-US" sz="2000"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959153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GB" dirty="0"/>
              <a:t>Psychological warning signs</a:t>
            </a:r>
          </a:p>
        </p:txBody>
      </p:sp>
      <p:sp>
        <p:nvSpPr>
          <p:cNvPr id="3" name="Text Placeholder 2">
            <a:extLst>
              <a:ext uri="{FF2B5EF4-FFF2-40B4-BE49-F238E27FC236}">
                <a16:creationId xmlns:a16="http://schemas.microsoft.com/office/drawing/2014/main" id="{669E8EEB-9B8A-9B61-01D9-1CB4F92CB131}"/>
              </a:ext>
            </a:extLst>
          </p:cNvPr>
          <p:cNvSpPr>
            <a:spLocks noGrp="1"/>
          </p:cNvSpPr>
          <p:nvPr>
            <p:ph type="body" idx="1"/>
          </p:nvPr>
        </p:nvSpPr>
        <p:spPr/>
        <p:txBody>
          <a:bodyPr/>
          <a:lstStyle/>
          <a:p>
            <a:r>
              <a:rPr lang="lt-LT" sz="2000" dirty="0"/>
              <a:t>Padidėjęs susidomėjimas kūno formomis, svoriu ir išvaizda</a:t>
            </a:r>
          </a:p>
          <a:p>
            <a:r>
              <a:rPr lang="lt-LT" sz="2000" dirty="0"/>
              <a:t>Stipri baimė priaugti svorio</a:t>
            </a:r>
          </a:p>
          <a:p>
            <a:r>
              <a:rPr lang="lt-LT" sz="2000" dirty="0"/>
              <a:t>Nuolatinis rūpestis maistu arba su maistu susijusia veikla </a:t>
            </a:r>
            <a:r>
              <a:rPr lang="lt-LT" sz="1200" dirty="0"/>
              <a:t>(pvz., maisto ruošimas, maisto dienoraščiai, grupės socialiniuose tinkluose)</a:t>
            </a:r>
          </a:p>
          <a:p>
            <a:r>
              <a:rPr lang="en-US" sz="2000" dirty="0" err="1"/>
              <a:t>Nepasitenkinimas</a:t>
            </a:r>
            <a:r>
              <a:rPr lang="en-US" sz="2000" dirty="0"/>
              <a:t> </a:t>
            </a:r>
            <a:r>
              <a:rPr lang="en-US" sz="2000" dirty="0" err="1"/>
              <a:t>kūnu</a:t>
            </a:r>
            <a:r>
              <a:rPr lang="en-US" sz="2000" dirty="0"/>
              <a:t> / </a:t>
            </a:r>
            <a:r>
              <a:rPr lang="en-US" sz="2000" dirty="0" err="1"/>
              <a:t>neigiamas</a:t>
            </a:r>
            <a:r>
              <a:rPr lang="en-US" sz="2000" dirty="0"/>
              <a:t> </a:t>
            </a:r>
            <a:r>
              <a:rPr lang="en-US" sz="2000" dirty="0" err="1"/>
              <a:t>kūno</a:t>
            </a:r>
            <a:r>
              <a:rPr lang="en-US" sz="2000" dirty="0"/>
              <a:t> </a:t>
            </a:r>
            <a:r>
              <a:rPr lang="en-US" sz="2000" dirty="0" err="1"/>
              <a:t>įvaizdis</a:t>
            </a:r>
            <a:endParaRPr lang="lt-LT" sz="2000" dirty="0"/>
          </a:p>
          <a:p>
            <a:r>
              <a:rPr lang="lt-LT" sz="2000" dirty="0"/>
              <a:t>Iškreiptas kūno vaizdas </a:t>
            </a:r>
            <a:r>
              <a:rPr lang="lt-LT" sz="1200" dirty="0"/>
              <a:t>(pvz., skundžiamasi, kad esate storas, jaučiatės ar atrodote apkūnus, kai turite tinkamą, sveiką svorį ar net per mažą svorį)</a:t>
            </a:r>
            <a:endParaRPr lang="en-US" sz="1200"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27869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lt-LT" dirty="0"/>
              <a:t>Psichologiniai įspėjamieji ženklai</a:t>
            </a:r>
            <a:endParaRPr lang="en-GB" dirty="0"/>
          </a:p>
        </p:txBody>
      </p:sp>
      <p:sp>
        <p:nvSpPr>
          <p:cNvPr id="3" name="Text Placeholder 2">
            <a:extLst>
              <a:ext uri="{FF2B5EF4-FFF2-40B4-BE49-F238E27FC236}">
                <a16:creationId xmlns:a16="http://schemas.microsoft.com/office/drawing/2014/main" id="{669E8EEB-9B8A-9B61-01D9-1CB4F92CB131}"/>
              </a:ext>
            </a:extLst>
          </p:cNvPr>
          <p:cNvSpPr>
            <a:spLocks noGrp="1"/>
          </p:cNvSpPr>
          <p:nvPr>
            <p:ph type="body" idx="1"/>
          </p:nvPr>
        </p:nvSpPr>
        <p:spPr/>
        <p:txBody>
          <a:bodyPr/>
          <a:lstStyle/>
          <a:p>
            <a:r>
              <a:rPr lang="lt-LT" sz="2000" dirty="0"/>
              <a:t>Jautrumas komentarams ar kritikai apie sporto įpročius, kūno formas, valgymą ar svorį</a:t>
            </a:r>
          </a:p>
          <a:p>
            <a:r>
              <a:rPr lang="lt-LT" sz="2000" dirty="0"/>
              <a:t>Nerimas dėl valgymo laiko</a:t>
            </a:r>
          </a:p>
          <a:p>
            <a:r>
              <a:rPr lang="lt-LT" sz="2000" dirty="0"/>
              <a:t>Depresija ar nerimas</a:t>
            </a:r>
          </a:p>
          <a:p>
            <a:r>
              <a:rPr lang="lt-LT" sz="2000" dirty="0"/>
              <a:t>Nuolatinis nuotaikos nebuvimas, nuotaikų kaita</a:t>
            </a:r>
          </a:p>
          <a:p>
            <a:r>
              <a:rPr lang="lt-LT" sz="2000" dirty="0"/>
              <a:t>Žema savigarba</a:t>
            </a:r>
            <a:r>
              <a:rPr lang="en-US" sz="2000" dirty="0"/>
              <a:t> </a:t>
            </a:r>
            <a:r>
              <a:rPr lang="en-US" sz="1400" dirty="0"/>
              <a:t>(</a:t>
            </a:r>
            <a:r>
              <a:rPr lang="lt-LT" sz="1400" dirty="0"/>
              <a:t>pvz. nesijaučia nusipelnęs kažko, kaltės, gėdos ar savigraužos jausmas</a:t>
            </a:r>
            <a:r>
              <a:rPr lang="en-US" sz="1400" dirty="0"/>
              <a:t>)</a:t>
            </a:r>
            <a:endParaRPr lang="en-US" sz="2000" dirty="0"/>
          </a:p>
          <a:p>
            <a:r>
              <a:rPr lang="en-US" sz="2000" dirty="0"/>
              <a:t>„</a:t>
            </a:r>
            <a:r>
              <a:rPr lang="en-US" sz="2000" dirty="0" err="1"/>
              <a:t>Juoda</a:t>
            </a:r>
            <a:r>
              <a:rPr lang="en-US" sz="2000" dirty="0"/>
              <a:t> </a:t>
            </a:r>
            <a:r>
              <a:rPr lang="en-US" sz="2000" dirty="0" err="1"/>
              <a:t>ir</a:t>
            </a:r>
            <a:r>
              <a:rPr lang="en-US" sz="2000" dirty="0"/>
              <a:t> </a:t>
            </a:r>
            <a:r>
              <a:rPr lang="en-US" sz="2000" dirty="0" err="1"/>
              <a:t>balta</a:t>
            </a:r>
            <a:r>
              <a:rPr lang="en-US" sz="2000" dirty="0"/>
              <a:t>“ </a:t>
            </a:r>
            <a:r>
              <a:rPr lang="en-US" sz="2000" dirty="0" err="1"/>
              <a:t>mąstymas</a:t>
            </a:r>
            <a:r>
              <a:rPr lang="en-US" sz="2000" dirty="0"/>
              <a:t> </a:t>
            </a:r>
            <a:r>
              <a:rPr lang="en-US" sz="1400" dirty="0"/>
              <a:t>(</a:t>
            </a:r>
            <a:r>
              <a:rPr lang="en-US" sz="1400" dirty="0" err="1"/>
              <a:t>iškreiptas</a:t>
            </a:r>
            <a:r>
              <a:rPr lang="en-US" sz="1400" dirty="0"/>
              <a:t> </a:t>
            </a:r>
            <a:r>
              <a:rPr lang="en-US" sz="1400" dirty="0" err="1"/>
              <a:t>požiūris</a:t>
            </a:r>
            <a:r>
              <a:rPr lang="en-US" sz="1400" dirty="0"/>
              <a:t>, </a:t>
            </a:r>
            <a:r>
              <a:rPr lang="en-US" sz="1400" dirty="0" err="1"/>
              <a:t>kad</a:t>
            </a:r>
            <a:r>
              <a:rPr lang="en-US" sz="1400" dirty="0"/>
              <a:t> </a:t>
            </a:r>
            <a:r>
              <a:rPr lang="en-US" sz="1400" dirty="0" err="1"/>
              <a:t>viskas</a:t>
            </a:r>
            <a:r>
              <a:rPr lang="en-US" sz="1400" dirty="0"/>
              <a:t> </a:t>
            </a:r>
            <a:r>
              <a:rPr lang="en-US" sz="1400" dirty="0" err="1"/>
              <a:t>yra</a:t>
            </a:r>
            <a:r>
              <a:rPr lang="en-US" sz="1400" dirty="0"/>
              <a:t> „</a:t>
            </a:r>
            <a:r>
              <a:rPr lang="en-US" sz="1400" dirty="0" err="1"/>
              <a:t>gerai</a:t>
            </a:r>
            <a:r>
              <a:rPr lang="en-US" sz="1400" dirty="0"/>
              <a:t>“ </a:t>
            </a:r>
            <a:r>
              <a:rPr lang="en-US" sz="1400" dirty="0" err="1"/>
              <a:t>arba</a:t>
            </a:r>
            <a:r>
              <a:rPr lang="en-US" sz="1400" dirty="0"/>
              <a:t> „</a:t>
            </a:r>
            <a:r>
              <a:rPr lang="en-US" sz="1400" dirty="0" err="1"/>
              <a:t>blogai</a:t>
            </a:r>
            <a:r>
              <a:rPr lang="en-US" sz="1400" dirty="0"/>
              <a:t>“)</a:t>
            </a:r>
            <a:endParaRPr lang="en-US" sz="2000"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79707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lt-LT" dirty="0"/>
              <a:t>Psichologiniai įspėjamieji ženklai</a:t>
            </a:r>
            <a:endParaRPr lang="en-GB" dirty="0"/>
          </a:p>
        </p:txBody>
      </p:sp>
      <p:sp>
        <p:nvSpPr>
          <p:cNvPr id="3" name="Text Placeholder 2">
            <a:extLst>
              <a:ext uri="{FF2B5EF4-FFF2-40B4-BE49-F238E27FC236}">
                <a16:creationId xmlns:a16="http://schemas.microsoft.com/office/drawing/2014/main" id="{669E8EEB-9B8A-9B61-01D9-1CB4F92CB131}"/>
              </a:ext>
            </a:extLst>
          </p:cNvPr>
          <p:cNvSpPr>
            <a:spLocks noGrp="1"/>
          </p:cNvSpPr>
          <p:nvPr>
            <p:ph type="body" idx="1"/>
          </p:nvPr>
        </p:nvSpPr>
        <p:spPr>
          <a:xfrm>
            <a:off x="614974" y="1705175"/>
            <a:ext cx="6909353" cy="2826600"/>
          </a:xfrm>
        </p:spPr>
        <p:txBody>
          <a:bodyPr/>
          <a:lstStyle/>
          <a:p>
            <a:r>
              <a:rPr lang="lt-LT" sz="2000" dirty="0"/>
              <a:t>Staigus svorio kritimas arba svorio padidėjimas (dažniausiai kartu pasireiškia ir bulimija)</a:t>
            </a:r>
          </a:p>
          <a:p>
            <a:r>
              <a:rPr lang="lt-LT" sz="2000" dirty="0"/>
              <a:t>Dažni svorio pokyčiai</a:t>
            </a:r>
          </a:p>
          <a:p>
            <a:r>
              <a:rPr lang="lt-LT" sz="2000" dirty="0"/>
              <a:t>Menstruacijų praradimas moterims</a:t>
            </a:r>
          </a:p>
          <a:p>
            <a:r>
              <a:rPr lang="lt-LT" sz="2000" dirty="0"/>
              <a:t>Dažno vėmimo požymiai</a:t>
            </a:r>
          </a:p>
          <a:p>
            <a:r>
              <a:rPr lang="lt-LT" sz="2000" dirty="0"/>
              <a:t>Apalpimas, galvos svaigimas</a:t>
            </a:r>
          </a:p>
          <a:p>
            <a:r>
              <a:rPr lang="lt-LT" sz="2000" dirty="0"/>
              <a:t>Nuovargis – nuovargio jausmas, negalėjimas atlikti įprastos veiklos</a:t>
            </a:r>
            <a:endParaRPr lang="en-GB" sz="2000" dirty="0"/>
          </a:p>
          <a:p>
            <a:pPr marL="76200" indent="0">
              <a:buNone/>
            </a:pPr>
            <a:r>
              <a:rPr lang="lt-LT" sz="1600" dirty="0"/>
              <a:t>                 Pažiūrėkite trumpą vaizdo įrašą </a:t>
            </a:r>
            <a:r>
              <a:rPr lang="en-GB" sz="1600" dirty="0">
                <a:hlinkClick r:id="rId2"/>
              </a:rPr>
              <a:t>https://youtu.be/nJMtReAg1DI</a:t>
            </a:r>
            <a:endParaRPr lang="en-GB" sz="1600" dirty="0"/>
          </a:p>
          <a:p>
            <a:endParaRPr lang="en-US" sz="2000"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857621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6433-9B8D-9D5A-2985-A343CBAD9867}"/>
              </a:ext>
            </a:extLst>
          </p:cNvPr>
          <p:cNvSpPr>
            <a:spLocks noGrp="1"/>
          </p:cNvSpPr>
          <p:nvPr>
            <p:ph type="title"/>
          </p:nvPr>
        </p:nvSpPr>
        <p:spPr/>
        <p:txBody>
          <a:bodyPr/>
          <a:lstStyle/>
          <a:p>
            <a:r>
              <a:rPr lang="lt-LT" dirty="0"/>
              <a:t>Diagnozė</a:t>
            </a:r>
            <a:endParaRPr lang="en-GB" dirty="0"/>
          </a:p>
        </p:txBody>
      </p:sp>
      <p:sp>
        <p:nvSpPr>
          <p:cNvPr id="3" name="Text Placeholder 2">
            <a:extLst>
              <a:ext uri="{FF2B5EF4-FFF2-40B4-BE49-F238E27FC236}">
                <a16:creationId xmlns:a16="http://schemas.microsoft.com/office/drawing/2014/main" id="{4AEDAF4D-95BA-BC4D-02B4-D9CFA2DC2CE6}"/>
              </a:ext>
            </a:extLst>
          </p:cNvPr>
          <p:cNvSpPr>
            <a:spLocks noGrp="1"/>
          </p:cNvSpPr>
          <p:nvPr>
            <p:ph type="body" idx="1"/>
          </p:nvPr>
        </p:nvSpPr>
        <p:spPr/>
        <p:txBody>
          <a:bodyPr/>
          <a:lstStyle/>
          <a:p>
            <a:pPr marL="76200" indent="0" algn="just">
              <a:buNone/>
            </a:pPr>
            <a:r>
              <a:rPr lang="lt-LT" sz="2000" dirty="0"/>
              <a:t>Valgymo sutrikimą dažniausiai nustato gydytojas, į kurį dažnai kreipiasi paciento artimieji ar globėjai. Gydytojas dažniausiai atsižvelgia į asmens</a:t>
            </a:r>
            <a:r>
              <a:rPr lang="en-GB" sz="2000" dirty="0"/>
              <a:t>:</a:t>
            </a:r>
          </a:p>
          <a:p>
            <a:pPr algn="just">
              <a:buFont typeface="Arial" panose="020B0604020202020204" pitchFamily="34" charset="0"/>
              <a:buChar char="•"/>
            </a:pPr>
            <a:r>
              <a:rPr lang="lt-LT" sz="2000" dirty="0"/>
              <a:t>KMI, atidžiai įvertina su mitybos įpročių ir svorio istoriją, fizinė apžiūra, laboratoriniai kraujo tyrimai, psichiatro apžiūra</a:t>
            </a:r>
            <a:endParaRPr lang="en-GB" dirty="0"/>
          </a:p>
        </p:txBody>
      </p:sp>
      <p:sp>
        <p:nvSpPr>
          <p:cNvPr id="4" name="Slide Number Placeholder 3">
            <a:extLst>
              <a:ext uri="{FF2B5EF4-FFF2-40B4-BE49-F238E27FC236}">
                <a16:creationId xmlns:a16="http://schemas.microsoft.com/office/drawing/2014/main" id="{03B63304-7769-22F5-8F1C-79F53C11158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061953609"/>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4695</TotalTime>
  <Words>1367</Words>
  <Application>Microsoft Office PowerPoint</Application>
  <PresentationFormat>On-screen Show (16:9)</PresentationFormat>
  <Paragraphs>103</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Barlow Light</vt:lpstr>
      <vt:lpstr>Barlow SemiBold</vt:lpstr>
      <vt:lpstr>Barlow</vt:lpstr>
      <vt:lpstr>Caius template</vt:lpstr>
      <vt:lpstr> Kognityvinės elgesio terapijos pagrindai Autoriai: Simona Cakirpaloglu, Lukas Merz</vt:lpstr>
      <vt:lpstr>Project Number: 2021-1-RO01- KA220-HED-38B739A3</vt:lpstr>
      <vt:lpstr>Valgymo sutrikimo įspėjamieji ženklai</vt:lpstr>
      <vt:lpstr>Įspėjamieji elgesio ženklai</vt:lpstr>
      <vt:lpstr>Įspėjamieji elgesio ženklai</vt:lpstr>
      <vt:lpstr>Psychological warning signs</vt:lpstr>
      <vt:lpstr>Psichologiniai įspėjamieji ženklai</vt:lpstr>
      <vt:lpstr>Psichologiniai įspėjamieji ženklai</vt:lpstr>
      <vt:lpstr>Diagnozė</vt:lpstr>
      <vt:lpstr>Gydymas</vt:lpstr>
      <vt:lpstr>Gydymas</vt:lpstr>
      <vt:lpstr>Psichoterapija</vt:lpstr>
      <vt:lpstr>Psichoterapija</vt:lpstr>
      <vt:lpstr>Kas yra kognityvinė elgesio terapija?</vt:lpstr>
      <vt:lpstr>Kas yra kognityvinė elgesio terapija?</vt:lpstr>
      <vt:lpstr>Kognityvinis trikampis</vt:lpstr>
      <vt:lpstr>Kognityviniai iškraipymai</vt:lpstr>
      <vt:lpstr>Gydymo fazės</vt:lpstr>
      <vt:lpstr>Papildoma literatūra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Aelita Skarbaliene</cp:lastModifiedBy>
  <cp:revision>113</cp:revision>
  <dcterms:modified xsi:type="dcterms:W3CDTF">2023-08-30T11:39:23Z</dcterms:modified>
</cp:coreProperties>
</file>