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1"/>
  </p:notesMasterIdLst>
  <p:sldIdLst>
    <p:sldId id="256" r:id="rId2"/>
    <p:sldId id="257" r:id="rId3"/>
    <p:sldId id="261" r:id="rId4"/>
    <p:sldId id="279" r:id="rId5"/>
    <p:sldId id="289" r:id="rId6"/>
    <p:sldId id="290" r:id="rId7"/>
    <p:sldId id="291" r:id="rId8"/>
    <p:sldId id="292" r:id="rId9"/>
    <p:sldId id="280" r:id="rId10"/>
    <p:sldId id="281" r:id="rId11"/>
    <p:sldId id="293" r:id="rId12"/>
    <p:sldId id="294" r:id="rId13"/>
    <p:sldId id="282" r:id="rId14"/>
    <p:sldId id="296" r:id="rId15"/>
    <p:sldId id="297" r:id="rId16"/>
    <p:sldId id="298" r:id="rId17"/>
    <p:sldId id="300" r:id="rId18"/>
    <p:sldId id="301" r:id="rId19"/>
    <p:sldId id="28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Barlow SemiBold" panose="020B0604020202020204" charset="0"/>
      <p:bold r:id="rId26"/>
    </p:embeddedFont>
    <p:embeddedFont>
      <p:font typeface="Barlow Light" panose="020B0604020202020204" charset="0"/>
      <p:regular r:id="rId27"/>
    </p:embeddedFont>
  </p:embeddedFontLst>
  <p:custDataLst>
    <p:tags r:id="rId2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POP" initials="A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6" d="100"/>
          <a:sy n="156" d="100"/>
        </p:scale>
        <p:origin x="-324" y="-12"/>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ct val="0"/>
              </a:spcBef>
              <a:spcAft>
                <a:spcPct val="0"/>
              </a:spcAft>
              <a:buSzPts val="1400"/>
              <a:buChar char="●"/>
              <a:defRPr sz="1100"/>
            </a:lvl1pPr>
            <a:lvl2pPr marL="914400" lvl="1" indent="-317500">
              <a:spcBef>
                <a:spcPct val="0"/>
              </a:spcBef>
              <a:spcAft>
                <a:spcPct val="0"/>
              </a:spcAft>
              <a:buSzPts val="1400"/>
              <a:buChar char="○"/>
              <a:defRPr sz="1100"/>
            </a:lvl2pPr>
            <a:lvl3pPr marL="1371600" lvl="2" indent="-317500">
              <a:spcBef>
                <a:spcPct val="0"/>
              </a:spcBef>
              <a:spcAft>
                <a:spcPct val="0"/>
              </a:spcAft>
              <a:buSzPts val="1400"/>
              <a:buChar char="■"/>
              <a:defRPr sz="1100"/>
            </a:lvl3pPr>
            <a:lvl4pPr marL="1828800" lvl="3" indent="-317500">
              <a:spcBef>
                <a:spcPct val="0"/>
              </a:spcBef>
              <a:spcAft>
                <a:spcPct val="0"/>
              </a:spcAft>
              <a:buSzPts val="1400"/>
              <a:buChar char="●"/>
              <a:defRPr sz="1100"/>
            </a:lvl4pPr>
            <a:lvl5pPr marL="2286000" lvl="4" indent="-317500">
              <a:spcBef>
                <a:spcPct val="0"/>
              </a:spcBef>
              <a:spcAft>
                <a:spcPct val="0"/>
              </a:spcAft>
              <a:buSzPts val="1400"/>
              <a:buChar char="○"/>
              <a:defRPr sz="1100"/>
            </a:lvl5pPr>
            <a:lvl6pPr marL="2743200" lvl="5" indent="-317500">
              <a:spcBef>
                <a:spcPct val="0"/>
              </a:spcBef>
              <a:spcAft>
                <a:spcPct val="0"/>
              </a:spcAft>
              <a:buSzPts val="1400"/>
              <a:buChar char="■"/>
              <a:defRPr sz="1100"/>
            </a:lvl6pPr>
            <a:lvl7pPr marL="3200400" lvl="6" indent="-317500">
              <a:spcBef>
                <a:spcPct val="0"/>
              </a:spcBef>
              <a:spcAft>
                <a:spcPct val="0"/>
              </a:spcAft>
              <a:buSzPts val="1400"/>
              <a:buChar char="●"/>
              <a:defRPr sz="1100"/>
            </a:lvl7pPr>
            <a:lvl8pPr marL="3657600" lvl="7" indent="-317500">
              <a:spcBef>
                <a:spcPct val="0"/>
              </a:spcBef>
              <a:spcAft>
                <a:spcPct val="0"/>
              </a:spcAft>
              <a:buSzPts val="1400"/>
              <a:buChar char="○"/>
              <a:defRPr sz="1100"/>
            </a:lvl8pPr>
            <a:lvl9pPr marL="4114800" lvl="8" indent="-317500">
              <a:spcBef>
                <a:spcPct val="0"/>
              </a:spcBef>
              <a:spcAft>
                <a:spcPct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0" h="124118" extrusionOk="0">
                  <a:moveTo>
                    <a:pt x="29559" y="0"/>
                  </a:moveTo>
                  <a:lnTo>
                    <a:pt x="0" y="21343"/>
                  </a:lnTo>
                  <a:lnTo>
                    <a:pt x="0" y="124118"/>
                  </a:lnTo>
                  <a:lnTo>
                    <a:pt x="29721" y="102879"/>
                  </a:lnTo>
                  <a:close/>
                </a:path>
              </a:pathLst>
            </a:custGeom>
            <a:solidFill>
              <a:schemeClr val="accent2"/>
            </a:solidFill>
            <a:ln>
              <a:noFill/>
            </a:ln>
          </p:spPr>
          <p:txBody>
            <a:bodyPr/>
            <a:lstStyle/>
            <a:p>
              <a:endParaRPr/>
            </a:p>
          </p:txBody>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txBody>
            <a:bodyPr/>
            <a:lstStyle/>
            <a:p>
              <a:endParaRPr/>
            </a:p>
          </p:txBody>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ct val="0"/>
              </a:spcBef>
              <a:spcAft>
                <a:spcPct val="0"/>
              </a:spcAft>
              <a:buSzPts val="4800"/>
              <a:buNone/>
              <a:defRPr sz="4800"/>
            </a:lvl1pPr>
            <a:lvl2pPr lvl="1" rtl="0">
              <a:spcBef>
                <a:spcPct val="0"/>
              </a:spcBef>
              <a:spcAft>
                <a:spcPct val="0"/>
              </a:spcAft>
              <a:buSzPts val="4800"/>
              <a:buNone/>
              <a:defRPr sz="4800"/>
            </a:lvl2pPr>
            <a:lvl3pPr lvl="2" rtl="0">
              <a:spcBef>
                <a:spcPct val="0"/>
              </a:spcBef>
              <a:spcAft>
                <a:spcPct val="0"/>
              </a:spcAft>
              <a:buSzPts val="4800"/>
              <a:buNone/>
              <a:defRPr sz="4800"/>
            </a:lvl3pPr>
            <a:lvl4pPr lvl="3" rtl="0">
              <a:spcBef>
                <a:spcPct val="0"/>
              </a:spcBef>
              <a:spcAft>
                <a:spcPct val="0"/>
              </a:spcAft>
              <a:buSzPts val="4800"/>
              <a:buNone/>
              <a:defRPr sz="4800"/>
            </a:lvl4pPr>
            <a:lvl5pPr lvl="4" rtl="0">
              <a:spcBef>
                <a:spcPct val="0"/>
              </a:spcBef>
              <a:spcAft>
                <a:spcPct val="0"/>
              </a:spcAft>
              <a:buSzPts val="4800"/>
              <a:buNone/>
              <a:defRPr sz="4800"/>
            </a:lvl5pPr>
            <a:lvl6pPr lvl="5" rtl="0">
              <a:spcBef>
                <a:spcPct val="0"/>
              </a:spcBef>
              <a:spcAft>
                <a:spcPct val="0"/>
              </a:spcAft>
              <a:buSzPts val="4800"/>
              <a:buNone/>
              <a:defRPr sz="4800"/>
            </a:lvl6pPr>
            <a:lvl7pPr lvl="6" rtl="0">
              <a:spcBef>
                <a:spcPct val="0"/>
              </a:spcBef>
              <a:spcAft>
                <a:spcPct val="0"/>
              </a:spcAft>
              <a:buSzPts val="4800"/>
              <a:buNone/>
              <a:defRPr sz="4800"/>
            </a:lvl7pPr>
            <a:lvl8pPr lvl="7" rtl="0">
              <a:spcBef>
                <a:spcPct val="0"/>
              </a:spcBef>
              <a:spcAft>
                <a:spcPct val="0"/>
              </a:spcAft>
              <a:buSzPts val="4800"/>
              <a:buNone/>
              <a:defRPr sz="4800"/>
            </a:lvl8pPr>
            <a:lvl9pPr lvl="8" rtl="0">
              <a:spcBef>
                <a:spcPct val="0"/>
              </a:spcBef>
              <a:spcAft>
                <a:spcPct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txBody>
              <a:bodyPr/>
              <a:lstStyle/>
              <a:p>
                <a:endParaRPr/>
              </a:p>
            </p:txBody>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txBody>
              <a:bodyPr/>
              <a:lstStyle/>
              <a:p>
                <a:endParaRPr/>
              </a:p>
            </p:txBody>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ct val="0"/>
              </a:spcAft>
              <a:buSzPts val="2400"/>
              <a:buChar char="▸"/>
              <a:defRPr/>
            </a:lvl1pPr>
            <a:lvl2pPr marL="914400" lvl="1" indent="-381000" rtl="0">
              <a:spcBef>
                <a:spcPct val="0"/>
              </a:spcBef>
              <a:spcAft>
                <a:spcPct val="0"/>
              </a:spcAft>
              <a:buSzPts val="2400"/>
              <a:buChar char="▹"/>
              <a:defRPr/>
            </a:lvl2pPr>
            <a:lvl3pPr marL="1371600" lvl="2" indent="-381000" rtl="0">
              <a:spcBef>
                <a:spcPct val="0"/>
              </a:spcBef>
              <a:spcAft>
                <a:spcPct val="0"/>
              </a:spcAft>
              <a:buSzPts val="2400"/>
              <a:buChar char="■"/>
              <a:defRPr/>
            </a:lvl3pPr>
            <a:lvl4pPr marL="1828800" lvl="3" indent="-381000" rtl="0">
              <a:spcBef>
                <a:spcPct val="0"/>
              </a:spcBef>
              <a:spcAft>
                <a:spcPct val="0"/>
              </a:spcAft>
              <a:buSzPts val="2400"/>
              <a:buChar char="●"/>
              <a:defRPr/>
            </a:lvl4pPr>
            <a:lvl5pPr marL="2286000" lvl="4" indent="-381000" rtl="0">
              <a:spcBef>
                <a:spcPct val="0"/>
              </a:spcBef>
              <a:spcAft>
                <a:spcPct val="0"/>
              </a:spcAft>
              <a:buSzPts val="2400"/>
              <a:buChar char="○"/>
              <a:defRPr/>
            </a:lvl5pPr>
            <a:lvl6pPr marL="2743200" lvl="5" indent="-381000" rtl="0">
              <a:spcBef>
                <a:spcPct val="0"/>
              </a:spcBef>
              <a:spcAft>
                <a:spcPct val="0"/>
              </a:spcAft>
              <a:buSzPts val="2400"/>
              <a:buChar char="■"/>
              <a:defRPr/>
            </a:lvl6pPr>
            <a:lvl7pPr marL="3200400" lvl="6" indent="-381000" rtl="0">
              <a:spcBef>
                <a:spcPct val="0"/>
              </a:spcBef>
              <a:spcAft>
                <a:spcPct val="0"/>
              </a:spcAft>
              <a:buSzPts val="2400"/>
              <a:buChar char="●"/>
              <a:defRPr/>
            </a:lvl7pPr>
            <a:lvl8pPr marL="3657600" lvl="7" indent="-381000" rtl="0">
              <a:spcBef>
                <a:spcPct val="0"/>
              </a:spcBef>
              <a:spcAft>
                <a:spcPct val="0"/>
              </a:spcAft>
              <a:buSzPts val="2400"/>
              <a:buChar char="○"/>
              <a:defRPr/>
            </a:lvl8pPr>
            <a:lvl9pPr marL="4114800" lvl="8" indent="-381000" rtl="0">
              <a:spcBef>
                <a:spcPct val="0"/>
              </a:spcBef>
              <a:spcAft>
                <a:spcPct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txBody>
              <a:bodyPr/>
              <a:lstStyle/>
              <a:p>
                <a:endParaRPr/>
              </a:p>
            </p:txBody>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txBody>
              <a:bodyPr/>
              <a:lstStyle/>
              <a:p>
                <a:endParaRPr/>
              </a:p>
            </p:txBody>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ct val="0"/>
              </a:spcAft>
              <a:buSzPts val="2200"/>
              <a:buChar char="▸"/>
              <a:defRPr sz="2200"/>
            </a:lvl1pPr>
            <a:lvl2pPr marL="914400" lvl="1" indent="-368300" rtl="0">
              <a:spcBef>
                <a:spcPct val="0"/>
              </a:spcBef>
              <a:spcAft>
                <a:spcPct val="0"/>
              </a:spcAft>
              <a:buSzPts val="2200"/>
              <a:buChar char="▹"/>
              <a:defRPr sz="2200"/>
            </a:lvl2pPr>
            <a:lvl3pPr marL="1371600" lvl="2" indent="-368300" rtl="0">
              <a:spcBef>
                <a:spcPct val="0"/>
              </a:spcBef>
              <a:spcAft>
                <a:spcPct val="0"/>
              </a:spcAft>
              <a:buSzPts val="2200"/>
              <a:buChar char="■"/>
              <a:defRPr sz="2200"/>
            </a:lvl3pPr>
            <a:lvl4pPr marL="1828800" lvl="3" indent="-368300" rtl="0">
              <a:spcBef>
                <a:spcPct val="0"/>
              </a:spcBef>
              <a:spcAft>
                <a:spcPct val="0"/>
              </a:spcAft>
              <a:buSzPts val="2200"/>
              <a:buChar char="●"/>
              <a:defRPr sz="2200"/>
            </a:lvl4pPr>
            <a:lvl5pPr marL="2286000" lvl="4" indent="-368300" rtl="0">
              <a:spcBef>
                <a:spcPct val="0"/>
              </a:spcBef>
              <a:spcAft>
                <a:spcPct val="0"/>
              </a:spcAft>
              <a:buSzPts val="2200"/>
              <a:buChar char="○"/>
              <a:defRPr sz="2200"/>
            </a:lvl5pPr>
            <a:lvl6pPr marL="2743200" lvl="5" indent="-368300" rtl="0">
              <a:spcBef>
                <a:spcPct val="0"/>
              </a:spcBef>
              <a:spcAft>
                <a:spcPct val="0"/>
              </a:spcAft>
              <a:buSzPts val="2200"/>
              <a:buChar char="■"/>
              <a:defRPr sz="2200"/>
            </a:lvl6pPr>
            <a:lvl7pPr marL="3200400" lvl="6" indent="-368300" rtl="0">
              <a:spcBef>
                <a:spcPct val="0"/>
              </a:spcBef>
              <a:spcAft>
                <a:spcPct val="0"/>
              </a:spcAft>
              <a:buSzPts val="2200"/>
              <a:buChar char="●"/>
              <a:defRPr sz="2200"/>
            </a:lvl7pPr>
            <a:lvl8pPr marL="3657600" lvl="7" indent="-368300" rtl="0">
              <a:spcBef>
                <a:spcPct val="0"/>
              </a:spcBef>
              <a:spcAft>
                <a:spcPct val="0"/>
              </a:spcAft>
              <a:buSzPts val="2200"/>
              <a:buChar char="○"/>
              <a:defRPr sz="2200"/>
            </a:lvl8pPr>
            <a:lvl9pPr marL="4114800" lvl="8" indent="-368300" rtl="0">
              <a:spcBef>
                <a:spcPct val="0"/>
              </a:spcBef>
              <a:spcAft>
                <a:spcPct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ct val="0"/>
              </a:spcAft>
              <a:buSzPts val="2200"/>
              <a:buChar char="▸"/>
              <a:defRPr sz="2200"/>
            </a:lvl1pPr>
            <a:lvl2pPr marL="914400" lvl="1" indent="-368300" rtl="0">
              <a:spcBef>
                <a:spcPct val="0"/>
              </a:spcBef>
              <a:spcAft>
                <a:spcPct val="0"/>
              </a:spcAft>
              <a:buSzPts val="2200"/>
              <a:buChar char="▹"/>
              <a:defRPr sz="2200"/>
            </a:lvl2pPr>
            <a:lvl3pPr marL="1371600" lvl="2" indent="-368300" rtl="0">
              <a:spcBef>
                <a:spcPct val="0"/>
              </a:spcBef>
              <a:spcAft>
                <a:spcPct val="0"/>
              </a:spcAft>
              <a:buSzPts val="2200"/>
              <a:buChar char="■"/>
              <a:defRPr sz="2200"/>
            </a:lvl3pPr>
            <a:lvl4pPr marL="1828800" lvl="3" indent="-368300" rtl="0">
              <a:spcBef>
                <a:spcPct val="0"/>
              </a:spcBef>
              <a:spcAft>
                <a:spcPct val="0"/>
              </a:spcAft>
              <a:buSzPts val="2200"/>
              <a:buChar char="●"/>
              <a:defRPr sz="2200"/>
            </a:lvl4pPr>
            <a:lvl5pPr marL="2286000" lvl="4" indent="-368300" rtl="0">
              <a:spcBef>
                <a:spcPct val="0"/>
              </a:spcBef>
              <a:spcAft>
                <a:spcPct val="0"/>
              </a:spcAft>
              <a:buSzPts val="2200"/>
              <a:buChar char="○"/>
              <a:defRPr sz="2200"/>
            </a:lvl5pPr>
            <a:lvl6pPr marL="2743200" lvl="5" indent="-368300" rtl="0">
              <a:spcBef>
                <a:spcPct val="0"/>
              </a:spcBef>
              <a:spcAft>
                <a:spcPct val="0"/>
              </a:spcAft>
              <a:buSzPts val="2200"/>
              <a:buChar char="■"/>
              <a:defRPr sz="2200"/>
            </a:lvl6pPr>
            <a:lvl7pPr marL="3200400" lvl="6" indent="-368300" rtl="0">
              <a:spcBef>
                <a:spcPct val="0"/>
              </a:spcBef>
              <a:spcAft>
                <a:spcPct val="0"/>
              </a:spcAft>
              <a:buSzPts val="2200"/>
              <a:buChar char="●"/>
              <a:defRPr sz="2200"/>
            </a:lvl7pPr>
            <a:lvl8pPr marL="3657600" lvl="7" indent="-368300" rtl="0">
              <a:spcBef>
                <a:spcPct val="0"/>
              </a:spcBef>
              <a:spcAft>
                <a:spcPct val="0"/>
              </a:spcAft>
              <a:buSzPts val="2200"/>
              <a:buChar char="○"/>
              <a:defRPr sz="2200"/>
            </a:lvl8pPr>
            <a:lvl9pPr marL="4114800" lvl="8" indent="-368300" rtl="0">
              <a:spcBef>
                <a:spcPct val="0"/>
              </a:spcBef>
              <a:spcAft>
                <a:spcPct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ct val="0"/>
              </a:spcBef>
              <a:spcAft>
                <a:spcPct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ct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ng69/chapter/Recommendations" TargetMode="External"/><Relationship Id="rId2" Type="http://schemas.openxmlformats.org/officeDocument/2006/relationships/hyperlink" Target="https://youtu.be/bUOaHsxe8OQ" TargetMode="External"/><Relationship Id="rId1" Type="http://schemas.openxmlformats.org/officeDocument/2006/relationships/slideLayout" Target="../slideLayouts/slideLayout2.xml"/><Relationship Id="rId4" Type="http://schemas.openxmlformats.org/officeDocument/2006/relationships/hyperlink" Target="https://ajp.psychiatryonline.org/doi/10.1176/appi.ajp.231800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nJMtReAg1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411760" y="3219822"/>
            <a:ext cx="4608512" cy="1368152"/>
          </a:xfrm>
          <a:prstGeom prst="rect">
            <a:avLst/>
          </a:prstGeom>
        </p:spPr>
        <p:txBody>
          <a:bodyPr spcFirstLastPara="1" wrap="square" lIns="0" tIns="0" rIns="0" bIns="0" anchor="ctr" anchorCtr="0">
            <a:noAutofit/>
          </a:bodyPr>
          <a:lstStyle/>
          <a:p>
            <a:pPr lvl="0" algn="ctr"/>
            <a:r>
              <a:rPr lang="en" sz="2400">
                <a:solidFill>
                  <a:schemeClr val="accent1"/>
                </a:solidFill>
              </a:rPr>
              <a:t/>
            </a:r>
            <a:br>
              <a:rPr lang="en" sz="2400">
                <a:solidFill>
                  <a:schemeClr val="accent1"/>
                </a:solidFill>
              </a:rPr>
            </a:br>
            <a:r>
              <a:rPr lang="lt-LT" sz="2800"/>
              <a:t>Fondamenti di </a:t>
            </a:r>
            <a:r>
              <a:rPr lang="en-GB" sz="2800"/>
              <a:t>CBT</a:t>
            </a:r>
            <a:r>
              <a:rPr lang="it-IT" sz="1800"/>
              <a:t/>
            </a:r>
            <a:br>
              <a:rPr lang="it-IT" sz="1800"/>
            </a:br>
            <a:r>
              <a:rPr lang="it-IT" sz="1800"/>
              <a:t>Autori: Simona Cakirpaloglu, Lukas </a:t>
            </a:r>
            <a:r>
              <a:rPr lang="cs-CZ" sz="1800"/>
              <a:t>Merz</a:t>
            </a:r>
            <a:endParaRPr sz="1800"/>
          </a:p>
        </p:txBody>
      </p:sp>
      <p:sp>
        <p:nvSpPr>
          <p:cNvPr id="3" name="Rectangle 2"/>
          <p:cNvSpPr/>
          <p:nvPr/>
        </p:nvSpPr>
        <p:spPr>
          <a:xfrm>
            <a:off x="683569" y="908015"/>
            <a:ext cx="7644340" cy="1015663"/>
          </a:xfrm>
          <a:prstGeom prst="rect">
            <a:avLst/>
          </a:prstGeom>
        </p:spPr>
        <p:txBody>
          <a:bodyPr wrap="square">
            <a:spAutoFit/>
          </a:bodyPr>
          <a:lstStyle/>
          <a:p>
            <a:r>
              <a:rPr lang="en" sz="6000" b="1" dirty="0" smtClean="0">
                <a:solidFill>
                  <a:schemeClr val="accent2"/>
                </a:solidFill>
              </a:rPr>
              <a:t>Connected </a:t>
            </a:r>
            <a:r>
              <a:rPr lang="en" sz="6000" b="1" dirty="0">
                <a:solidFill>
                  <a:schemeClr val="accent2"/>
                </a:solidFill>
              </a:rPr>
              <a:t>4 </a:t>
            </a:r>
            <a:r>
              <a:rPr lang="en" sz="6000" b="1" dirty="0" smtClean="0">
                <a:solidFill>
                  <a:schemeClr val="accent2"/>
                </a:solidFill>
              </a:rPr>
              <a:t>Health</a:t>
            </a:r>
            <a:endParaRPr lang="it-IT" sz="60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5B49E34-D497-A9B9-AC25-2399A2D227EF}"/>
              </a:ext>
            </a:extLst>
          </p:cNvPr>
          <p:cNvSpPr>
            <a:spLocks noGrp="1"/>
          </p:cNvSpPr>
          <p:nvPr>
            <p:ph type="title"/>
          </p:nvPr>
        </p:nvSpPr>
        <p:spPr/>
        <p:txBody>
          <a:bodyPr/>
          <a:lstStyle/>
          <a:p>
            <a:r>
              <a:rPr lang="en-GB"/>
              <a:t>Trattamento</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599E3FA-C709-9ACC-EF0E-6F5FD42F0D43}"/>
              </a:ext>
            </a:extLst>
          </p:cNvPr>
          <p:cNvSpPr>
            <a:spLocks noGrp="1"/>
          </p:cNvSpPr>
          <p:nvPr>
            <p:ph type="body" idx="1"/>
          </p:nvPr>
        </p:nvSpPr>
        <p:spPr>
          <a:xfrm>
            <a:off x="614975" y="1563638"/>
            <a:ext cx="6757800" cy="2826600"/>
          </a:xfrm>
        </p:spPr>
        <p:txBody>
          <a:bodyPr/>
          <a:lstStyle/>
          <a:p>
            <a:pPr marL="76200" indent="0">
              <a:buNone/>
            </a:pPr>
            <a:r>
              <a:rPr lang="en-GB" sz="1800"/>
              <a:t>A seconda della gravità, della diagnosi tempestiva o tardiva, delle condizioni generali del paziente, il trattamento può assumere la forma di consulenza individuale o di gruppo, di terapia ambulatoriale, di ricovero ospedaliero o di terapia intensiva metabolica in condizioni di pericolo di vita. Prima del trattamento devono essere presi in considerazione fattori fisici, sociali e psicologici.</a:t>
            </a:r>
          </a:p>
          <a:p>
            <a:pPr marL="76200" indent="0">
              <a:buNone/>
            </a:pPr>
            <a:r>
              <a:rPr lang="en-GB" sz="1800"/>
              <a:t>Il trattamento richiede sempre la stretta collaborazione di un'équipe multidisciplinare coordinata che comprende il medico di base, lo psicologo, il terapista nutrizionale, i familiari, talvolta il terapista occupazionale, il fisioterapista, il dietologo, ecc.</a:t>
            </a:r>
          </a:p>
          <a:p>
            <a:endParaRPr lang="en-GB" sz="18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8B2BA73-F626-D5F6-99FF-A0DE54701A0D}"/>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10</a:t>
            </a:fld>
            <a:endParaRPr lang="en"/>
          </a:p>
        </p:txBody>
      </p:sp>
    </p:spTree>
    <p:extLst>
      <p:ext uri="{BB962C8B-B14F-4D97-AF65-F5344CB8AC3E}">
        <p14:creationId xmlns:p14="http://schemas.microsoft.com/office/powerpoint/2010/main" val="21087654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5B49E34-D497-A9B9-AC25-2399A2D227EF}"/>
              </a:ext>
            </a:extLst>
          </p:cNvPr>
          <p:cNvSpPr>
            <a:spLocks noGrp="1"/>
          </p:cNvSpPr>
          <p:nvPr>
            <p:ph type="title"/>
          </p:nvPr>
        </p:nvSpPr>
        <p:spPr/>
        <p:txBody>
          <a:bodyPr/>
          <a:lstStyle/>
          <a:p>
            <a:r>
              <a:rPr lang="en-GB"/>
              <a:t>Trattamento</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599E3FA-C709-9ACC-EF0E-6F5FD42F0D43}"/>
              </a:ext>
            </a:extLst>
          </p:cNvPr>
          <p:cNvSpPr>
            <a:spLocks noGrp="1"/>
          </p:cNvSpPr>
          <p:nvPr>
            <p:ph type="body" idx="1"/>
          </p:nvPr>
        </p:nvSpPr>
        <p:spPr>
          <a:xfrm>
            <a:off x="594412" y="1419622"/>
            <a:ext cx="6757800" cy="2826600"/>
          </a:xfrm>
        </p:spPr>
        <p:txBody>
          <a:bodyPr/>
          <a:lstStyle/>
          <a:p>
            <a:pPr marL="76200" indent="0">
              <a:buNone/>
            </a:pPr>
            <a:r>
              <a:rPr lang="en-GB" sz="1800"/>
              <a:t>Le linee guida e le raccomandazioni nazionali possono variare da un Paese all'altro, ma esistono alcuni principi generali basati sull'evidenza che sono gli stessi e che si sono dimostrati efficaci nel trattamento dei disturbi alimentari. I piani di trattamento spesso comprendono la psicoterapia, l'assistenza e il monitoraggio medico, la consulenza nutrizionale, talvolta i farmaci o una combinazione di questi approcci.</a:t>
            </a:r>
          </a:p>
          <a:p>
            <a:pPr marL="76200" indent="0">
              <a:buNone/>
            </a:pPr>
            <a:r>
              <a:rPr lang="en-GB" sz="1800"/>
              <a:t>Gli obiettivi tipici del trattamento includono: </a:t>
            </a:r>
          </a:p>
          <a:p>
            <a:r>
              <a:rPr lang="en-GB" sz="1200"/>
              <a:t>Ripristino di un'alimentazione adeguata </a:t>
            </a:r>
          </a:p>
          <a:p>
            <a:r>
              <a:rPr lang="en-GB" sz="1200"/>
              <a:t>Ripristino del peso a un livello sano </a:t>
            </a:r>
          </a:p>
          <a:p>
            <a:r>
              <a:rPr lang="en-GB" sz="1200"/>
              <a:t>Ridurre l'esercizio fisico eccessivo </a:t>
            </a:r>
            <a:endParaRPr lang="en-GB" sz="1200">
              <a:solidFill>
                <a:schemeClr val="tx1">
                  <a:lumMod val="90000"/>
                  <a:lumOff val="10000"/>
                </a:schemeClr>
              </a:solidFill>
            </a:endParaRPr>
          </a:p>
          <a:p>
            <a:r>
              <a:rPr lang="en-GB" sz="1200">
                <a:solidFill>
                  <a:schemeClr val="tx1">
                    <a:lumMod val="90000"/>
                    <a:lumOff val="10000"/>
                  </a:schemeClr>
                </a:solidFill>
              </a:rPr>
              <a:t>Interrompere le abbuffate e i comportamenti di consumo eccessivo di cibo </a:t>
            </a:r>
          </a:p>
          <a:p>
            <a:endParaRPr lang="en-GB" sz="14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8B2BA73-F626-D5F6-99FF-A0DE54701A0D}"/>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11</a:t>
            </a:fld>
            <a:endParaRPr lang="en"/>
          </a:p>
        </p:txBody>
      </p:sp>
    </p:spTree>
    <p:extLst>
      <p:ext uri="{BB962C8B-B14F-4D97-AF65-F5344CB8AC3E}">
        <p14:creationId xmlns:p14="http://schemas.microsoft.com/office/powerpoint/2010/main" val="21475722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D6E3E8-9950-A333-7A5B-9B2E5B60A0B6}"/>
              </a:ext>
            </a:extLst>
          </p:cNvPr>
          <p:cNvSpPr>
            <a:spLocks noGrp="1"/>
          </p:cNvSpPr>
          <p:nvPr>
            <p:ph type="title"/>
          </p:nvPr>
        </p:nvSpPr>
        <p:spPr/>
        <p:txBody>
          <a:bodyPr/>
          <a:lstStyle/>
          <a:p>
            <a:r>
              <a:rPr lang="en-GB"/>
              <a:t>Psicoterapia</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72BBBCC-623E-4703-9884-928466D22A7C}"/>
              </a:ext>
            </a:extLst>
          </p:cNvPr>
          <p:cNvSpPr>
            <a:spLocks noGrp="1"/>
          </p:cNvSpPr>
          <p:nvPr>
            <p:ph type="body" idx="1"/>
          </p:nvPr>
        </p:nvSpPr>
        <p:spPr>
          <a:xfrm>
            <a:off x="614974" y="1563638"/>
            <a:ext cx="7701441" cy="2826600"/>
          </a:xfrm>
        </p:spPr>
        <p:txBody>
          <a:bodyPr/>
          <a:lstStyle/>
          <a:p>
            <a:pPr marL="76200" indent="0">
              <a:buNone/>
            </a:pPr>
            <a:r>
              <a:rPr lang="en-GB" sz="1800"/>
              <a:t>La persona affetta da DE </a:t>
            </a:r>
            <a:r>
              <a:rPr lang="en-GB" sz="1800">
                <a:solidFill>
                  <a:schemeClr val="tx1">
                    <a:lumMod val="90000"/>
                    <a:lumOff val="10000"/>
                  </a:schemeClr>
                </a:solidFill>
              </a:rPr>
              <a:t>sviluppa e mantiene un mondo interiore isolato che mantiene l'illusione del controllo personale mentre perde le </a:t>
            </a:r>
            <a:r>
              <a:rPr lang="en-GB" sz="1800"/>
              <a:t>relazioni significative con gli altri. Il trattamento rappresenta una minaccia per l'illusoria sicurezza di questo mondo interiore costruito ed espone il paziente alla realtà da cui sta cercando di fuggire. In relazione alla distorsione dell'immagine corporea, la resistenza del paziente al trattamento è inevitabile. Il suo insight psicologico è molto basso o inesistente e i pazienti adolescenti sono tipicamente costretti al trattamento dai genitori. Comprensibilmente, il paziente percepisce gli operatori del trattamento come minacce esterne, come nemici che lo costringeranno a comportamenti indesiderati. Per il paziente, questo è inaccettabile.</a:t>
            </a: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7CEA899-24A7-E3AA-CDA7-8B2DCA211219}"/>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12</a:t>
            </a:fld>
            <a:endParaRPr lang="en"/>
          </a:p>
        </p:txBody>
      </p:sp>
    </p:spTree>
    <p:extLst>
      <p:ext uri="{BB962C8B-B14F-4D97-AF65-F5344CB8AC3E}">
        <p14:creationId xmlns:p14="http://schemas.microsoft.com/office/powerpoint/2010/main" val="9291643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D6E3E8-9950-A333-7A5B-9B2E5B60A0B6}"/>
              </a:ext>
            </a:extLst>
          </p:cNvPr>
          <p:cNvSpPr>
            <a:spLocks noGrp="1"/>
          </p:cNvSpPr>
          <p:nvPr>
            <p:ph type="title"/>
          </p:nvPr>
        </p:nvSpPr>
        <p:spPr/>
        <p:txBody>
          <a:bodyPr/>
          <a:lstStyle/>
          <a:p>
            <a:r>
              <a:rPr lang="en-GB"/>
              <a:t>Psicoterapia</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72BBBCC-623E-4703-9884-928466D22A7C}"/>
              </a:ext>
            </a:extLst>
          </p:cNvPr>
          <p:cNvSpPr>
            <a:spLocks noGrp="1"/>
          </p:cNvSpPr>
          <p:nvPr>
            <p:ph type="body" idx="1"/>
          </p:nvPr>
        </p:nvSpPr>
        <p:spPr>
          <a:xfrm>
            <a:off x="614974" y="1563638"/>
            <a:ext cx="7197385" cy="2826600"/>
          </a:xfrm>
        </p:spPr>
        <p:txBody>
          <a:bodyPr/>
          <a:lstStyle/>
          <a:p>
            <a:pPr marL="76200" indent="0">
              <a:buNone/>
            </a:pPr>
            <a:r>
              <a:rPr lang="en-GB" sz="1800"/>
              <a:t>Si raccomanda in generale che i pazienti abbiano obiettivi individualizzati per l'aumento di peso settimanale e per il peso target. I pazienti dovrebbero essere trattati con una psicoterapia incentrata sui disturbi alimentari, che dovrebbe includere la normalizzazione dei comportamenti alimentari e di controllo del peso, il ripristino del peso e la risoluzione degli aspetti psicologici del disturbo (per esempio, la paura di aumentare di peso, il disturbo dell'immagine corporea). Per raggiungere questi obiettivi, il tipo di terapia che si è dimostrato efficace è la cosiddetta "terapia cognitivo-comportamentale". Tuttavia, è importante notare che non esiste un unico approccio o intervento efficace per tutti i pazienti. Esistono molte varianti di disturbi alimentari e il trattamento deve essere individualizzato.</a:t>
            </a: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7CEA899-24A7-E3AA-CDA7-8B2DCA211219}"/>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13</a:t>
            </a:fld>
            <a:endParaRPr lang="en"/>
          </a:p>
        </p:txBody>
      </p:sp>
    </p:spTree>
    <p:extLst>
      <p:ext uri="{BB962C8B-B14F-4D97-AF65-F5344CB8AC3E}">
        <p14:creationId xmlns:p14="http://schemas.microsoft.com/office/powerpoint/2010/main" val="6502959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D6E3E8-9950-A333-7A5B-9B2E5B60A0B6}"/>
              </a:ext>
            </a:extLst>
          </p:cNvPr>
          <p:cNvSpPr>
            <a:spLocks noGrp="1"/>
          </p:cNvSpPr>
          <p:nvPr>
            <p:ph type="title"/>
          </p:nvPr>
        </p:nvSpPr>
        <p:spPr/>
        <p:txBody>
          <a:bodyPr/>
          <a:lstStyle/>
          <a:p>
            <a:r>
              <a:rPr lang="cs-CZ" err="1"/>
              <a:t>Che cos'è la CBT?</a:t>
            </a:r>
            <a:endParaRPr lang="en-GB"/>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72BBBCC-623E-4703-9884-928466D22A7C}"/>
              </a:ext>
            </a:extLst>
          </p:cNvPr>
          <p:cNvSpPr>
            <a:spLocks noGrp="1"/>
          </p:cNvSpPr>
          <p:nvPr>
            <p:ph type="body" idx="1"/>
          </p:nvPr>
        </p:nvSpPr>
        <p:spPr>
          <a:xfrm>
            <a:off x="614974" y="1563638"/>
            <a:ext cx="7701441" cy="2826600"/>
          </a:xfrm>
        </p:spPr>
        <p:txBody>
          <a:bodyPr/>
          <a:lstStyle/>
          <a:p>
            <a:pPr marL="76200" indent="0">
              <a:buNone/>
            </a:pPr>
            <a:r>
              <a:rPr lang="en-GB" sz="1800"/>
              <a:t>La terapia cognitivo-comportamentale (CBT) è una forma di psicoterapia o di terapia di consulenza che si concentra sui modelli di pensiero e sul modo in cui questi influenzano i nostri atteggiamenti, le nostre emozioni e di conseguenza i nostri comportamenti.</a:t>
            </a:r>
          </a:p>
          <a:p>
            <a:pPr marL="76200" indent="0">
              <a:buNone/>
            </a:pPr>
            <a:r>
              <a:rPr lang="en-GB" sz="1800">
                <a:solidFill>
                  <a:schemeClr val="tx1">
                    <a:lumMod val="90000"/>
                    <a:lumOff val="10000"/>
                  </a:schemeClr>
                </a:solidFill>
              </a:rPr>
              <a:t>La CBT è stata sviluppata </a:t>
            </a:r>
            <a:r>
              <a:rPr lang="cs-CZ" sz="1800" err="1">
                <a:solidFill>
                  <a:schemeClr val="tx1">
                    <a:lumMod val="90000"/>
                    <a:lumOff val="10000"/>
                  </a:schemeClr>
                </a:solidFill>
              </a:rPr>
              <a:t>negli </a:t>
            </a:r>
            <a:r>
              <a:rPr lang="en-US" sz="1800">
                <a:solidFill>
                  <a:schemeClr val="tx1">
                    <a:lumMod val="90000"/>
                    <a:lumOff val="10000"/>
                  </a:schemeClr>
                </a:solidFill>
              </a:rPr>
              <a:t>anni '</a:t>
            </a:r>
            <a:r>
              <a:rPr lang="cs-CZ" sz="1800">
                <a:solidFill>
                  <a:schemeClr val="tx1">
                    <a:lumMod val="90000"/>
                    <a:lumOff val="10000"/>
                  </a:schemeClr>
                </a:solidFill>
              </a:rPr>
              <a:t>60 </a:t>
            </a:r>
            <a:r>
              <a:rPr lang="en-GB" sz="1800">
                <a:solidFill>
                  <a:schemeClr val="tx1">
                    <a:lumMod val="90000"/>
                    <a:lumOff val="10000"/>
                  </a:schemeClr>
                </a:solidFill>
              </a:rPr>
              <a:t>da Aaron T. Beck e Albert Ellis presso l'Università della Pennsylvania. Essi notarono che i pazienti che si presentavano da loro per la depressione avevano flussi costanti di pensieri negativi. Aiutandoli a rivalutare </a:t>
            </a:r>
            <a:r>
              <a:rPr lang="en-GB" sz="1800"/>
              <a:t>questi pensieri su se stessi, sul mondo o sul futuro, riuscivano a far fronte alla vita quotidiana e i loro sintomi miglioravano. La CBT consiste nel capire cosa sta succedendo intorno a noi qui e ora, come stiamo dando un senso agli eventi che ci circondano e come questi eventi influenzano le nostre emozioni.</a:t>
            </a:r>
          </a:p>
          <a:p>
            <a:pPr marL="76200" indent="0">
              <a:buNone/>
            </a:pPr>
            <a:endParaRPr lang="en-GB" sz="18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7CEA899-24A7-E3AA-CDA7-8B2DCA211219}"/>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14</a:t>
            </a:fld>
            <a:endParaRPr lang="en"/>
          </a:p>
        </p:txBody>
      </p:sp>
    </p:spTree>
    <p:extLst>
      <p:ext uri="{BB962C8B-B14F-4D97-AF65-F5344CB8AC3E}">
        <p14:creationId xmlns:p14="http://schemas.microsoft.com/office/powerpoint/2010/main" val="21313535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D6E3E8-9950-A333-7A5B-9B2E5B60A0B6}"/>
              </a:ext>
            </a:extLst>
          </p:cNvPr>
          <p:cNvSpPr>
            <a:spLocks noGrp="1"/>
          </p:cNvSpPr>
          <p:nvPr>
            <p:ph type="title"/>
          </p:nvPr>
        </p:nvSpPr>
        <p:spPr/>
        <p:txBody>
          <a:bodyPr/>
          <a:lstStyle/>
          <a:p>
            <a:r>
              <a:rPr lang="cs-CZ" err="1"/>
              <a:t>Che cos'è la CBT?</a:t>
            </a:r>
            <a:endParaRPr lang="en-GB"/>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72BBBCC-623E-4703-9884-928466D22A7C}"/>
              </a:ext>
            </a:extLst>
          </p:cNvPr>
          <p:cNvSpPr>
            <a:spLocks noGrp="1"/>
          </p:cNvSpPr>
          <p:nvPr>
            <p:ph type="body" idx="1"/>
          </p:nvPr>
        </p:nvSpPr>
        <p:spPr>
          <a:xfrm>
            <a:off x="614974" y="1563638"/>
            <a:ext cx="7701441" cy="2826600"/>
          </a:xfrm>
        </p:spPr>
        <p:txBody>
          <a:bodyPr/>
          <a:lstStyle/>
          <a:p>
            <a:pPr marL="76200" indent="0">
              <a:buNone/>
            </a:pPr>
            <a:r>
              <a:rPr lang="en-US" sz="1800">
                <a:solidFill>
                  <a:schemeClr val="tx1">
                    <a:lumMod val="90000"/>
                    <a:lumOff val="10000"/>
                  </a:schemeClr>
                </a:solidFill>
              </a:rPr>
              <a:t>In generale, la terapia cognitivo-comportamentale parte dal presupposto che il cambiamento del rapporto con una certa situazione porti a un cambiamento del comportamento e delle emozioni associate. L'obiettivo della terapia è decidere cosa può essere modificato e quindi cambiare il modo in cui certe situazioni sono percepite e prevenire i comportamenti indesiderati. Nel caso dei disturbi alimentari, ciò significa ridurre i pensieri negativi sull'alimentazione, sul cibo e sull'immagine del corpo ed eliminare i comportamenti dannosi. Il modo in cui i nostri sentimenti, pensieri e comportamenti sono inseparabili, si intrecciano e si influenzano reciprocamente è rappresentato dal </a:t>
            </a:r>
            <a:r>
              <a:rPr lang="en-US" sz="1800"/>
              <a:t>"triangolo cognitivo".</a:t>
            </a:r>
            <a:endParaRPr lang="en-GB" sz="18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7CEA899-24A7-E3AA-CDA7-8B2DCA211219}"/>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15</a:t>
            </a:fld>
            <a:endParaRPr lang="en"/>
          </a:p>
        </p:txBody>
      </p:sp>
    </p:spTree>
    <p:extLst>
      <p:ext uri="{BB962C8B-B14F-4D97-AF65-F5344CB8AC3E}">
        <p14:creationId xmlns:p14="http://schemas.microsoft.com/office/powerpoint/2010/main" val="17139797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C9599-2F36-4A74-15FA-D9C797805FA1}"/>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16</a:t>
            </a:fld>
            <a:endParaRPr lang="en"/>
          </a:p>
        </p:txBody>
      </p:sp>
      <p:pic>
        <p:nvPicPr>
          <p:cNvPr id="3" name="Obrázek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95FEAC2-465B-4AC8-94E9-5A452B764840}"/>
              </a:ext>
            </a:extLst>
          </p:cNvPr>
          <p:cNvPicPr>
            <a:picLocks noChangeAspect="1"/>
          </p:cNvPicPr>
          <p:nvPr/>
        </p:nvPicPr>
        <p:blipFill>
          <a:blip r:embed="rId2"/>
          <a:stretch>
            <a:fillRect/>
          </a:stretch>
        </p:blipFill>
        <p:spPr>
          <a:xfrm>
            <a:off x="2047346" y="1396646"/>
            <a:ext cx="4640071" cy="3493364"/>
          </a:xfrm>
          <a:prstGeom prst="rect">
            <a:avLst/>
          </a:prstGeom>
        </p:spPr>
      </p:pic>
      <p:sp>
        <p:nvSpPr>
          <p:cNvPr id="8" name="TextovéPol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6AF4B8E-DDEC-47A8-843C-45488076ED22}"/>
              </a:ext>
            </a:extLst>
          </p:cNvPr>
          <p:cNvSpPr txBox="1"/>
          <p:nvPr/>
        </p:nvSpPr>
        <p:spPr>
          <a:xfrm>
            <a:off x="2339752" y="4847878"/>
            <a:ext cx="4347665" cy="215444"/>
          </a:xfrm>
          <a:prstGeom prst="rect">
            <a:avLst/>
          </a:prstGeom>
          <a:noFill/>
        </p:spPr>
        <p:txBody>
          <a:bodyPr wrap="none" rtlCol="0">
            <a:spAutoFit/>
          </a:bodyPr>
          <a:lstStyle/>
          <a:p>
            <a:r>
              <a:rPr lang="en-US" sz="800"/>
              <a:t>Da TherapistAid LLC, </a:t>
            </a:r>
            <a:r>
              <a:rPr lang="cs-CZ" sz="800"/>
              <a:t>https://www.therapistaid.com/therapy-worksheet/cbt-triangle/cbt/none</a:t>
            </a:r>
          </a:p>
        </p:txBody>
      </p:sp>
      <p:sp>
        <p:nvSpPr>
          <p:cNvPr id="9"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0E75DAD-7B41-4AF6-89A0-35F07884B47E}"/>
              </a:ext>
            </a:extLst>
          </p:cNvPr>
          <p:cNvSpPr>
            <a:spLocks noGrp="1"/>
          </p:cNvSpPr>
          <p:nvPr>
            <p:ph type="title"/>
          </p:nvPr>
        </p:nvSpPr>
        <p:spPr>
          <a:xfrm>
            <a:off x="614975" y="391350"/>
            <a:ext cx="6757800" cy="919500"/>
          </a:xfrm>
        </p:spPr>
        <p:txBody>
          <a:bodyPr/>
          <a:lstStyle/>
          <a:p>
            <a:r>
              <a:rPr lang="en-GB"/>
              <a:t>Triangolo cognitivo</a:t>
            </a:r>
          </a:p>
        </p:txBody>
      </p:sp>
    </p:spTree>
    <p:extLst>
      <p:ext uri="{BB962C8B-B14F-4D97-AF65-F5344CB8AC3E}">
        <p14:creationId xmlns:p14="http://schemas.microsoft.com/office/powerpoint/2010/main" val="22991486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169C264-C597-9756-E961-3A702509B64A}"/>
              </a:ext>
            </a:extLst>
          </p:cNvPr>
          <p:cNvSpPr>
            <a:spLocks noGrp="1"/>
          </p:cNvSpPr>
          <p:nvPr>
            <p:ph type="title"/>
          </p:nvPr>
        </p:nvSpPr>
        <p:spPr/>
        <p:txBody>
          <a:bodyPr/>
          <a:lstStyle/>
          <a:p>
            <a:r>
              <a:rPr lang="en-GB"/>
              <a:t>Distorsioni cognitive</a:t>
            </a: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C9599-2F36-4A74-15FA-D9C797805FA1}"/>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17</a:t>
            </a:fld>
            <a:endParaRPr lang="en"/>
          </a:p>
        </p:txBody>
      </p:sp>
      <p:sp>
        <p:nvSpPr>
          <p:cNvPr id="6"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1CBD44-057A-454F-B123-010B818F6690}"/>
              </a:ext>
            </a:extLst>
          </p:cNvPr>
          <p:cNvSpPr>
            <a:spLocks noGrp="1"/>
          </p:cNvSpPr>
          <p:nvPr>
            <p:ph type="body" idx="1"/>
          </p:nvPr>
        </p:nvSpPr>
        <p:spPr>
          <a:xfrm>
            <a:off x="614974" y="1563638"/>
            <a:ext cx="7701441" cy="2826600"/>
          </a:xfrm>
        </p:spPr>
        <p:txBody>
          <a:bodyPr/>
          <a:lstStyle/>
          <a:p>
            <a:pPr marL="76200" indent="0">
              <a:buNone/>
            </a:pPr>
            <a:r>
              <a:rPr lang="en-US" sz="1800"/>
              <a:t>Il problema sorge quando i nostri pensieri sono distorti, in particolare da opinioni distorte sull'immagine del corpo, sulla percezione di sé, sul peso, sui sensi di colpa, sulla vergogna o sull'autostima. Quando questo tipo di pensiero diventa abituale o predefinito, si ripercuote sulla percezione di noi stessi e sul nostro modo di vivere. Si crea un circolo vizioso di pensieri distorti, sentimenti negativi e comportamenti dannosi.</a:t>
            </a:r>
          </a:p>
          <a:p>
            <a:pPr marL="76200" indent="0">
              <a:buNone/>
            </a:pPr>
            <a:r>
              <a:rPr lang="en-US" sz="1800"/>
              <a:t>L'obiettivo della psicoterapia per la DE è interrompere questo circolo vizioso e modificare le emozioni, i pensieri e, in ultima analisi, il comportamento. Si tratta della cosiddetta ristrutturazione cognitiva.</a:t>
            </a:r>
          </a:p>
          <a:p>
            <a:pPr marL="76200" indent="0">
              <a:buNone/>
            </a:pPr>
            <a:endParaRPr lang="en-GB" sz="1800"/>
          </a:p>
        </p:txBody>
      </p:sp>
    </p:spTree>
    <p:extLst>
      <p:ext uri="{BB962C8B-B14F-4D97-AF65-F5344CB8AC3E}">
        <p14:creationId xmlns:p14="http://schemas.microsoft.com/office/powerpoint/2010/main" val="18330328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169C264-C597-9756-E961-3A702509B64A}"/>
              </a:ext>
            </a:extLst>
          </p:cNvPr>
          <p:cNvSpPr>
            <a:spLocks noGrp="1"/>
          </p:cNvSpPr>
          <p:nvPr>
            <p:ph type="title"/>
          </p:nvPr>
        </p:nvSpPr>
        <p:spPr/>
        <p:txBody>
          <a:bodyPr/>
          <a:lstStyle/>
          <a:p>
            <a:r>
              <a:rPr lang="en-GB"/>
              <a:t>Fasi della terapia</a:t>
            </a:r>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C9599-2F36-4A74-15FA-D9C797805FA1}"/>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18</a:t>
            </a:fld>
            <a:endParaRPr lang="en"/>
          </a:p>
        </p:txBody>
      </p:sp>
      <p:sp>
        <p:nvSpPr>
          <p:cNvPr id="6"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1CBD44-057A-454F-B123-010B818F6690}"/>
              </a:ext>
            </a:extLst>
          </p:cNvPr>
          <p:cNvSpPr>
            <a:spLocks noGrp="1"/>
          </p:cNvSpPr>
          <p:nvPr>
            <p:ph type="body" idx="1"/>
          </p:nvPr>
        </p:nvSpPr>
        <p:spPr>
          <a:xfrm>
            <a:off x="614974" y="1563638"/>
            <a:ext cx="7701441" cy="2826600"/>
          </a:xfrm>
        </p:spPr>
        <p:txBody>
          <a:bodyPr/>
          <a:lstStyle/>
          <a:p>
            <a:pPr marL="76200" indent="0">
              <a:buNone/>
            </a:pPr>
            <a:r>
              <a:rPr lang="en-US" sz="1800"/>
              <a:t>La CBT prevede solitamente sei fasi: </a:t>
            </a:r>
          </a:p>
          <a:p>
            <a:r>
              <a:rPr lang="en-US" sz="1800"/>
              <a:t>Valutazione o valutazione psicologica;</a:t>
            </a:r>
          </a:p>
          <a:p>
            <a:r>
              <a:rPr lang="en-US" sz="1800"/>
              <a:t>Riconcettualizzazione;</a:t>
            </a:r>
          </a:p>
          <a:p>
            <a:r>
              <a:rPr lang="en-US" sz="1800"/>
              <a:t>Acquisizione di competenze;</a:t>
            </a:r>
          </a:p>
          <a:p>
            <a:r>
              <a:rPr lang="en-US" sz="1800"/>
              <a:t>Consolidamento delle competenze e formazione applicativa;</a:t>
            </a:r>
          </a:p>
          <a:p>
            <a:r>
              <a:rPr lang="en-US" sz="1800"/>
              <a:t>Generalizzazione e mantenimento;</a:t>
            </a:r>
          </a:p>
          <a:p>
            <a:r>
              <a:rPr lang="en-US" sz="1800"/>
              <a:t>Follow-up della valutazione post-trattamento.</a:t>
            </a:r>
          </a:p>
          <a:p>
            <a:pPr marL="76200" indent="0">
              <a:buNone/>
            </a:pPr>
            <a:endParaRPr lang="en-GB" sz="1800"/>
          </a:p>
        </p:txBody>
      </p:sp>
    </p:spTree>
    <p:extLst>
      <p:ext uri="{BB962C8B-B14F-4D97-AF65-F5344CB8AC3E}">
        <p14:creationId xmlns:p14="http://schemas.microsoft.com/office/powerpoint/2010/main" val="23240130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30A6A4-A9F3-DCBA-4F01-AE7818339AB5}"/>
              </a:ext>
            </a:extLst>
          </p:cNvPr>
          <p:cNvSpPr>
            <a:spLocks noGrp="1"/>
          </p:cNvSpPr>
          <p:nvPr>
            <p:ph type="title"/>
          </p:nvPr>
        </p:nvSpPr>
        <p:spPr/>
        <p:txBody>
          <a:bodyPr/>
          <a:lstStyle/>
          <a:p>
            <a:r>
              <a:rPr lang="en-GB"/>
              <a:t>Ulteriori letture</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4A493D8-43AD-DD0A-41C5-DBB0AF231F58}"/>
              </a:ext>
            </a:extLst>
          </p:cNvPr>
          <p:cNvSpPr>
            <a:spLocks noGrp="1"/>
          </p:cNvSpPr>
          <p:nvPr>
            <p:ph type="body" idx="1"/>
          </p:nvPr>
        </p:nvSpPr>
        <p:spPr>
          <a:xfrm>
            <a:off x="614975" y="1491630"/>
            <a:ext cx="6757800" cy="2826600"/>
          </a:xfrm>
        </p:spPr>
        <p:txBody>
          <a:bodyPr/>
          <a:lstStyle/>
          <a:p>
            <a:pPr marL="76200" indent="0">
              <a:buNone/>
            </a:pPr>
            <a:r>
              <a:rPr lang="en-GB" sz="1800"/>
              <a:t>Un riassunto di cosa sia la CBT si trova anche in questo video:</a:t>
            </a:r>
          </a:p>
          <a:p>
            <a:pPr marL="76200" indent="0">
              <a:buNone/>
            </a:pPr>
            <a:r>
              <a:rPr lang="en-GB" sz="1800">
                <a:hlinkClick r:id="rId2"/>
              </a:rPr>
              <a:t>https://youtu.be/bUOaHsxe8OQ</a:t>
            </a:r>
            <a:endParaRPr lang="en-GB" sz="1800"/>
          </a:p>
          <a:p>
            <a:pPr marL="76200" indent="0">
              <a:buNone/>
            </a:pPr>
            <a:endParaRPr lang="en-GB" sz="1800"/>
          </a:p>
          <a:p>
            <a:pPr marL="76200" indent="0">
              <a:buNone/>
            </a:pPr>
            <a:r>
              <a:rPr lang="en-GB" sz="1800"/>
              <a:t>Per informazioni più dettagliate in inglese sulla psicoterapia delle ED, consultare il National Institute for Health and Care Excellence (Regno Unito):</a:t>
            </a:r>
          </a:p>
          <a:p>
            <a:pPr marL="76200" indent="0">
              <a:buNone/>
            </a:pPr>
            <a:r>
              <a:rPr lang="en-GB" sz="1600">
                <a:hlinkClick r:id="rId3"/>
              </a:rPr>
              <a:t>https://www.nice.org.uk/guidance/ng69/chapter/Recommendations</a:t>
            </a:r>
            <a:endParaRPr lang="en-GB" sz="1600"/>
          </a:p>
          <a:p>
            <a:pPr marL="76200" indent="0">
              <a:buNone/>
            </a:pPr>
            <a:endParaRPr lang="en-GB" sz="1600"/>
          </a:p>
          <a:p>
            <a:pPr marL="76200" indent="0">
              <a:buNone/>
            </a:pPr>
            <a:r>
              <a:rPr lang="en-GB" sz="1600"/>
              <a:t>o la </a:t>
            </a:r>
            <a:r>
              <a:rPr lang="en-US" sz="1600"/>
              <a:t>linea guida dell'American Psychiatric Association per il trattamento dei pazienti con disturbi alimentari (USA)</a:t>
            </a:r>
          </a:p>
          <a:p>
            <a:pPr marL="76200" indent="0">
              <a:buNone/>
            </a:pPr>
            <a:r>
              <a:rPr lang="en-GB" sz="1600">
                <a:hlinkClick r:id="rId4"/>
              </a:rPr>
              <a:t>https://ajp.psychiatryonline.org/doi/10.1176/appi.ajp.23180001</a:t>
            </a:r>
            <a:endParaRPr lang="en-GB" sz="1600"/>
          </a:p>
          <a:p>
            <a:pPr marL="76200" indent="0">
              <a:buNone/>
            </a:pPr>
            <a:endParaRPr lang="en-GB" sz="18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3FD5B9-004B-79AA-5384-987E9C6A8114}"/>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19</a:t>
            </a:fld>
            <a:endParaRPr lang="en"/>
          </a:p>
        </p:txBody>
      </p:sp>
    </p:spTree>
    <p:extLst>
      <p:ext uri="{BB962C8B-B14F-4D97-AF65-F5344CB8AC3E}">
        <p14:creationId xmlns:p14="http://schemas.microsoft.com/office/powerpoint/2010/main" val="39459555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a:solidFill>
                  <a:schemeClr val="bg1"/>
                </a:solidFill>
                <a:latin typeface="Barlow SemiBold"/>
                <a:cs typeface="Calibri" panose="020F0502020204030204" pitchFamily="34" charset="0"/>
              </a:rPr>
              <a:t>Numero di progetto: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a:solidFill>
                  <a:schemeClr val="tx1"/>
                </a:solidFill>
                <a:latin typeface="Barlow SemiBold"/>
                <a:cs typeface="Calibri" panose="020F0502020204030204" pitchFamily="34" charset="0"/>
              </a:rPr>
              <a:t>Il sostegno della Commissione europea alla realizzazione di questa presentazione non costituisce un'approvazione dei contenuti, che riflettono esclusivamente il punto di vista degli autori, e la Commissione non può essere ritenuta responsabile per l'uso che può essere fatto delle informazioni in essa contenute.</a:t>
            </a:r>
          </a:p>
          <a:p>
            <a:pPr marL="0" lvl="0" indent="0" algn="l" rtl="0">
              <a:spcBef>
                <a:spcPct val="0"/>
              </a:spcBef>
              <a:spcAft>
                <a:spcPct val="0"/>
              </a:spcAft>
              <a:buClr>
                <a:schemeClr val="dk1"/>
              </a:buClr>
              <a:buSzPts val="1100"/>
              <a:buFont typeface="Arial"/>
              <a:buNone/>
            </a:pPr>
            <a:endParaRPr sz="1400">
              <a:solidFill>
                <a:schemeClr val="accent2"/>
              </a:solidFill>
            </a:endParaRPr>
          </a:p>
          <a:p>
            <a:pPr marL="0" lvl="0" indent="0" algn="l" rtl="0">
              <a:spcBef>
                <a:spcPct val="0"/>
              </a:spcBef>
              <a:spcAft>
                <a:spcPct val="0"/>
              </a:spcAft>
              <a:buNone/>
            </a:pPr>
            <a:endParaRPr sz="140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en-GB" sz="1700"/>
              <a:t>All'inizio può essere difficile riconoscere un individuo con un disturbo alimentare, perché la malattia si sviluppa nel tempo.</a:t>
            </a:r>
          </a:p>
          <a:p>
            <a:pPr algn="just">
              <a:spcBef>
                <a:spcPts val="1000"/>
              </a:spcBef>
            </a:pPr>
            <a:r>
              <a:rPr lang="en-GB" sz="1700"/>
              <a:t>Esistono alcuni segnali di allarme che possono indicare la presenza di un problema. Non tutti devono presentarsi nello stesso momento. Tra questi vi sono:</a:t>
            </a:r>
          </a:p>
          <a:p>
            <a:pPr lvl="1" algn="just">
              <a:spcBef>
                <a:spcPts val="1000"/>
              </a:spcBef>
            </a:pPr>
            <a:r>
              <a:rPr lang="en-GB" sz="1700"/>
              <a:t>Segnali di allarme comportamentali</a:t>
            </a:r>
          </a:p>
          <a:p>
            <a:pPr lvl="1" algn="just">
              <a:spcBef>
                <a:spcPts val="1000"/>
              </a:spcBef>
            </a:pPr>
            <a:r>
              <a:rPr lang="en-GB" sz="1700"/>
              <a:t>Segnali di allarme psicologico</a:t>
            </a:r>
          </a:p>
          <a:p>
            <a:pPr lvl="1" algn="just">
              <a:spcBef>
                <a:spcPts val="1000"/>
              </a:spcBef>
            </a:pPr>
            <a:r>
              <a:rPr lang="en-GB" sz="1700">
                <a:solidFill>
                  <a:srgbClr val="FF0000"/>
                </a:solidFill>
              </a:rPr>
              <a:t>Segnali di avvertimento fisici</a:t>
            </a:r>
          </a:p>
          <a:p>
            <a:pPr marL="457200" lvl="0" indent="-381000" algn="l" rtl="0">
              <a:spcBef>
                <a:spcPts val="1000"/>
              </a:spcBef>
              <a:spcAft>
                <a:spcPct val="0"/>
              </a:spcAft>
              <a:buSzPts val="2400"/>
              <a:buChar char="▸"/>
            </a:pPr>
            <a:endParaRPr lang="en-GB" sz="180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Segnali D'allarme Del Disturbo Alimentare</a:t>
            </a:r>
            <a:endParaRPr lang="it-IT"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E99BC4-C5FF-A13D-F4CB-168F366CE66B}"/>
              </a:ext>
            </a:extLst>
          </p:cNvPr>
          <p:cNvSpPr>
            <a:spLocks noGrp="1"/>
          </p:cNvSpPr>
          <p:nvPr>
            <p:ph type="title"/>
          </p:nvPr>
        </p:nvSpPr>
        <p:spPr/>
        <p:txBody>
          <a:bodyPr/>
          <a:lstStyle/>
          <a:p>
            <a:r>
              <a:rPr lang="en-GB" dirty="0" err="1" smtClean="0"/>
              <a:t>Segnali</a:t>
            </a:r>
            <a:r>
              <a:rPr lang="en-GB" dirty="0" smtClean="0"/>
              <a:t> Di </a:t>
            </a:r>
            <a:r>
              <a:rPr lang="en-GB" dirty="0" err="1" smtClean="0"/>
              <a:t>Allarme</a:t>
            </a:r>
            <a:r>
              <a:rPr lang="en-GB" dirty="0" smtClean="0"/>
              <a:t> </a:t>
            </a:r>
            <a:r>
              <a:rPr lang="en-GB" dirty="0" err="1" smtClean="0"/>
              <a:t>Comportamentali</a:t>
            </a:r>
            <a:endParaRPr lang="en-GB" dirty="0"/>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69E8EEB-9B8A-9B61-01D9-1CB4F92CB131}"/>
              </a:ext>
            </a:extLst>
          </p:cNvPr>
          <p:cNvSpPr>
            <a:spLocks noGrp="1"/>
          </p:cNvSpPr>
          <p:nvPr>
            <p:ph type="body" idx="1"/>
          </p:nvPr>
        </p:nvSpPr>
        <p:spPr/>
        <p:txBody>
          <a:bodyPr/>
          <a:lstStyle/>
          <a:p>
            <a:r>
              <a:rPr lang="en-US" sz="2000"/>
              <a:t>Dieta costante o ripetitiva </a:t>
            </a:r>
            <a:r>
              <a:rPr lang="en-US" sz="1400"/>
              <a:t>(ad esempio, conteggio di calorie/kilojoule, salto dei pasti, digiuno, evitamento di alcuni gruppi o tipi di alimenti come carne o latticini, sostituzione dei pasti con liquidi)</a:t>
            </a:r>
            <a:endParaRPr lang="en-US" sz="2000"/>
          </a:p>
          <a:p>
            <a:r>
              <a:rPr lang="en-US" sz="2000"/>
              <a:t>Prove di abbuffate </a:t>
            </a:r>
            <a:r>
              <a:rPr lang="en-US" sz="1400"/>
              <a:t>(ad es. scomparsa di grandi quantità di cibo dalla credenza o dal frigorifero, comparsa di involucri nel cestino, accumulo di cibo in preparazione all'abbuffata)</a:t>
            </a:r>
          </a:p>
          <a:p>
            <a:r>
              <a:rPr lang="en-US" sz="2000"/>
              <a:t>Evidenza di vomito o abuso di lassativi </a:t>
            </a:r>
            <a:r>
              <a:rPr lang="en-US" sz="1400"/>
              <a:t>(ad esempio, frequenti viaggi in bagno durante o subito dopo i pasti).</a:t>
            </a:r>
          </a:p>
          <a:p>
            <a:r>
              <a:rPr lang="en-US" sz="2000"/>
              <a:t>Modelli di esercizio fisico eccessivi o compulsivi </a:t>
            </a:r>
            <a:r>
              <a:rPr lang="en-US" sz="1400"/>
              <a:t>(ad es. esercizio fisico in ogni momento, insistenza sulla prestazione)</a:t>
            </a:r>
          </a:p>
          <a:p>
            <a:endParaRPr lang="en-US" sz="2000"/>
          </a:p>
          <a:p>
            <a:pPr marL="76200" indent="0">
              <a:buNone/>
            </a:pPr>
            <a:endParaRPr lang="en-GB" sz="20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FF844F-B7C3-48BE-DE0B-B5DB11DD73FE}"/>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4</a:t>
            </a:fld>
            <a:endParaRPr lang="en"/>
          </a:p>
        </p:txBody>
      </p:sp>
    </p:spTree>
    <p:extLst>
      <p:ext uri="{BB962C8B-B14F-4D97-AF65-F5344CB8AC3E}">
        <p14:creationId xmlns:p14="http://schemas.microsoft.com/office/powerpoint/2010/main" val="5459427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E99BC4-C5FF-A13D-F4CB-168F366CE66B}"/>
              </a:ext>
            </a:extLst>
          </p:cNvPr>
          <p:cNvSpPr>
            <a:spLocks noGrp="1"/>
          </p:cNvSpPr>
          <p:nvPr>
            <p:ph type="title"/>
          </p:nvPr>
        </p:nvSpPr>
        <p:spPr/>
        <p:txBody>
          <a:bodyPr/>
          <a:lstStyle/>
          <a:p>
            <a:r>
              <a:rPr lang="en-GB" dirty="0" err="1" smtClean="0"/>
              <a:t>Segnali</a:t>
            </a:r>
            <a:r>
              <a:rPr lang="en-GB" dirty="0" smtClean="0"/>
              <a:t> Di </a:t>
            </a:r>
            <a:r>
              <a:rPr lang="en-GB" dirty="0" err="1" smtClean="0"/>
              <a:t>Allarme</a:t>
            </a:r>
            <a:r>
              <a:rPr lang="en-GB" dirty="0" smtClean="0"/>
              <a:t> </a:t>
            </a:r>
            <a:r>
              <a:rPr lang="en-GB" dirty="0" err="1" smtClean="0"/>
              <a:t>Comportamentali</a:t>
            </a:r>
            <a:endParaRPr lang="en-GB" dirty="0"/>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69E8EEB-9B8A-9B61-01D9-1CB4F92CB131}"/>
              </a:ext>
            </a:extLst>
          </p:cNvPr>
          <p:cNvSpPr>
            <a:spLocks noGrp="1"/>
          </p:cNvSpPr>
          <p:nvPr>
            <p:ph type="body" idx="1"/>
          </p:nvPr>
        </p:nvSpPr>
        <p:spPr/>
        <p:txBody>
          <a:bodyPr/>
          <a:lstStyle/>
          <a:p>
            <a:r>
              <a:rPr lang="en-US" sz="2000"/>
              <a:t>Cambiamenti nelle preferenze alimentari </a:t>
            </a:r>
            <a:r>
              <a:rPr lang="en-US" sz="1400"/>
              <a:t>(ad esempio, rifiuto di mangiare determinati alimenti, avversione per alimenti precedentemente graditi, improvviso interesse per una "dieta sana")</a:t>
            </a:r>
          </a:p>
          <a:p>
            <a:r>
              <a:rPr lang="en-US" sz="2000"/>
              <a:t>Evitare le situazioni sociali che coinvolgono il cibo</a:t>
            </a:r>
          </a:p>
          <a:p>
            <a:r>
              <a:rPr lang="en-US" sz="2000"/>
              <a:t>Forte attenzione alla forma e al peso del corpo </a:t>
            </a:r>
            <a:r>
              <a:rPr lang="en-US" sz="1400"/>
              <a:t>(ad esempio interesse per i siti web dedicati alla perdita di peso, consigli per la dieta in libri e riviste, immagini di persone magre)</a:t>
            </a:r>
            <a:endParaRPr lang="en-US" sz="2000"/>
          </a:p>
          <a:p>
            <a:r>
              <a:rPr lang="en-US" sz="2000"/>
              <a:t>Ritiro sociale e isolamento dagli amici, compreso l'evitamento di attività precedentemente apprezzate</a:t>
            </a:r>
          </a:p>
          <a:p>
            <a:r>
              <a:rPr lang="en-US" sz="2000"/>
              <a:t>Cambiamento del ritmo alimentare </a:t>
            </a:r>
            <a:r>
              <a:rPr lang="en-US" sz="1200"/>
              <a:t>(ad esempio, mangiare con i cucchiaini, mangiare uno alla volta, riorganizzare il cibo nel piatto).</a:t>
            </a:r>
            <a:endParaRPr lang="en-US" sz="20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FF844F-B7C3-48BE-DE0B-B5DB11DD73FE}"/>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5</a:t>
            </a:fld>
            <a:endParaRPr lang="en"/>
          </a:p>
        </p:txBody>
      </p:sp>
    </p:spTree>
    <p:extLst>
      <p:ext uri="{BB962C8B-B14F-4D97-AF65-F5344CB8AC3E}">
        <p14:creationId xmlns:p14="http://schemas.microsoft.com/office/powerpoint/2010/main" val="28498985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E99BC4-C5FF-A13D-F4CB-168F366CE66B}"/>
              </a:ext>
            </a:extLst>
          </p:cNvPr>
          <p:cNvSpPr>
            <a:spLocks noGrp="1"/>
          </p:cNvSpPr>
          <p:nvPr>
            <p:ph type="title"/>
          </p:nvPr>
        </p:nvSpPr>
        <p:spPr/>
        <p:txBody>
          <a:bodyPr/>
          <a:lstStyle/>
          <a:p>
            <a:r>
              <a:rPr lang="en-GB" dirty="0" err="1" smtClean="0"/>
              <a:t>Segnali</a:t>
            </a:r>
            <a:r>
              <a:rPr lang="en-GB" dirty="0" smtClean="0"/>
              <a:t> Di </a:t>
            </a:r>
            <a:r>
              <a:rPr lang="en-GB" dirty="0" err="1" smtClean="0"/>
              <a:t>Allarme</a:t>
            </a:r>
            <a:r>
              <a:rPr lang="en-GB" dirty="0" smtClean="0"/>
              <a:t> </a:t>
            </a:r>
            <a:r>
              <a:rPr lang="en-GB" dirty="0" err="1" smtClean="0"/>
              <a:t>Psicologico</a:t>
            </a:r>
            <a:endParaRPr lang="en-GB" dirty="0"/>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69E8EEB-9B8A-9B61-01D9-1CB4F92CB131}"/>
              </a:ext>
            </a:extLst>
          </p:cNvPr>
          <p:cNvSpPr>
            <a:spLocks noGrp="1"/>
          </p:cNvSpPr>
          <p:nvPr>
            <p:ph type="body" idx="1"/>
          </p:nvPr>
        </p:nvSpPr>
        <p:spPr/>
        <p:txBody>
          <a:bodyPr/>
          <a:lstStyle/>
          <a:p>
            <a:r>
              <a:rPr lang="en-US" sz="2000"/>
              <a:t>Aumento dell'interesse per la forma, il peso e l'aspetto del corpo</a:t>
            </a:r>
          </a:p>
          <a:p>
            <a:r>
              <a:rPr lang="en-US" sz="2000"/>
              <a:t>Intensa paura di ingrassare</a:t>
            </a:r>
          </a:p>
          <a:p>
            <a:r>
              <a:rPr lang="en-US" sz="2000"/>
              <a:t>Preoccupazione costante per il cibo o per le attività legate al cibo </a:t>
            </a:r>
            <a:r>
              <a:rPr lang="en-US" sz="1400"/>
              <a:t>(ad esempio, preparazione di cibi, blog sul cibo, gruppi sui social media).</a:t>
            </a:r>
            <a:endParaRPr lang="en-US" sz="2000"/>
          </a:p>
          <a:p>
            <a:r>
              <a:rPr lang="en-US" sz="2000"/>
              <a:t>Insoddisfazione corporea/immagine corporea negativa</a:t>
            </a:r>
          </a:p>
          <a:p>
            <a:r>
              <a:rPr lang="en-US" sz="2000"/>
              <a:t>Immagine corporea distorta </a:t>
            </a:r>
            <a:r>
              <a:rPr lang="en-US" sz="1600"/>
              <a:t>(ad esempio, lamentarsi di essere grassi, sentirsi o sembrare grassocci quando si ha un peso giusto, sano o addirittura sottopeso)</a:t>
            </a:r>
            <a:endParaRPr lang="en-US" sz="20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FF844F-B7C3-48BE-DE0B-B5DB11DD73FE}"/>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6</a:t>
            </a:fld>
            <a:endParaRPr lang="en"/>
          </a:p>
        </p:txBody>
      </p:sp>
    </p:spTree>
    <p:extLst>
      <p:ext uri="{BB962C8B-B14F-4D97-AF65-F5344CB8AC3E}">
        <p14:creationId xmlns:p14="http://schemas.microsoft.com/office/powerpoint/2010/main" val="12786921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E99BC4-C5FF-A13D-F4CB-168F366CE66B}"/>
              </a:ext>
            </a:extLst>
          </p:cNvPr>
          <p:cNvSpPr>
            <a:spLocks noGrp="1"/>
          </p:cNvSpPr>
          <p:nvPr>
            <p:ph type="title"/>
          </p:nvPr>
        </p:nvSpPr>
        <p:spPr/>
        <p:txBody>
          <a:bodyPr/>
          <a:lstStyle/>
          <a:p>
            <a:r>
              <a:rPr lang="en-GB" dirty="0" err="1" smtClean="0"/>
              <a:t>Segnali</a:t>
            </a:r>
            <a:r>
              <a:rPr lang="en-GB" dirty="0" smtClean="0"/>
              <a:t> Di </a:t>
            </a:r>
            <a:r>
              <a:rPr lang="en-GB" dirty="0" err="1" smtClean="0"/>
              <a:t>Allarme</a:t>
            </a:r>
            <a:r>
              <a:rPr lang="en-GB" dirty="0" smtClean="0"/>
              <a:t> </a:t>
            </a:r>
            <a:r>
              <a:rPr lang="en-GB" dirty="0" err="1" smtClean="0"/>
              <a:t>Psicologico</a:t>
            </a:r>
            <a:endParaRPr lang="en-GB" dirty="0"/>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69E8EEB-9B8A-9B61-01D9-1CB4F92CB131}"/>
              </a:ext>
            </a:extLst>
          </p:cNvPr>
          <p:cNvSpPr>
            <a:spLocks noGrp="1"/>
          </p:cNvSpPr>
          <p:nvPr>
            <p:ph type="body" idx="1"/>
          </p:nvPr>
        </p:nvSpPr>
        <p:spPr/>
        <p:txBody>
          <a:bodyPr/>
          <a:lstStyle/>
          <a:p>
            <a:r>
              <a:rPr lang="en-US" sz="2000"/>
              <a:t>Sensibilità ai commenti o alle critiche sulle abitudini di esercizio, sulla forma del corpo, sull'alimentazione o sul peso</a:t>
            </a:r>
          </a:p>
          <a:p>
            <a:r>
              <a:rPr lang="en-US" sz="2000"/>
              <a:t>Ansia durante i pasti</a:t>
            </a:r>
          </a:p>
          <a:p>
            <a:r>
              <a:rPr lang="en-US" sz="2000"/>
              <a:t>Depressione o ansia</a:t>
            </a:r>
          </a:p>
          <a:p>
            <a:r>
              <a:rPr lang="en-US" sz="2000"/>
              <a:t>Umore o irritabilità, sbalzi d'umore</a:t>
            </a:r>
          </a:p>
          <a:p>
            <a:r>
              <a:rPr lang="en-US" sz="2000"/>
              <a:t>Bassa autostima </a:t>
            </a:r>
            <a:r>
              <a:rPr lang="en-US" sz="1400"/>
              <a:t>(ad esempio, sensazione di non valere nulla, senso di colpa, vergogna o disprezzo di sé)</a:t>
            </a:r>
            <a:endParaRPr lang="en-US" sz="2000"/>
          </a:p>
          <a:p>
            <a:r>
              <a:rPr lang="en-US" sz="2000"/>
              <a:t>Pensiero "bianco e nero" </a:t>
            </a:r>
            <a:r>
              <a:rPr lang="en-US" sz="1400"/>
              <a:t>(visione distorta secondo cui </a:t>
            </a:r>
            <a:r>
              <a:rPr lang="en-US" sz="1400">
                <a:solidFill>
                  <a:schemeClr val="tx1">
                    <a:lumMod val="90000"/>
                    <a:lumOff val="10000"/>
                  </a:schemeClr>
                </a:solidFill>
              </a:rPr>
              <a:t>tutto è </a:t>
            </a:r>
            <a:r>
              <a:rPr lang="en-US" sz="1400"/>
              <a:t>"buono" o "cattivo")</a:t>
            </a:r>
            <a:endParaRPr lang="en-US" sz="20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FF844F-B7C3-48BE-DE0B-B5DB11DD73FE}"/>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7</a:t>
            </a:fld>
            <a:endParaRPr lang="en"/>
          </a:p>
        </p:txBody>
      </p:sp>
    </p:spTree>
    <p:extLst>
      <p:ext uri="{BB962C8B-B14F-4D97-AF65-F5344CB8AC3E}">
        <p14:creationId xmlns:p14="http://schemas.microsoft.com/office/powerpoint/2010/main" val="35215411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E99BC4-C5FF-A13D-F4CB-168F366CE66B}"/>
              </a:ext>
            </a:extLst>
          </p:cNvPr>
          <p:cNvSpPr>
            <a:spLocks noGrp="1"/>
          </p:cNvSpPr>
          <p:nvPr>
            <p:ph type="title"/>
          </p:nvPr>
        </p:nvSpPr>
        <p:spPr/>
        <p:txBody>
          <a:bodyPr/>
          <a:lstStyle/>
          <a:p>
            <a:r>
              <a:rPr lang="en-GB" dirty="0" err="1" smtClean="0"/>
              <a:t>Segnali</a:t>
            </a:r>
            <a:r>
              <a:rPr lang="en-GB" dirty="0" smtClean="0"/>
              <a:t> Di </a:t>
            </a:r>
            <a:r>
              <a:rPr lang="en-GB" dirty="0" err="1" smtClean="0"/>
              <a:t>Avvertimento</a:t>
            </a:r>
            <a:r>
              <a:rPr lang="en-GB" dirty="0" smtClean="0"/>
              <a:t> </a:t>
            </a:r>
            <a:r>
              <a:rPr lang="en-GB" dirty="0" err="1" smtClean="0"/>
              <a:t>Fisici</a:t>
            </a:r>
            <a:endParaRPr lang="en-GB" dirty="0"/>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69E8EEB-9B8A-9B61-01D9-1CB4F92CB131}"/>
              </a:ext>
            </a:extLst>
          </p:cNvPr>
          <p:cNvSpPr>
            <a:spLocks noGrp="1"/>
          </p:cNvSpPr>
          <p:nvPr>
            <p:ph type="body" idx="1"/>
          </p:nvPr>
        </p:nvSpPr>
        <p:spPr>
          <a:xfrm>
            <a:off x="614974" y="1705175"/>
            <a:ext cx="6909353" cy="2826600"/>
          </a:xfrm>
        </p:spPr>
        <p:txBody>
          <a:bodyPr/>
          <a:lstStyle/>
          <a:p>
            <a:r>
              <a:rPr lang="en-US" sz="2000"/>
              <a:t>Perdita o aumento di peso improvviso o rapido (nella bulimia)</a:t>
            </a:r>
          </a:p>
          <a:p>
            <a:r>
              <a:rPr lang="en-US" sz="2000"/>
              <a:t>Frequenti variazioni di peso</a:t>
            </a:r>
          </a:p>
          <a:p>
            <a:r>
              <a:rPr lang="en-US" sz="2000"/>
              <a:t>Perdita del ciclo mestruale nelle donne</a:t>
            </a:r>
          </a:p>
          <a:p>
            <a:r>
              <a:rPr lang="en-US" sz="2000"/>
              <a:t>Segni di vomito frequente</a:t>
            </a:r>
          </a:p>
          <a:p>
            <a:r>
              <a:rPr lang="en-US" sz="2000"/>
              <a:t>Svenimento, vertigini</a:t>
            </a:r>
          </a:p>
          <a:p>
            <a:r>
              <a:rPr lang="en-US" sz="2000"/>
              <a:t>Affaticamento - sensazione di stanchezza, incapacità di svolgere le normali attività</a:t>
            </a:r>
          </a:p>
          <a:p>
            <a:endParaRPr lang="en-GB" sz="2000"/>
          </a:p>
          <a:p>
            <a:r>
              <a:rPr lang="en-GB" sz="1600"/>
              <a:t>Guarda un breve video riassuntivo su </a:t>
            </a:r>
            <a:r>
              <a:rPr lang="en-GB" sz="1600">
                <a:hlinkClick r:id="rId2"/>
              </a:rPr>
              <a:t>https://youtu.be/nJMtReAg1DI</a:t>
            </a:r>
            <a:endParaRPr lang="en-GB" sz="1600"/>
          </a:p>
          <a:p>
            <a:endParaRPr lang="en-US" sz="2000"/>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FF844F-B7C3-48BE-DE0B-B5DB11DD73FE}"/>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8</a:t>
            </a:fld>
            <a:endParaRPr lang="en"/>
          </a:p>
        </p:txBody>
      </p:sp>
    </p:spTree>
    <p:extLst>
      <p:ext uri="{BB962C8B-B14F-4D97-AF65-F5344CB8AC3E}">
        <p14:creationId xmlns:p14="http://schemas.microsoft.com/office/powerpoint/2010/main" val="20760142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ABA6433-9B8D-9D5A-2985-A343CBAD9867}"/>
              </a:ext>
            </a:extLst>
          </p:cNvPr>
          <p:cNvSpPr>
            <a:spLocks noGrp="1"/>
          </p:cNvSpPr>
          <p:nvPr>
            <p:ph type="title"/>
          </p:nvPr>
        </p:nvSpPr>
        <p:spPr/>
        <p:txBody>
          <a:bodyPr/>
          <a:lstStyle/>
          <a:p>
            <a:r>
              <a:rPr lang="en-GB"/>
              <a:t>Diagnosi</a:t>
            </a:r>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AEDAF4D-95BA-BC4D-02B4-D9CFA2DC2CE6}"/>
              </a:ext>
            </a:extLst>
          </p:cNvPr>
          <p:cNvSpPr>
            <a:spLocks noGrp="1"/>
          </p:cNvSpPr>
          <p:nvPr>
            <p:ph type="body" idx="1"/>
          </p:nvPr>
        </p:nvSpPr>
        <p:spPr/>
        <p:txBody>
          <a:bodyPr/>
          <a:lstStyle/>
          <a:p>
            <a:pPr marL="76200" indent="0" algn="just">
              <a:buNone/>
            </a:pPr>
            <a:r>
              <a:rPr lang="en-GB" sz="2000"/>
              <a:t>La diagnosi di un disturbo alimentare spetta di solito a un medico, che spesso viene contattato dai parenti o da chi si prende cura del paziente. Il medico di solito prende in considerazione le caratteristiche della persona:</a:t>
            </a:r>
          </a:p>
          <a:p>
            <a:pPr algn="just">
              <a:buFont typeface="Arial" panose="020B0604020202020204" pitchFamily="34" charset="0"/>
              <a:buChar char="•"/>
            </a:pPr>
            <a:r>
              <a:rPr lang="en-GB" sz="2000"/>
              <a:t>BMI, anamnesi attenta alle abitudini alimentari e al peso, esame fisico, esami di laboratorio, esame psichiatrico di base.</a:t>
            </a:r>
          </a:p>
          <a:p>
            <a:endParaRPr lang="en-GB"/>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3B63304-7769-22F5-8F1C-79F53C11158D}"/>
              </a:ext>
            </a:extLst>
          </p:cNvPr>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t>9</a:t>
            </a:fld>
            <a:endParaRPr lang="en"/>
          </a:p>
        </p:txBody>
      </p:sp>
    </p:spTree>
    <p:extLst>
      <p:ext uri="{BB962C8B-B14F-4D97-AF65-F5344CB8AC3E}">
        <p14:creationId xmlns:p14="http://schemas.microsoft.com/office/powerpoint/2010/main" val="24230533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16"/>
  <p:tag name="AS_OS" val="Unix 5.15.0.1035"/>
  <p:tag name="AS_RELEASE_DATE" val="2022.10.14"/>
  <p:tag name="AS_TITLE" val="Aspose.Slides for .NET5"/>
  <p:tag name="AS_VERSION" val="22.10"/>
</p:tagLst>
</file>

<file path=ppt/theme/theme1.xml><?xml version="1.0" encoding="utf-8"?>
<a:theme xmlns:a="http://schemas.openxmlformats.org/drawingml/2006/main" name="simple-light">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3645</TotalTime>
  <Words>1593</Words>
  <Application>Microsoft Office PowerPoint</Application>
  <PresentationFormat>On-screen Show (16:9)</PresentationFormat>
  <Paragraphs>105</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Barlow SemiBold</vt:lpstr>
      <vt:lpstr>Barlow Light</vt:lpstr>
      <vt:lpstr>simple-light</vt:lpstr>
      <vt:lpstr> Fondamenti di CBT Autori: Simona Cakirpaloglu, Lukas Merz</vt:lpstr>
      <vt:lpstr>Numero di progetto: 2021-1-RO01- KA220-HED-38B739A3</vt:lpstr>
      <vt:lpstr>Segnali D'allarme Del Disturbo Alimentare</vt:lpstr>
      <vt:lpstr>Segnali Di Allarme Comportamentali</vt:lpstr>
      <vt:lpstr>Segnali Di Allarme Comportamentali</vt:lpstr>
      <vt:lpstr>Segnali Di Allarme Psicologico</vt:lpstr>
      <vt:lpstr>Segnali Di Allarme Psicologico</vt:lpstr>
      <vt:lpstr>Segnali Di Avvertimento Fisici</vt:lpstr>
      <vt:lpstr>Diagnosi</vt:lpstr>
      <vt:lpstr>Trattamento</vt:lpstr>
      <vt:lpstr>Trattamento</vt:lpstr>
      <vt:lpstr>Psicoterapia</vt:lpstr>
      <vt:lpstr>Psicoterapia</vt:lpstr>
      <vt:lpstr>Che cos'è la CBT?</vt:lpstr>
      <vt:lpstr>Che cos'è la CBT?</vt:lpstr>
      <vt:lpstr>Triangolo cognitivo</vt:lpstr>
      <vt:lpstr>Distorsioni cognitive</vt:lpstr>
      <vt:lpstr>Fasi della terapia</vt:lpstr>
      <vt:lpstr>Ulteriori letture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keywords>, docId:C7EFE58C007DE714A4003B25597292BC</cp:keywords>
  <cp:lastModifiedBy>andrea.anzanello@outlook.it</cp:lastModifiedBy>
  <cp:revision>112</cp:revision>
  <dcterms:modified xsi:type="dcterms:W3CDTF">2023-05-19T07:19:48Z</dcterms:modified>
</cp:coreProperties>
</file>