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256" r:id="rId2"/>
    <p:sldId id="257" r:id="rId3"/>
    <p:sldId id="261" r:id="rId4"/>
    <p:sldId id="279" r:id="rId5"/>
    <p:sldId id="289" r:id="rId6"/>
    <p:sldId id="290" r:id="rId7"/>
    <p:sldId id="291" r:id="rId8"/>
    <p:sldId id="292" r:id="rId9"/>
    <p:sldId id="280" r:id="rId10"/>
    <p:sldId id="281" r:id="rId11"/>
    <p:sldId id="293" r:id="rId12"/>
    <p:sldId id="294" r:id="rId13"/>
    <p:sldId id="282" r:id="rId14"/>
    <p:sldId id="296" r:id="rId15"/>
    <p:sldId id="297" r:id="rId16"/>
    <p:sldId id="298" r:id="rId17"/>
    <p:sldId id="300" r:id="rId18"/>
    <p:sldId id="301" r:id="rId19"/>
    <p:sldId id="284" r:id="rId20"/>
  </p:sldIdLst>
  <p:sldSz cx="9144000" cy="5143500" type="screen16x9"/>
  <p:notesSz cx="6858000" cy="9144000"/>
  <p:embeddedFontLst>
    <p:embeddedFont>
      <p:font typeface="Barlow Light" panose="020B0604020202020204" charset="0"/>
      <p:regular r:id="rId22"/>
      <p:bold r:id="rId23"/>
      <p:italic r:id="rId24"/>
      <p:boldItalic r:id="rId25"/>
    </p:embeddedFont>
    <p:embeddedFont>
      <p:font typeface="Barlow SemiBold"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82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234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5666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547664" y="3291830"/>
            <a:ext cx="4608512" cy="1368152"/>
          </a:xfrm>
          <a:prstGeom prst="rect">
            <a:avLst/>
          </a:prstGeom>
        </p:spPr>
        <p:txBody>
          <a:bodyPr spcFirstLastPara="1" wrap="square" lIns="0" tIns="0" rIns="0" bIns="0" anchor="ctr" anchorCtr="0">
            <a:noAutofit/>
          </a:bodyPr>
          <a:lstStyle/>
          <a:p>
            <a:pPr lvl="0" algn="ctr"/>
            <a:r>
              <a:rPr lang="es-ES" sz="2800" dirty="0" smtClean="0">
                <a:latin typeface="Arial" panose="020B0604020202020204" pitchFamily="34" charset="0"/>
                <a:cs typeface="Arial" panose="020B0604020202020204" pitchFamily="34" charset="0"/>
              </a:rPr>
              <a:t>Fundamentos de la terapia cognitivoconductual</a:t>
            </a:r>
            <a:r>
              <a:rPr lang="es-ES" sz="1800" dirty="0" smtClean="0">
                <a:latin typeface="Arial" panose="020B0604020202020204" pitchFamily="34" charset="0"/>
                <a:cs typeface="Arial" panose="020B0604020202020204" pitchFamily="34" charset="0"/>
              </a:rPr>
              <a:t/>
            </a:r>
            <a:br>
              <a:rPr lang="es-ES" sz="1800" dirty="0" smtClean="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Autoría: Simona Cakirpaloglu, Lukas Merz</a:t>
            </a:r>
            <a:endParaRPr lang="es-ES" sz="1800" dirty="0">
              <a:latin typeface="Arial" panose="020B0604020202020204" pitchFamily="34" charset="0"/>
              <a:cs typeface="Arial" panose="020B0604020202020204" pitchFamily="34" charset="0"/>
            </a:endParaRPr>
          </a:p>
        </p:txBody>
      </p:sp>
      <p:sp>
        <p:nvSpPr>
          <p:cNvPr id="3" name="Rectangle 2"/>
          <p:cNvSpPr/>
          <p:nvPr/>
        </p:nvSpPr>
        <p:spPr>
          <a:xfrm>
            <a:off x="683569" y="908015"/>
            <a:ext cx="7644340" cy="1015663"/>
          </a:xfrm>
          <a:prstGeom prst="rect">
            <a:avLst/>
          </a:prstGeom>
        </p:spPr>
        <p:txBody>
          <a:bodyPr wrap="square">
            <a:spAutoFit/>
          </a:bodyPr>
          <a:lstStyle/>
          <a:p>
            <a:r>
              <a:rPr lang="x-es-XL" sz="6000" b="1">
                <a:solidFill>
                  <a:schemeClr val="accent2"/>
                </a:solidFill>
              </a:rPr>
              <a:t>Connected 4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9E34-D497-A9B9-AC25-2399A2D227EF}"/>
              </a:ext>
            </a:extLst>
          </p:cNvPr>
          <p:cNvSpPr>
            <a:spLocks noGrp="1"/>
          </p:cNvSpPr>
          <p:nvPr>
            <p:ph type="title"/>
          </p:nvPr>
        </p:nvSpPr>
        <p:spPr/>
        <p:txBody>
          <a:bodyPr/>
          <a:lstStyle/>
          <a:p>
            <a:r>
              <a:rPr lang="es-ES" dirty="0" smtClean="0">
                <a:latin typeface="+mj-lt"/>
              </a:rPr>
              <a:t>Tratamiento</a:t>
            </a:r>
            <a:endParaRPr lang="es-ES" dirty="0">
              <a:latin typeface="+mj-lt"/>
            </a:endParaRPr>
          </a:p>
        </p:txBody>
      </p:sp>
      <p:sp>
        <p:nvSpPr>
          <p:cNvPr id="3" name="Text Placeholder 2">
            <a:extLst>
              <a:ext uri="{FF2B5EF4-FFF2-40B4-BE49-F238E27FC236}">
                <a16:creationId xmlns:a16="http://schemas.microsoft.com/office/drawing/2014/main" xmlns="" id="{A599E3FA-C709-9ACC-EF0E-6F5FD42F0D43}"/>
              </a:ext>
            </a:extLst>
          </p:cNvPr>
          <p:cNvSpPr>
            <a:spLocks noGrp="1"/>
          </p:cNvSpPr>
          <p:nvPr>
            <p:ph type="body" idx="1"/>
          </p:nvPr>
        </p:nvSpPr>
        <p:spPr>
          <a:xfrm>
            <a:off x="614975" y="1563638"/>
            <a:ext cx="6757800" cy="2826600"/>
          </a:xfrm>
        </p:spPr>
        <p:txBody>
          <a:bodyPr/>
          <a:lstStyle/>
          <a:p>
            <a:pPr marL="76200" indent="0">
              <a:buNone/>
            </a:pPr>
            <a:r>
              <a:rPr lang="es-ES" sz="1800" dirty="0" smtClean="0">
                <a:latin typeface="+mn-lt"/>
              </a:rPr>
              <a:t>Según la gravedad, el diagnóstico a tiempo o tardío y el estado general del paciente, el tratamiento puede ser psicoterapia individual o en grupo, terapia ambulatoria, hospitalización o UCI metabólica en casos potencialmente mortales. Antes del tratamiento, hay que considerar los factores físicos, sociales y psicológicos.</a:t>
            </a:r>
          </a:p>
          <a:p>
            <a:pPr marL="76200" indent="0">
              <a:buNone/>
            </a:pPr>
            <a:r>
              <a:rPr lang="es-ES" sz="1800" dirty="0" smtClean="0">
                <a:latin typeface="+mn-lt"/>
              </a:rPr>
              <a:t>El tratamiento siempre exige una colaboración estrecha de un equipo multidisciplinar coordinado, formado por un médico de familia, un psicólogo, un terapeuta nutricional, familiares, a veces un terapeuta ocupacional, un fisioterapeuta, un dietista, etc.</a:t>
            </a:r>
          </a:p>
          <a:p>
            <a:endParaRPr lang="en-GB" sz="1800" dirty="0"/>
          </a:p>
        </p:txBody>
      </p:sp>
      <p:sp>
        <p:nvSpPr>
          <p:cNvPr id="4" name="Slide Number Placeholder 3">
            <a:extLst>
              <a:ext uri="{FF2B5EF4-FFF2-40B4-BE49-F238E27FC236}">
                <a16:creationId xmlns:a16="http://schemas.microsoft.com/office/drawing/2014/main" xmlns=""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smtClean="0"/>
          </a:p>
        </p:txBody>
      </p:sp>
    </p:spTree>
    <p:extLst>
      <p:ext uri="{BB962C8B-B14F-4D97-AF65-F5344CB8AC3E}">
        <p14:creationId xmlns:p14="http://schemas.microsoft.com/office/powerpoint/2010/main" val="21087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9E34-D497-A9B9-AC25-2399A2D227EF}"/>
              </a:ext>
            </a:extLst>
          </p:cNvPr>
          <p:cNvSpPr>
            <a:spLocks noGrp="1"/>
          </p:cNvSpPr>
          <p:nvPr>
            <p:ph type="title"/>
          </p:nvPr>
        </p:nvSpPr>
        <p:spPr/>
        <p:txBody>
          <a:bodyPr/>
          <a:lstStyle/>
          <a:p>
            <a:r>
              <a:rPr lang="es-ES" dirty="0" smtClean="0">
                <a:latin typeface="+mj-lt"/>
              </a:rPr>
              <a:t>Tratamiento</a:t>
            </a:r>
            <a:endParaRPr lang="es-ES" dirty="0">
              <a:latin typeface="+mj-lt"/>
            </a:endParaRPr>
          </a:p>
        </p:txBody>
      </p:sp>
      <p:sp>
        <p:nvSpPr>
          <p:cNvPr id="3" name="Text Placeholder 2">
            <a:extLst>
              <a:ext uri="{FF2B5EF4-FFF2-40B4-BE49-F238E27FC236}">
                <a16:creationId xmlns:a16="http://schemas.microsoft.com/office/drawing/2014/main" xmlns="" id="{A599E3FA-C709-9ACC-EF0E-6F5FD42F0D43}"/>
              </a:ext>
            </a:extLst>
          </p:cNvPr>
          <p:cNvSpPr>
            <a:spLocks noGrp="1"/>
          </p:cNvSpPr>
          <p:nvPr>
            <p:ph type="body" idx="1"/>
          </p:nvPr>
        </p:nvSpPr>
        <p:spPr>
          <a:xfrm>
            <a:off x="614975" y="1347614"/>
            <a:ext cx="6757800" cy="2826600"/>
          </a:xfrm>
        </p:spPr>
        <p:txBody>
          <a:bodyPr/>
          <a:lstStyle/>
          <a:p>
            <a:pPr marL="76200" indent="0">
              <a:buNone/>
            </a:pPr>
            <a:r>
              <a:rPr lang="es-ES" sz="1800" dirty="0" smtClean="0">
                <a:latin typeface="+mn-lt"/>
              </a:rPr>
              <a:t>Las guías y recomendaciones nacionales pueden variar según el país, pero algunos principios generales fundamentados son comunes y han dado buenos resultados en el tratamiento de los trastornos de la conducta alimentaria. Los planes terapéuticos a menudo incluyen psicoterapia, atención y supervisión médicas, orientación nutricional, a veces medicación o una combinación de estos tratamientos.</a:t>
            </a:r>
          </a:p>
          <a:p>
            <a:pPr marL="76200" indent="0">
              <a:buNone/>
            </a:pPr>
            <a:r>
              <a:rPr lang="es-ES" sz="1800" dirty="0" smtClean="0">
                <a:latin typeface="+mn-lt"/>
              </a:rPr>
              <a:t>Entre los objetivos terapéuticos típicos cabe citar: </a:t>
            </a:r>
          </a:p>
          <a:p>
            <a:r>
              <a:rPr lang="es-ES" sz="1200" dirty="0" smtClean="0">
                <a:latin typeface="+mn-lt"/>
              </a:rPr>
              <a:t>Recuperar una nutrición adecuada. </a:t>
            </a:r>
          </a:p>
          <a:p>
            <a:r>
              <a:rPr lang="es-ES" sz="1200" dirty="0" smtClean="0">
                <a:latin typeface="+mn-lt"/>
              </a:rPr>
              <a:t>Recuperar el peso hasta alcanzar un nivel saludable. </a:t>
            </a:r>
          </a:p>
          <a:p>
            <a:r>
              <a:rPr lang="es-ES" sz="1200" dirty="0" smtClean="0">
                <a:latin typeface="+mn-lt"/>
              </a:rPr>
              <a:t>Reducir el exceso de ejercicio. </a:t>
            </a:r>
          </a:p>
          <a:p>
            <a:r>
              <a:rPr lang="es-ES" sz="1200" dirty="0" smtClean="0">
                <a:solidFill>
                  <a:schemeClr val="tx1">
                    <a:lumMod val="90000"/>
                    <a:lumOff val="10000"/>
                  </a:schemeClr>
                </a:solidFill>
                <a:latin typeface="+mn-lt"/>
              </a:rPr>
              <a:t>Detener los atracones compulsivos con o sin purgas. </a:t>
            </a:r>
          </a:p>
          <a:p>
            <a:endParaRPr lang="en-GB" sz="1400" dirty="0"/>
          </a:p>
        </p:txBody>
      </p:sp>
      <p:sp>
        <p:nvSpPr>
          <p:cNvPr id="4" name="Slide Number Placeholder 3">
            <a:extLst>
              <a:ext uri="{FF2B5EF4-FFF2-40B4-BE49-F238E27FC236}">
                <a16:creationId xmlns:a16="http://schemas.microsoft.com/office/drawing/2014/main" xmlns=""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smtClean="0"/>
          </a:p>
        </p:txBody>
      </p:sp>
    </p:spTree>
    <p:extLst>
      <p:ext uri="{BB962C8B-B14F-4D97-AF65-F5344CB8AC3E}">
        <p14:creationId xmlns:p14="http://schemas.microsoft.com/office/powerpoint/2010/main" val="214757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s-ES" dirty="0" smtClean="0">
                <a:latin typeface="+mj-lt"/>
              </a:rPr>
              <a:t>Psicoterapia</a:t>
            </a:r>
            <a:endParaRPr lang="es-ES" dirty="0">
              <a:latin typeface="+mj-lt"/>
            </a:endParaRPr>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5" y="1491630"/>
            <a:ext cx="7701441" cy="2826600"/>
          </a:xfrm>
        </p:spPr>
        <p:txBody>
          <a:bodyPr/>
          <a:lstStyle/>
          <a:p>
            <a:pPr marL="76200" indent="0">
              <a:buNone/>
            </a:pPr>
            <a:r>
              <a:rPr lang="es-ES" sz="1700" dirty="0" smtClean="0">
                <a:latin typeface="+mn-lt"/>
              </a:rPr>
              <a:t>La persona con un TCA crea y sostiene un mundo interior aislado que hace perdurar la ilusión de control personal mientras pierde relaciones importantes con los demás. El tratamiento supone una amenaza para la falsa seguridad de este mundo interior inventado y expone al paciente a las realidades de las que él o ella intenta huir. En relación con la distorsión de la imagen corporal, la resistencia del paciente al tratamiento es inevitable. Su conciencia psicológica es escasa o inexistente y los pacientes adolescentes suelen someterse a tratamiento obligados por sus padres. Es comprensible que el paciente perciba a los terapeutas como amenazas externas, como enemigos que lo obligarán a tener una conducta indeseada, lo que para el paciente es inaceptable.</a:t>
            </a:r>
            <a:endParaRPr lang="es-ES" sz="1700" dirty="0">
              <a:latin typeface="+mn-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smtClean="0"/>
          </a:p>
        </p:txBody>
      </p:sp>
    </p:spTree>
    <p:extLst>
      <p:ext uri="{BB962C8B-B14F-4D97-AF65-F5344CB8AC3E}">
        <p14:creationId xmlns:p14="http://schemas.microsoft.com/office/powerpoint/2010/main" val="9291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s-ES" dirty="0" smtClean="0">
                <a:latin typeface="+mj-lt"/>
              </a:rPr>
              <a:t>Psicoterapia</a:t>
            </a:r>
            <a:endParaRPr lang="es-ES" dirty="0">
              <a:latin typeface="+mj-lt"/>
            </a:endParaRPr>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5" y="1419622"/>
            <a:ext cx="7197385" cy="2826600"/>
          </a:xfrm>
        </p:spPr>
        <p:txBody>
          <a:bodyPr/>
          <a:lstStyle/>
          <a:p>
            <a:pPr marL="76200" indent="0">
              <a:buNone/>
            </a:pPr>
            <a:r>
              <a:rPr lang="es-ES" sz="1700" dirty="0" smtClean="0">
                <a:latin typeface="+mn-lt"/>
              </a:rPr>
              <a:t>En general se recomienda que los pacientes tengan unos objetivos personalizados de aumento de peso semanal y un peso ideal. Los pacientes deben recibir una psicoterapia centrada en los trastornos de la conducta alimentaria que incluya la normalización de las conductas alimentarias y de control de peso, la recuperación de peso y el abordaje de los aspectos psicológicos del trastorno (como el miedo a ganar peso o la alteración de la imagen corporal). Para alcanzar estos objetivos, el tipo de terapia que ha dado resultados es la llamada terapia cognitivoconductual. Sin embargo, es importante señalar que no hay una sola estrategia o intervención que sea eficaz para todos los pacientes. Los trastornos de la conducta alimentaria presentan múltiples variaciones y el tratamiento debe ser individualizado.</a:t>
            </a:r>
            <a:endParaRPr lang="es-ES" sz="1700" dirty="0">
              <a:latin typeface="+mn-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smtClean="0"/>
          </a:p>
        </p:txBody>
      </p:sp>
    </p:spTree>
    <p:extLst>
      <p:ext uri="{BB962C8B-B14F-4D97-AF65-F5344CB8AC3E}">
        <p14:creationId xmlns:p14="http://schemas.microsoft.com/office/powerpoint/2010/main" val="6502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s-ES" dirty="0" smtClean="0">
                <a:latin typeface="+mj-lt"/>
              </a:rPr>
              <a:t>¿Qué es la TCC?</a:t>
            </a:r>
            <a:endParaRPr lang="es-ES" dirty="0">
              <a:latin typeface="+mj-lt"/>
            </a:endParaRPr>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5" y="1419622"/>
            <a:ext cx="7701441" cy="2826600"/>
          </a:xfrm>
        </p:spPr>
        <p:txBody>
          <a:bodyPr/>
          <a:lstStyle/>
          <a:p>
            <a:pPr marL="76200" indent="0">
              <a:buNone/>
            </a:pPr>
            <a:r>
              <a:rPr lang="es-ES" sz="1700" dirty="0" smtClean="0">
                <a:latin typeface="+mn-lt"/>
              </a:rPr>
              <a:t>La terapia cognitivoconductual (TCC) es una forma de psicoterapia o terapia orientativa centrada en los patrones de pensamiento y cómo estos afectan a nuestras actitudes, nuestras emociones y, en consecuencia, nuestras conductas.</a:t>
            </a:r>
          </a:p>
          <a:p>
            <a:pPr marL="76200" indent="0">
              <a:buNone/>
            </a:pPr>
            <a:r>
              <a:rPr lang="es-ES" sz="1700" dirty="0" smtClean="0">
                <a:solidFill>
                  <a:schemeClr val="tx1">
                    <a:lumMod val="90000"/>
                    <a:lumOff val="10000"/>
                  </a:schemeClr>
                </a:solidFill>
                <a:latin typeface="+mn-lt"/>
              </a:rPr>
              <a:t>Aaron T. Beck y Albert Ellis desarrollaron la TCC en los años sesenta en la Universidad de Pensilvania. Observaron que los pacientes que acudían a ellos por depresión tenían flujos constantes de pensamientos negativos. </a:t>
            </a:r>
            <a:r>
              <a:rPr lang="es-ES" sz="1700" dirty="0" smtClean="0">
                <a:latin typeface="+mn-lt"/>
              </a:rPr>
              <a:t>Cuando los ayudaban a reevaluar esos pensamientos sobre sí mismos, el mundo o su futuro, los pacientes podían sobrellevar el día a día y sus síntomas mejoraban. La TCC consiste en comprender qué ocurre a nuestro alrededor aquí y ahora, cómo encontramos sentido a lo que sucede a nuestro alrededor y cómo esto afecta a nuestras emociones.</a:t>
            </a:r>
          </a:p>
          <a:p>
            <a:pPr marL="76200" indent="0">
              <a:buNone/>
            </a:pPr>
            <a:endParaRPr lang="en-GB" sz="1800" dirty="0"/>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smtClean="0"/>
          </a:p>
        </p:txBody>
      </p:sp>
    </p:spTree>
    <p:extLst>
      <p:ext uri="{BB962C8B-B14F-4D97-AF65-F5344CB8AC3E}">
        <p14:creationId xmlns:p14="http://schemas.microsoft.com/office/powerpoint/2010/main" val="213135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s-ES" dirty="0" smtClean="0">
                <a:latin typeface="+mj-lt"/>
              </a:rPr>
              <a:t>¿Qué es la TCC?</a:t>
            </a:r>
            <a:endParaRPr lang="es-ES" dirty="0">
              <a:latin typeface="+mj-lt"/>
            </a:endParaRPr>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x-es-XL" sz="1700" dirty="0">
                <a:solidFill>
                  <a:schemeClr val="tx1">
                    <a:lumMod val="90000"/>
                    <a:lumOff val="10000"/>
                  </a:schemeClr>
                </a:solidFill>
                <a:latin typeface="+mn-lt"/>
              </a:rPr>
              <a:t>En general, la terapia cognitivoconductual presupone que cambiar la relación con una situación determinada lleva a cambiar la conducta y las emociones asociadas. El objetivo de la terapia es decidir qué podemos alterar y, así, cambiar la manera de percibir algunas situaciones y evitar las conductas indeseadas. En el caso de los trastornos de la conducta alimentaria, esto significa reducir los pensamientos negativos sobre la alimentación, la comida y la imagen corporal y eliminar la conducta perniciosa. </a:t>
            </a:r>
            <a:r>
              <a:rPr lang="x-es-XL" sz="1700" dirty="0">
                <a:latin typeface="+mn-lt"/>
              </a:rPr>
              <a:t>La manera en que nuestros sentimientos, pensamientos y conductas son inseparables, están entrelazados y se afectan mutuamente se representa con un «triángulo cognitivo».</a:t>
            </a: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smtClean="0"/>
          </a:p>
        </p:txBody>
      </p:sp>
    </p:spTree>
    <p:extLst>
      <p:ext uri="{BB962C8B-B14F-4D97-AF65-F5344CB8AC3E}">
        <p14:creationId xmlns:p14="http://schemas.microsoft.com/office/powerpoint/2010/main" val="17139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smtClean="0"/>
          </a:p>
        </p:txBody>
      </p:sp>
      <p:pic>
        <p:nvPicPr>
          <p:cNvPr id="3" name="Obrázek 2">
            <a:extLst>
              <a:ext uri="{FF2B5EF4-FFF2-40B4-BE49-F238E27FC236}">
                <a16:creationId xmlns:a16="http://schemas.microsoft.com/office/drawing/2014/main" xmlns=""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xmlns="" id="{56AF4B8E-DDEC-47A8-843C-45488076ED22}"/>
              </a:ext>
            </a:extLst>
          </p:cNvPr>
          <p:cNvSpPr txBox="1"/>
          <p:nvPr/>
        </p:nvSpPr>
        <p:spPr>
          <a:xfrm>
            <a:off x="2339752" y="4847878"/>
            <a:ext cx="4347665" cy="215444"/>
          </a:xfrm>
          <a:prstGeom prst="rect">
            <a:avLst/>
          </a:prstGeom>
          <a:noFill/>
        </p:spPr>
        <p:txBody>
          <a:bodyPr wrap="none" rtlCol="0">
            <a:spAutoFit/>
          </a:bodyPr>
          <a:lstStyle/>
          <a:p>
            <a:r>
              <a:rPr lang="x-es-XL" sz="800" dirty="0"/>
              <a:t>De TherapistAid LLC, https://www.therapistaid.com/therapy-worksheet/cbt-triangle/cbt/none</a:t>
            </a:r>
          </a:p>
        </p:txBody>
      </p:sp>
      <p:sp>
        <p:nvSpPr>
          <p:cNvPr id="9" name="Title 1">
            <a:extLst>
              <a:ext uri="{FF2B5EF4-FFF2-40B4-BE49-F238E27FC236}">
                <a16:creationId xmlns:a16="http://schemas.microsoft.com/office/drawing/2014/main" xmlns="" id="{60E75DAD-7B41-4AF6-89A0-35F07884B47E}"/>
              </a:ext>
            </a:extLst>
          </p:cNvPr>
          <p:cNvSpPr>
            <a:spLocks noGrp="1"/>
          </p:cNvSpPr>
          <p:nvPr>
            <p:ph type="title"/>
          </p:nvPr>
        </p:nvSpPr>
        <p:spPr>
          <a:xfrm>
            <a:off x="614975" y="391350"/>
            <a:ext cx="6757800" cy="919500"/>
          </a:xfrm>
        </p:spPr>
        <p:txBody>
          <a:bodyPr/>
          <a:lstStyle/>
          <a:p>
            <a:r>
              <a:rPr lang="es-ES" dirty="0" smtClean="0">
                <a:latin typeface="+mj-lt"/>
              </a:rPr>
              <a:t>Triángulo cognitivo</a:t>
            </a:r>
            <a:endParaRPr lang="es-ES" dirty="0">
              <a:latin typeface="+mj-lt"/>
            </a:endParaRPr>
          </a:p>
        </p:txBody>
      </p:sp>
    </p:spTree>
    <p:extLst>
      <p:ext uri="{BB962C8B-B14F-4D97-AF65-F5344CB8AC3E}">
        <p14:creationId xmlns:p14="http://schemas.microsoft.com/office/powerpoint/2010/main" val="229914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C264-C597-9756-E961-3A702509B64A}"/>
              </a:ext>
            </a:extLst>
          </p:cNvPr>
          <p:cNvSpPr>
            <a:spLocks noGrp="1"/>
          </p:cNvSpPr>
          <p:nvPr>
            <p:ph type="title"/>
          </p:nvPr>
        </p:nvSpPr>
        <p:spPr/>
        <p:txBody>
          <a:bodyPr/>
          <a:lstStyle/>
          <a:p>
            <a:r>
              <a:rPr lang="es-ES" dirty="0" smtClean="0">
                <a:latin typeface="+mj-lt"/>
              </a:rPr>
              <a:t>Distorsiones cognitivas</a:t>
            </a:r>
            <a:endParaRPr lang="es-ES" dirty="0">
              <a:latin typeface="+mj-lt"/>
            </a:endParaRPr>
          </a:p>
        </p:txBody>
      </p:sp>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smtClean="0"/>
          </a:p>
        </p:txBody>
      </p:sp>
      <p:sp>
        <p:nvSpPr>
          <p:cNvPr id="6" name="Text Placeholder 2">
            <a:extLst>
              <a:ext uri="{FF2B5EF4-FFF2-40B4-BE49-F238E27FC236}">
                <a16:creationId xmlns:a16="http://schemas.microsoft.com/office/drawing/2014/main" xmlns="" id="{961CBD44-057A-454F-B123-010B818F6690}"/>
              </a:ext>
            </a:extLst>
          </p:cNvPr>
          <p:cNvSpPr>
            <a:spLocks noGrp="1"/>
          </p:cNvSpPr>
          <p:nvPr>
            <p:ph type="body" idx="1"/>
          </p:nvPr>
        </p:nvSpPr>
        <p:spPr>
          <a:xfrm>
            <a:off x="614974" y="1563638"/>
            <a:ext cx="7701441" cy="2826600"/>
          </a:xfrm>
        </p:spPr>
        <p:txBody>
          <a:bodyPr/>
          <a:lstStyle/>
          <a:p>
            <a:pPr marL="76200" indent="0">
              <a:buNone/>
            </a:pPr>
            <a:r>
              <a:rPr lang="es-ES" sz="1800" dirty="0" smtClean="0">
                <a:latin typeface="+mn-lt"/>
              </a:rPr>
              <a:t>Cuando nuestros pensamientos son distorsionados, sobre todo con opiniones distorsionadas sobre la imagen corporal, la autopercepción y el peso, y con sentimientos de culpa, vergüenza o baja autoestima, hay un problema. Cuando este tipo de pensamientos se vuelve habitual o predeterminado, afecta a nuestros sentimientos sobre nosotros mismos y a nuestra vida. Crea un círculo vicioso de pensamientos distorsionados, sentimientos negativos y una conducta perniciosa.</a:t>
            </a:r>
          </a:p>
          <a:p>
            <a:pPr marL="76200" indent="0">
              <a:buNone/>
            </a:pPr>
            <a:r>
              <a:rPr lang="es-ES" sz="1800" dirty="0" smtClean="0">
                <a:latin typeface="+mn-lt"/>
              </a:rPr>
              <a:t>El objetivo de la psicoterapia para TAC es romper este círculo vicioso y alterar las emociones, los pensamientos y, por último, la conducta, lo que se denomina reestructuración cognitiva.</a:t>
            </a:r>
          </a:p>
          <a:p>
            <a:pPr marL="76200" indent="0">
              <a:buNone/>
            </a:pPr>
            <a:endParaRPr lang="en-GB" sz="1800" dirty="0"/>
          </a:p>
        </p:txBody>
      </p:sp>
    </p:spTree>
    <p:extLst>
      <p:ext uri="{BB962C8B-B14F-4D97-AF65-F5344CB8AC3E}">
        <p14:creationId xmlns:p14="http://schemas.microsoft.com/office/powerpoint/2010/main" val="18330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C264-C597-9756-E961-3A702509B64A}"/>
              </a:ext>
            </a:extLst>
          </p:cNvPr>
          <p:cNvSpPr>
            <a:spLocks noGrp="1"/>
          </p:cNvSpPr>
          <p:nvPr>
            <p:ph type="title"/>
          </p:nvPr>
        </p:nvSpPr>
        <p:spPr/>
        <p:txBody>
          <a:bodyPr/>
          <a:lstStyle/>
          <a:p>
            <a:r>
              <a:rPr lang="es-ES" dirty="0" smtClean="0">
                <a:latin typeface="+mj-lt"/>
              </a:rPr>
              <a:t>Fases de la terapia</a:t>
            </a:r>
            <a:endParaRPr lang="es-ES" dirty="0">
              <a:latin typeface="+mj-lt"/>
            </a:endParaRPr>
          </a:p>
        </p:txBody>
      </p:sp>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smtClean="0"/>
          </a:p>
        </p:txBody>
      </p:sp>
      <p:sp>
        <p:nvSpPr>
          <p:cNvPr id="6" name="Text Placeholder 2">
            <a:extLst>
              <a:ext uri="{FF2B5EF4-FFF2-40B4-BE49-F238E27FC236}">
                <a16:creationId xmlns:a16="http://schemas.microsoft.com/office/drawing/2014/main" xmlns="" id="{961CBD44-057A-454F-B123-010B818F6690}"/>
              </a:ext>
            </a:extLst>
          </p:cNvPr>
          <p:cNvSpPr>
            <a:spLocks noGrp="1"/>
          </p:cNvSpPr>
          <p:nvPr>
            <p:ph type="body" idx="1"/>
          </p:nvPr>
        </p:nvSpPr>
        <p:spPr>
          <a:xfrm>
            <a:off x="614974" y="1563638"/>
            <a:ext cx="7701441" cy="2826600"/>
          </a:xfrm>
        </p:spPr>
        <p:txBody>
          <a:bodyPr/>
          <a:lstStyle/>
          <a:p>
            <a:pPr marL="76200" indent="0">
              <a:buNone/>
            </a:pPr>
            <a:r>
              <a:rPr lang="es-ES" sz="1800" dirty="0" smtClean="0">
                <a:latin typeface="+mn-lt"/>
              </a:rPr>
              <a:t>Normalmente la TCC tiene seis fases: </a:t>
            </a:r>
          </a:p>
          <a:p>
            <a:r>
              <a:rPr lang="es-ES" sz="1800" dirty="0" smtClean="0">
                <a:latin typeface="+mn-lt"/>
              </a:rPr>
              <a:t>Evaluación o evaluación psicológica</a:t>
            </a:r>
          </a:p>
          <a:p>
            <a:r>
              <a:rPr lang="es-ES" sz="1800" dirty="0" smtClean="0">
                <a:latin typeface="+mn-lt"/>
              </a:rPr>
              <a:t>Reconceptualización</a:t>
            </a:r>
          </a:p>
          <a:p>
            <a:r>
              <a:rPr lang="es-ES" sz="1800" dirty="0" smtClean="0">
                <a:latin typeface="+mn-lt"/>
              </a:rPr>
              <a:t>Adquisición de habilidades</a:t>
            </a:r>
          </a:p>
          <a:p>
            <a:r>
              <a:rPr lang="es-ES" sz="1800" dirty="0" smtClean="0">
                <a:latin typeface="+mn-lt"/>
              </a:rPr>
              <a:t>Consolidación de habilidades y ejercicios para aplicarlas</a:t>
            </a:r>
          </a:p>
          <a:p>
            <a:r>
              <a:rPr lang="es-ES" sz="1800" dirty="0" smtClean="0">
                <a:latin typeface="+mn-lt"/>
              </a:rPr>
              <a:t>Generalización y mantenimiento</a:t>
            </a:r>
          </a:p>
          <a:p>
            <a:r>
              <a:rPr lang="es-ES" sz="1800" dirty="0" smtClean="0">
                <a:latin typeface="+mn-lt"/>
              </a:rPr>
              <a:t>Seguimiento de evaluación postratamiento</a:t>
            </a:r>
          </a:p>
          <a:p>
            <a:pPr marL="76200" indent="0">
              <a:buNone/>
            </a:pPr>
            <a:endParaRPr lang="es-ES" sz="1800" dirty="0">
              <a:latin typeface="+mn-lt"/>
            </a:endParaRPr>
          </a:p>
        </p:txBody>
      </p:sp>
    </p:spTree>
    <p:extLst>
      <p:ext uri="{BB962C8B-B14F-4D97-AF65-F5344CB8AC3E}">
        <p14:creationId xmlns:p14="http://schemas.microsoft.com/office/powerpoint/2010/main" val="23240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A6A4-A9F3-DCBA-4F01-AE7818339AB5}"/>
              </a:ext>
            </a:extLst>
          </p:cNvPr>
          <p:cNvSpPr>
            <a:spLocks noGrp="1"/>
          </p:cNvSpPr>
          <p:nvPr>
            <p:ph type="title"/>
          </p:nvPr>
        </p:nvSpPr>
        <p:spPr/>
        <p:txBody>
          <a:bodyPr/>
          <a:lstStyle/>
          <a:p>
            <a:r>
              <a:rPr lang="es-ES" dirty="0" smtClean="0">
                <a:latin typeface="+mj-lt"/>
              </a:rPr>
              <a:t>Lecturas complementarias</a:t>
            </a:r>
            <a:endParaRPr lang="es-ES" dirty="0">
              <a:latin typeface="+mj-lt"/>
            </a:endParaRPr>
          </a:p>
        </p:txBody>
      </p:sp>
      <p:sp>
        <p:nvSpPr>
          <p:cNvPr id="3" name="Text Placeholder 2">
            <a:extLst>
              <a:ext uri="{FF2B5EF4-FFF2-40B4-BE49-F238E27FC236}">
                <a16:creationId xmlns:a16="http://schemas.microsoft.com/office/drawing/2014/main" xmlns="" id="{74A493D8-43AD-DD0A-41C5-DBB0AF231F58}"/>
              </a:ext>
            </a:extLst>
          </p:cNvPr>
          <p:cNvSpPr>
            <a:spLocks noGrp="1"/>
          </p:cNvSpPr>
          <p:nvPr>
            <p:ph type="body" idx="1"/>
          </p:nvPr>
        </p:nvSpPr>
        <p:spPr>
          <a:xfrm>
            <a:off x="614975" y="1491630"/>
            <a:ext cx="6757800" cy="2826600"/>
          </a:xfrm>
        </p:spPr>
        <p:txBody>
          <a:bodyPr/>
          <a:lstStyle/>
          <a:p>
            <a:pPr marL="76200" indent="0">
              <a:buNone/>
            </a:pPr>
            <a:r>
              <a:rPr lang="es-ES" sz="1500" dirty="0" smtClean="0">
                <a:latin typeface="+mj-lt"/>
              </a:rPr>
              <a:t>En este vídeo se resume qué es la TCC:</a:t>
            </a:r>
          </a:p>
          <a:p>
            <a:pPr marL="76200" indent="0">
              <a:buNone/>
            </a:pPr>
            <a:r>
              <a:rPr lang="x-es-XL" sz="1500" dirty="0" smtClean="0">
                <a:latin typeface="+mj-lt"/>
                <a:hlinkClick r:id="rId2"/>
              </a:rPr>
              <a:t>https</a:t>
            </a:r>
            <a:r>
              <a:rPr lang="x-es-XL" sz="1500" dirty="0">
                <a:latin typeface="+mj-lt"/>
                <a:hlinkClick r:id="rId2"/>
              </a:rPr>
              <a:t>://youtu.be/bUOaHsxe8OQ</a:t>
            </a:r>
          </a:p>
          <a:p>
            <a:pPr marL="76200" indent="0">
              <a:buNone/>
            </a:pPr>
            <a:endParaRPr lang="en-GB" sz="1500" dirty="0">
              <a:latin typeface="+mj-lt"/>
            </a:endParaRPr>
          </a:p>
          <a:p>
            <a:pPr marL="76200" indent="0">
              <a:buNone/>
            </a:pPr>
            <a:r>
              <a:rPr lang="es-ES" sz="1500" dirty="0" smtClean="0">
                <a:latin typeface="+mj-lt"/>
              </a:rPr>
              <a:t>Para obtener más información en inglés sobre la psicoterapia para TAC, visite el Instituto Nacional de Salud y Excelencia en los Cuidados (Reino Unido):</a:t>
            </a:r>
          </a:p>
          <a:p>
            <a:pPr marL="76200" indent="0">
              <a:buNone/>
            </a:pPr>
            <a:r>
              <a:rPr lang="x-es-XL" sz="1500" dirty="0" smtClean="0">
                <a:latin typeface="+mj-lt"/>
                <a:hlinkClick r:id="rId3"/>
              </a:rPr>
              <a:t>https</a:t>
            </a:r>
            <a:r>
              <a:rPr lang="x-es-XL" sz="1500" dirty="0">
                <a:latin typeface="+mj-lt"/>
                <a:hlinkClick r:id="rId3"/>
              </a:rPr>
              <a:t>://www.nice.org.uk/guidance/ng69/chapter/Recommendations</a:t>
            </a:r>
          </a:p>
          <a:p>
            <a:pPr marL="76200" indent="0">
              <a:buNone/>
            </a:pPr>
            <a:endParaRPr lang="en-GB" sz="1500" dirty="0">
              <a:latin typeface="+mj-lt"/>
            </a:endParaRPr>
          </a:p>
          <a:p>
            <a:pPr marL="76200" indent="0">
              <a:buNone/>
            </a:pPr>
            <a:r>
              <a:rPr lang="es-ES" sz="1500" dirty="0" smtClean="0">
                <a:latin typeface="+mj-lt"/>
              </a:rPr>
              <a:t>o la Guía práctica para el tratamiento de pacientes con trastornos de la conducta alimentaria de la Asociación Americana de Psiquiatría (EE. UU.):</a:t>
            </a:r>
          </a:p>
          <a:p>
            <a:pPr marL="76200" indent="0">
              <a:buNone/>
            </a:pPr>
            <a:r>
              <a:rPr lang="x-es-XL" sz="1500" dirty="0" smtClean="0">
                <a:latin typeface="+mj-lt"/>
                <a:hlinkClick r:id="rId4"/>
              </a:rPr>
              <a:t>https</a:t>
            </a:r>
            <a:r>
              <a:rPr lang="x-es-XL" sz="1500" dirty="0">
                <a:latin typeface="+mj-lt"/>
                <a:hlinkClick r:id="rId4"/>
              </a:rPr>
              <a:t>://ajp.psychiatryonline.org/doi/10.1176/appi.ajp.23180001</a:t>
            </a:r>
          </a:p>
          <a:p>
            <a:pPr marL="76200" indent="0">
              <a:buNone/>
            </a:pPr>
            <a:endParaRPr lang="en-GB" sz="1800" dirty="0"/>
          </a:p>
        </p:txBody>
      </p:sp>
      <p:sp>
        <p:nvSpPr>
          <p:cNvPr id="4" name="Slide Number Placeholder 3">
            <a:extLst>
              <a:ext uri="{FF2B5EF4-FFF2-40B4-BE49-F238E27FC236}">
                <a16:creationId xmlns:a16="http://schemas.microsoft.com/office/drawing/2014/main" xmlns=""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smtClean="0"/>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s-ES" sz="1800" dirty="0" smtClean="0">
                <a:solidFill>
                  <a:schemeClr val="bg1"/>
                </a:solidFill>
                <a:latin typeface="+mj-lt"/>
                <a:cs typeface="Arial" panose="020B0604020202020204" pitchFamily="34" charset="0"/>
              </a:rPr>
              <a:t>Número de proyecto: 2021-1-RO01- KA220-HED-38B739A3</a:t>
            </a:r>
            <a:endParaRPr lang="es-ES" sz="1800" dirty="0">
              <a:solidFill>
                <a:schemeClr val="bg1"/>
              </a:solidFill>
              <a:latin typeface="+mj-lt"/>
              <a:cs typeface="Arial" panose="020B0604020202020204" pitchFamily="34" charset="0"/>
            </a:endParaRP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s-ES" sz="1400" dirty="0" smtClean="0">
                <a:solidFill>
                  <a:schemeClr val="tx1"/>
                </a:solidFill>
                <a:latin typeface="+mn-lt"/>
                <a:cs typeface="Calibri" panose="020F0502020204030204" pitchFamily="34" charset="0"/>
              </a:rPr>
              <a:t>La financiación de la Comisión Europea para la elaboración de esta presentación no constituye una adhesión a su contenido, que refleja exclusivamente las opiniones de los autores, y no puede responsabilizarse a la Comisión del uso que pueda hacerse de la información que contiene.</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lang="en"/>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es-ES" sz="1700" dirty="0" smtClean="0">
                <a:latin typeface="+mn-lt"/>
              </a:rPr>
              <a:t>Al principio puede costar reconocer a un individuo con un trastorno de la conducta alimentaria porque la enfermedad evoluciona con el tiempo.</a:t>
            </a:r>
          </a:p>
          <a:p>
            <a:pPr algn="just">
              <a:spcBef>
                <a:spcPts val="1000"/>
              </a:spcBef>
            </a:pPr>
            <a:r>
              <a:rPr lang="es-ES" sz="1700" dirty="0" smtClean="0">
                <a:latin typeface="+mn-lt"/>
              </a:rPr>
              <a:t>Hay algunas señales de alerta que indican que hay un problema. No todas ellas deben presentarse simultáneamente. Son, entre otras:</a:t>
            </a:r>
          </a:p>
          <a:p>
            <a:pPr lvl="1" algn="just">
              <a:spcBef>
                <a:spcPts val="1000"/>
              </a:spcBef>
            </a:pPr>
            <a:r>
              <a:rPr lang="es-ES" sz="1700" dirty="0" smtClean="0">
                <a:latin typeface="+mn-lt"/>
              </a:rPr>
              <a:t>Señales de alerta conductuales</a:t>
            </a:r>
          </a:p>
          <a:p>
            <a:pPr lvl="1" algn="just">
              <a:spcBef>
                <a:spcPts val="1000"/>
              </a:spcBef>
            </a:pPr>
            <a:r>
              <a:rPr lang="es-ES" sz="1700" dirty="0" smtClean="0">
                <a:latin typeface="+mn-lt"/>
              </a:rPr>
              <a:t>Señales de alerta psicológicas</a:t>
            </a:r>
          </a:p>
          <a:p>
            <a:pPr lvl="1" algn="just">
              <a:spcBef>
                <a:spcPts val="1000"/>
              </a:spcBef>
            </a:pPr>
            <a:r>
              <a:rPr lang="es-ES" sz="1700" dirty="0" smtClean="0">
                <a:solidFill>
                  <a:srgbClr val="FF0000"/>
                </a:solidFill>
                <a:latin typeface="+mn-lt"/>
              </a:rPr>
              <a:t>Señales de alerta físicas</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Señales de alarma de los trastornos de la conducta alimentaria</a:t>
            </a:r>
            <a:endParaRPr lang="es-E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Señales de alerta conductuales</a:t>
            </a:r>
            <a:endParaRPr lang="es-ES" dirty="0">
              <a:latin typeface="+mj-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899592" y="1707654"/>
            <a:ext cx="6757800" cy="2826600"/>
          </a:xfrm>
        </p:spPr>
        <p:txBody>
          <a:bodyPr/>
          <a:lstStyle/>
          <a:p>
            <a:r>
              <a:rPr lang="es-ES" sz="2000" dirty="0" smtClean="0">
                <a:latin typeface="+mn-lt"/>
              </a:rPr>
              <a:t>Dietas constantes o repetitivas </a:t>
            </a:r>
            <a:r>
              <a:rPr lang="es-ES" sz="1400" dirty="0" smtClean="0">
                <a:latin typeface="+mn-lt"/>
              </a:rPr>
              <a:t>(por ejemplo, contar calorías o kilojulios, saltarse comidas, ayunar, evitar ciertos grupos o tipos de alimentos como la carne o los lácteos, sustituir comidas por líquidos).</a:t>
            </a:r>
          </a:p>
          <a:p>
            <a:r>
              <a:rPr lang="es-ES" sz="2000" dirty="0" smtClean="0">
                <a:latin typeface="+mn-lt"/>
              </a:rPr>
              <a:t>Pruebas de atracones </a:t>
            </a:r>
            <a:r>
              <a:rPr lang="es-ES" sz="1400" dirty="0" smtClean="0">
                <a:latin typeface="+mn-lt"/>
              </a:rPr>
              <a:t>(por ejemplo, desaparición de grandes cantidades de comida de la despensa o la nevera, envoltorios en la basura, acopio de comida para preparar el atracón).</a:t>
            </a:r>
          </a:p>
          <a:p>
            <a:r>
              <a:rPr lang="es-ES" sz="2000" dirty="0" smtClean="0">
                <a:latin typeface="+mn-lt"/>
              </a:rPr>
              <a:t>Pruebas de vómitos o abuso de laxantes </a:t>
            </a:r>
            <a:r>
              <a:rPr lang="es-ES" sz="1400" dirty="0" smtClean="0">
                <a:latin typeface="+mn-lt"/>
              </a:rPr>
              <a:t>(por ejemplo, viajes frecuentes al baño durante las comidas o poco después de estas).</a:t>
            </a:r>
          </a:p>
          <a:p>
            <a:r>
              <a:rPr lang="es-ES" sz="2000" dirty="0" smtClean="0">
                <a:latin typeface="+mn-lt"/>
              </a:rPr>
              <a:t>Programas de ejercicio excesivos o compulsivos </a:t>
            </a:r>
            <a:r>
              <a:rPr lang="es-ES" sz="1400" dirty="0" smtClean="0">
                <a:latin typeface="+mn-lt"/>
              </a:rPr>
              <a:t>(por ejemplo, hacer ejercicio a todas horas, insistir en el rendimiento).</a:t>
            </a:r>
          </a:p>
          <a:p>
            <a:endParaRPr lang="en-US" sz="2000" dirty="0"/>
          </a:p>
          <a:p>
            <a:pPr marL="76200" indent="0">
              <a:buNone/>
            </a:pPr>
            <a:endParaRPr lang="en-GB" sz="2000"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smtClean="0"/>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x-es-XL" dirty="0">
                <a:latin typeface="+mj-lt"/>
              </a:rPr>
              <a:t>Señales de alerta conductuales</a:t>
            </a: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899592" y="1310850"/>
            <a:ext cx="6757800" cy="2826600"/>
          </a:xfrm>
        </p:spPr>
        <p:txBody>
          <a:bodyPr/>
          <a:lstStyle/>
          <a:p>
            <a:r>
              <a:rPr lang="x-es-XL" sz="2000" dirty="0">
                <a:latin typeface="+mn-lt"/>
              </a:rPr>
              <a:t>Cambios en las preferencias de alimentos </a:t>
            </a:r>
            <a:r>
              <a:rPr lang="x-es-XL" sz="1400" dirty="0">
                <a:latin typeface="+mn-lt"/>
              </a:rPr>
              <a:t>(por ejemplo, negarse a comer ciertos alimentos, tener aversión a alimentos que antes gustaban, interés repentino por una «dieta saludable»).</a:t>
            </a:r>
          </a:p>
          <a:p>
            <a:r>
              <a:rPr lang="x-es-XL" sz="2000" dirty="0">
                <a:latin typeface="+mn-lt"/>
              </a:rPr>
              <a:t>Evitación de situaciones sociales relacionadas con la comida.</a:t>
            </a:r>
          </a:p>
          <a:p>
            <a:r>
              <a:rPr lang="x-es-XL" sz="2000" dirty="0">
                <a:latin typeface="+mn-lt"/>
              </a:rPr>
              <a:t>Especial atención a la figura y el peso corporal </a:t>
            </a:r>
            <a:r>
              <a:rPr lang="x-es-XL" sz="1400" dirty="0">
                <a:latin typeface="+mn-lt"/>
              </a:rPr>
              <a:t>(por ejemplo, interés por los sitios web sobre adelgazamiento, los consejos dietéticos de libros y revistas, las imágenes de personas delgadas).</a:t>
            </a:r>
          </a:p>
          <a:p>
            <a:r>
              <a:rPr lang="x-es-XL" sz="2000" dirty="0">
                <a:latin typeface="+mn-lt"/>
              </a:rPr>
              <a:t>Aislamiento social y de las amistades, por ejemplo, evitando actividades que antes gustaban.</a:t>
            </a:r>
          </a:p>
          <a:p>
            <a:r>
              <a:rPr lang="x-es-XL" sz="2000" dirty="0">
                <a:latin typeface="+mn-lt"/>
              </a:rPr>
              <a:t>Cambio de ritmo al comer </a:t>
            </a:r>
            <a:r>
              <a:rPr lang="x-es-XL" sz="1400" dirty="0">
                <a:latin typeface="+mn-lt"/>
              </a:rPr>
              <a:t>(por ejemplo, comer con cucharillas, comer bocado a bocado, redistribuir la comida en el plato).</a:t>
            </a: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smtClean="0"/>
          </a:p>
        </p:txBody>
      </p:sp>
    </p:spTree>
    <p:extLst>
      <p:ext uri="{BB962C8B-B14F-4D97-AF65-F5344CB8AC3E}">
        <p14:creationId xmlns:p14="http://schemas.microsoft.com/office/powerpoint/2010/main" val="28498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Señales de alerta psicológicas</a:t>
            </a:r>
            <a:endParaRPr lang="es-ES" dirty="0">
              <a:latin typeface="+mj-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899592" y="1347614"/>
            <a:ext cx="6757800" cy="2826600"/>
          </a:xfrm>
        </p:spPr>
        <p:txBody>
          <a:bodyPr/>
          <a:lstStyle/>
          <a:p>
            <a:r>
              <a:rPr lang="es-ES" sz="2000" dirty="0" smtClean="0">
                <a:latin typeface="+mn-lt"/>
              </a:rPr>
              <a:t>Mayor interés por la figura, el peso corporal y el aspecto.</a:t>
            </a:r>
          </a:p>
          <a:p>
            <a:r>
              <a:rPr lang="es-ES" sz="2000" dirty="0" smtClean="0">
                <a:latin typeface="+mn-lt"/>
              </a:rPr>
              <a:t>Miedo intenso a ganar peso.</a:t>
            </a:r>
          </a:p>
          <a:p>
            <a:r>
              <a:rPr lang="es-ES" sz="2000" dirty="0" smtClean="0">
                <a:latin typeface="+mn-lt"/>
              </a:rPr>
              <a:t>Preocupación constante por la comida o las actividades relacionadas con la comida </a:t>
            </a:r>
            <a:r>
              <a:rPr lang="es-ES" sz="1400" dirty="0" smtClean="0">
                <a:latin typeface="+mn-lt"/>
              </a:rPr>
              <a:t>(por ejemplo, preparación de los alimentos, blogs sobre alimentación, grupos en las redes sociales).</a:t>
            </a:r>
          </a:p>
          <a:p>
            <a:r>
              <a:rPr lang="es-ES" sz="2000" dirty="0" smtClean="0">
                <a:latin typeface="+mn-lt"/>
              </a:rPr>
              <a:t>Insatisfacción con el cuerpo o imagen corporal negativa.</a:t>
            </a:r>
          </a:p>
          <a:p>
            <a:r>
              <a:rPr lang="es-ES" sz="2000" dirty="0" smtClean="0">
                <a:latin typeface="+mn-lt"/>
              </a:rPr>
              <a:t>Imagen corporal distorsionada </a:t>
            </a:r>
            <a:r>
              <a:rPr lang="es-ES" sz="1400" dirty="0" smtClean="0">
                <a:latin typeface="+mn-lt"/>
              </a:rPr>
              <a:t>(por ejemplo, quejas por estar gordo, sensación de estar rellenito aun con el peso adecuado y saludable o incluso con un peso insuficiente).</a:t>
            </a:r>
            <a:endParaRPr lang="es-ES" sz="1400"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smtClean="0"/>
          </a:p>
        </p:txBody>
      </p:sp>
    </p:spTree>
    <p:extLst>
      <p:ext uri="{BB962C8B-B14F-4D97-AF65-F5344CB8AC3E}">
        <p14:creationId xmlns:p14="http://schemas.microsoft.com/office/powerpoint/2010/main" val="12786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Señales de alerta psicológicas</a:t>
            </a:r>
            <a:endParaRPr lang="es-ES" dirty="0">
              <a:latin typeface="+mj-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899592" y="1707654"/>
            <a:ext cx="6757800" cy="2826600"/>
          </a:xfrm>
        </p:spPr>
        <p:txBody>
          <a:bodyPr/>
          <a:lstStyle/>
          <a:p>
            <a:r>
              <a:rPr lang="es-ES" sz="2000" dirty="0" smtClean="0">
                <a:latin typeface="+mn-lt"/>
              </a:rPr>
              <a:t>Sensibilidad a los comentarios o las críticas sobre los hábitos de ejercicio, la figura, la comida o el peso.</a:t>
            </a:r>
          </a:p>
          <a:p>
            <a:r>
              <a:rPr lang="es-ES" sz="2000" dirty="0" smtClean="0">
                <a:latin typeface="+mn-lt"/>
              </a:rPr>
              <a:t>Ansiedad cuando se acerca la hora de comer.</a:t>
            </a:r>
          </a:p>
          <a:p>
            <a:r>
              <a:rPr lang="es-ES" sz="2000" dirty="0" smtClean="0">
                <a:latin typeface="+mn-lt"/>
              </a:rPr>
              <a:t>Depresión o ansiedad.</a:t>
            </a:r>
          </a:p>
          <a:p>
            <a:r>
              <a:rPr lang="es-ES" sz="2000" dirty="0" smtClean="0">
                <a:latin typeface="+mn-lt"/>
              </a:rPr>
              <a:t>Mal humor o irritabilidad, cambios de humor.</a:t>
            </a:r>
          </a:p>
          <a:p>
            <a:r>
              <a:rPr lang="es-ES" sz="2000" dirty="0" smtClean="0">
                <a:latin typeface="+mn-lt"/>
              </a:rPr>
              <a:t>Baja autoestima </a:t>
            </a:r>
            <a:r>
              <a:rPr lang="es-ES" sz="1400" dirty="0" smtClean="0">
                <a:latin typeface="+mn-lt"/>
              </a:rPr>
              <a:t>(por ejemplo, sensación de ser inútil, culpa, vergüenza o autodesprecio).</a:t>
            </a:r>
          </a:p>
          <a:p>
            <a:r>
              <a:rPr lang="es-ES" sz="2000" dirty="0" smtClean="0">
                <a:latin typeface="+mn-lt"/>
              </a:rPr>
              <a:t>Ideas extremas, de «blanco y negro» </a:t>
            </a:r>
            <a:r>
              <a:rPr lang="es-ES" sz="1400" dirty="0" smtClean="0">
                <a:latin typeface="+mn-lt"/>
              </a:rPr>
              <a:t>(visiones distorsionadas de que todo es «bueno» o «malo»).</a:t>
            </a:r>
            <a:endParaRPr lang="es-ES" sz="1400"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smtClean="0"/>
          </a:p>
        </p:txBody>
      </p:sp>
    </p:spTree>
    <p:extLst>
      <p:ext uri="{BB962C8B-B14F-4D97-AF65-F5344CB8AC3E}">
        <p14:creationId xmlns:p14="http://schemas.microsoft.com/office/powerpoint/2010/main" val="35215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s-ES" dirty="0" smtClean="0">
                <a:latin typeface="+mj-lt"/>
              </a:rPr>
              <a:t>Señales de alerta físicas</a:t>
            </a:r>
            <a:endParaRPr lang="es-ES" dirty="0">
              <a:latin typeface="+mj-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899592" y="1310850"/>
            <a:ext cx="6909353" cy="2826600"/>
          </a:xfrm>
        </p:spPr>
        <p:txBody>
          <a:bodyPr/>
          <a:lstStyle/>
          <a:p>
            <a:r>
              <a:rPr lang="es-ES" sz="2000" dirty="0" smtClean="0">
                <a:latin typeface="+mn-lt"/>
              </a:rPr>
              <a:t>Pérdida o aumento de peso (en caso de bulimia) repentinos o rápidos.</a:t>
            </a:r>
          </a:p>
          <a:p>
            <a:r>
              <a:rPr lang="es-ES" sz="2000" dirty="0" smtClean="0">
                <a:latin typeface="+mn-lt"/>
              </a:rPr>
              <a:t>Cambios de peso frecuentes.</a:t>
            </a:r>
          </a:p>
          <a:p>
            <a:r>
              <a:rPr lang="es-ES" sz="2000" dirty="0" smtClean="0">
                <a:latin typeface="+mn-lt"/>
              </a:rPr>
              <a:t>Amenorrea en el caso de las mujeres.</a:t>
            </a:r>
          </a:p>
          <a:p>
            <a:r>
              <a:rPr lang="es-ES" sz="2000" dirty="0" smtClean="0">
                <a:latin typeface="+mn-lt"/>
              </a:rPr>
              <a:t>Signos de vómitos frecuentes.</a:t>
            </a:r>
          </a:p>
          <a:p>
            <a:r>
              <a:rPr lang="es-ES" sz="2000" dirty="0" smtClean="0">
                <a:latin typeface="+mn-lt"/>
              </a:rPr>
              <a:t>Desmayos, mareos.</a:t>
            </a:r>
          </a:p>
          <a:p>
            <a:r>
              <a:rPr lang="es-ES" sz="2000" dirty="0" smtClean="0">
                <a:latin typeface="+mn-lt"/>
              </a:rPr>
              <a:t>Fatiga: sentir cansancio, incapacidad de hacer actividades normales.</a:t>
            </a:r>
          </a:p>
          <a:p>
            <a:endParaRPr lang="en-GB" sz="1400" dirty="0"/>
          </a:p>
          <a:p>
            <a:r>
              <a:rPr lang="es-ES" sz="1400" dirty="0" smtClean="0"/>
              <a:t>Vea un breve vídeo de resumen en </a:t>
            </a:r>
            <a:r>
              <a:rPr lang="es-ES" sz="1400" dirty="0" smtClean="0">
                <a:hlinkClick r:id="rId2"/>
              </a:rPr>
              <a:t>https://youtu.be/nJMtReAg1DI</a:t>
            </a:r>
          </a:p>
          <a:p>
            <a:endParaRPr lang="en-US" sz="2000"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smtClean="0"/>
          </a:p>
        </p:txBody>
      </p:sp>
    </p:spTree>
    <p:extLst>
      <p:ext uri="{BB962C8B-B14F-4D97-AF65-F5344CB8AC3E}">
        <p14:creationId xmlns:p14="http://schemas.microsoft.com/office/powerpoint/2010/main" val="20760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A6433-9B8D-9D5A-2985-A343CBAD9867}"/>
              </a:ext>
            </a:extLst>
          </p:cNvPr>
          <p:cNvSpPr>
            <a:spLocks noGrp="1"/>
          </p:cNvSpPr>
          <p:nvPr>
            <p:ph type="title"/>
          </p:nvPr>
        </p:nvSpPr>
        <p:spPr/>
        <p:txBody>
          <a:bodyPr/>
          <a:lstStyle/>
          <a:p>
            <a:r>
              <a:rPr lang="es-ES" dirty="0" smtClean="0">
                <a:latin typeface="+mj-lt"/>
              </a:rPr>
              <a:t>Diagnóstico</a:t>
            </a:r>
            <a:endParaRPr lang="es-ES" dirty="0">
              <a:latin typeface="+mj-lt"/>
            </a:endParaRPr>
          </a:p>
        </p:txBody>
      </p:sp>
      <p:sp>
        <p:nvSpPr>
          <p:cNvPr id="3" name="Text Placeholder 2">
            <a:extLst>
              <a:ext uri="{FF2B5EF4-FFF2-40B4-BE49-F238E27FC236}">
                <a16:creationId xmlns:a16="http://schemas.microsoft.com/office/drawing/2014/main" xmlns="" id="{4AEDAF4D-95BA-BC4D-02B4-D9CFA2DC2CE6}"/>
              </a:ext>
            </a:extLst>
          </p:cNvPr>
          <p:cNvSpPr>
            <a:spLocks noGrp="1"/>
          </p:cNvSpPr>
          <p:nvPr>
            <p:ph type="body" idx="1"/>
          </p:nvPr>
        </p:nvSpPr>
        <p:spPr/>
        <p:txBody>
          <a:bodyPr/>
          <a:lstStyle/>
          <a:p>
            <a:pPr marL="76200" indent="0" algn="just">
              <a:buNone/>
            </a:pPr>
            <a:r>
              <a:rPr lang="es-ES" sz="2000" dirty="0" smtClean="0">
                <a:latin typeface="+mn-lt"/>
              </a:rPr>
              <a:t>Normalmente el diagnóstico de un trastorno de la conducta alimentaria recae en un médico, al que suelen acudir los familiares o cuidadores del paciente. En general, el médico tiene en cuenta los siguientes datos de la persona:</a:t>
            </a:r>
          </a:p>
          <a:p>
            <a:pPr algn="just">
              <a:buFont typeface="Arial" panose="020B0604020202020204" pitchFamily="34" charset="0"/>
              <a:buChar char="•"/>
            </a:pPr>
            <a:r>
              <a:rPr lang="es-ES" sz="2000" dirty="0" smtClean="0">
                <a:latin typeface="+mn-lt"/>
              </a:rPr>
              <a:t>IMC, anamnesis minuciosa sobre los hábitos alimentarios y el peso, exploración física, pruebas analíticas, examen psiquiátrico básico.</a:t>
            </a:r>
          </a:p>
          <a:p>
            <a:endParaRPr lang="es-ES" dirty="0">
              <a:latin typeface="+mn-lt"/>
            </a:endParaRPr>
          </a:p>
        </p:txBody>
      </p:sp>
      <p:sp>
        <p:nvSpPr>
          <p:cNvPr id="4" name="Slide Number Placeholder 3">
            <a:extLst>
              <a:ext uri="{FF2B5EF4-FFF2-40B4-BE49-F238E27FC236}">
                <a16:creationId xmlns:a16="http://schemas.microsoft.com/office/drawing/2014/main" xmlns=""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smtClean="0"/>
          </a:p>
        </p:txBody>
      </p:sp>
    </p:spTree>
    <p:extLst>
      <p:ext uri="{BB962C8B-B14F-4D97-AF65-F5344CB8AC3E}">
        <p14:creationId xmlns:p14="http://schemas.microsoft.com/office/powerpoint/2010/main" val="2423053392"/>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3659</TotalTime>
  <Words>1639</Words>
  <Application>Microsoft Office PowerPoint</Application>
  <PresentationFormat>Presentación en pantalla (16:9)</PresentationFormat>
  <Paragraphs>105</Paragraphs>
  <Slides>19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Barlow Light</vt:lpstr>
      <vt:lpstr>Arial</vt:lpstr>
      <vt:lpstr>Barlow SemiBold</vt:lpstr>
      <vt:lpstr>Calibri</vt:lpstr>
      <vt:lpstr>Caius template</vt:lpstr>
      <vt:lpstr>Fundamentos de la terapia cognitivoconductual Autoría: Simona Cakirpaloglu, Lukas Merz</vt:lpstr>
      <vt:lpstr>Número de proyecto: 2021-1-RO01- KA220-HED-38B739A3</vt:lpstr>
      <vt:lpstr>Señales de alarma de los trastornos de la conducta alimentaria</vt:lpstr>
      <vt:lpstr>Señales de alerta conductuales</vt:lpstr>
      <vt:lpstr>Señales de alerta conductuales</vt:lpstr>
      <vt:lpstr>Señales de alerta psicológicas</vt:lpstr>
      <vt:lpstr>Señales de alerta psicológicas</vt:lpstr>
      <vt:lpstr>Señales de alerta físicas</vt:lpstr>
      <vt:lpstr>Diagnóstico</vt:lpstr>
      <vt:lpstr>Tratamiento</vt:lpstr>
      <vt:lpstr>Tratamiento</vt:lpstr>
      <vt:lpstr>Psicoterapia</vt:lpstr>
      <vt:lpstr>Psicoterapia</vt:lpstr>
      <vt:lpstr>¿Qué es la TCC?</vt:lpstr>
      <vt:lpstr>¿Qué es la TCC?</vt:lpstr>
      <vt:lpstr>Triángulo cognitivo</vt:lpstr>
      <vt:lpstr>Distorsiones cognitivas</vt:lpstr>
      <vt:lpstr>Fases de la terapia</vt:lpstr>
      <vt:lpstr>Lecturas complementarias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114</cp:revision>
  <dcterms:modified xsi:type="dcterms:W3CDTF">2023-07-04T10:28:33Z</dcterms:modified>
</cp:coreProperties>
</file>