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1"/>
  </p:notesMasterIdLst>
  <p:sldIdLst>
    <p:sldId id="256" r:id="rId2"/>
    <p:sldId id="257" r:id="rId3"/>
    <p:sldId id="261" r:id="rId4"/>
    <p:sldId id="279" r:id="rId5"/>
    <p:sldId id="289" r:id="rId6"/>
    <p:sldId id="290" r:id="rId7"/>
    <p:sldId id="291" r:id="rId8"/>
    <p:sldId id="292" r:id="rId9"/>
    <p:sldId id="280" r:id="rId10"/>
    <p:sldId id="281" r:id="rId11"/>
    <p:sldId id="293" r:id="rId12"/>
    <p:sldId id="294" r:id="rId13"/>
    <p:sldId id="282" r:id="rId14"/>
    <p:sldId id="296" r:id="rId15"/>
    <p:sldId id="297" r:id="rId16"/>
    <p:sldId id="298" r:id="rId17"/>
    <p:sldId id="300" r:id="rId18"/>
    <p:sldId id="301" r:id="rId19"/>
    <p:sldId id="284" r:id="rId20"/>
  </p:sldIdLst>
  <p:sldSz cx="9144000" cy="5143500" type="screen16x9"/>
  <p:notesSz cx="6858000" cy="9144000"/>
  <p:embeddedFontLst>
    <p:embeddedFont>
      <p:font typeface="Barlow Light" panose="00000400000000000000" pitchFamily="2" charset="-18"/>
      <p:regular r:id="rId22"/>
      <p:bold r:id="rId23"/>
      <p:italic r:id="rId24"/>
      <p:boldItalic r:id="rId25"/>
    </p:embeddedFont>
    <p:embeddedFont>
      <p:font typeface="Barlow SemiBold" panose="00000700000000000000" pitchFamily="2" charset="-18"/>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POP"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69/chapter/Recommendations" TargetMode="External"/><Relationship Id="rId2" Type="http://schemas.openxmlformats.org/officeDocument/2006/relationships/hyperlink" Target="https://youtu.be/bUOaHsxe8OQ" TargetMode="External"/><Relationship Id="rId1" Type="http://schemas.openxmlformats.org/officeDocument/2006/relationships/slideLayout" Target="../slideLayouts/slideLayout2.xml"/><Relationship Id="rId4" Type="http://schemas.openxmlformats.org/officeDocument/2006/relationships/hyperlink" Target="https://ajp.psychiatryonline.org/doi/10.1176/appi.ajp.23180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nJMtReAg1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411760" y="3219822"/>
            <a:ext cx="4608512"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Basics of </a:t>
            </a:r>
            <a:r>
              <a:rPr lang="en-GB" sz="2800" dirty="0"/>
              <a:t>CBT</a:t>
            </a:r>
            <a:br>
              <a:rPr lang="it-IT" sz="1800" dirty="0"/>
            </a:br>
            <a:r>
              <a:rPr lang="it-IT" sz="1800" dirty="0"/>
              <a:t>Authors: Simona Cakirpaloglu, Luk</a:t>
            </a:r>
            <a:r>
              <a:rPr lang="cs-CZ" sz="1800" dirty="0"/>
              <a:t>as Merz</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a:t>Treatment</a:t>
            </a:r>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a:xfrm>
            <a:off x="614975" y="1563638"/>
            <a:ext cx="6757800" cy="2826600"/>
          </a:xfrm>
        </p:spPr>
        <p:txBody>
          <a:bodyPr/>
          <a:lstStyle/>
          <a:p>
            <a:pPr marL="76200" indent="0">
              <a:buNone/>
            </a:pPr>
            <a:r>
              <a:rPr lang="en-GB" sz="1800" dirty="0"/>
              <a:t>Depending on the severity, timely or late diagnosis, the general condition of the patient, the treatment can take the form of individual or group counselling, outpatient therapy, hospitalisation or metabolic ICU in life-threatening conditions. Physical, social, and psychological factors must be considered before the treatment.</a:t>
            </a:r>
          </a:p>
          <a:p>
            <a:pPr marL="76200" indent="0">
              <a:buNone/>
            </a:pPr>
            <a:r>
              <a:rPr lang="en-GB" sz="1800" dirty="0"/>
              <a:t>The treatment always requires a close cooperation of a coordinated multidisciplinary team including a GP, psychologist, nutritional therapist, family members, sometimes occupational therapist, physiotherapist, dietician, etc.</a:t>
            </a:r>
          </a:p>
          <a:p>
            <a:endParaRPr lang="en-GB" sz="1800"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10876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a:t>Treatment</a:t>
            </a:r>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a:xfrm>
            <a:off x="594412" y="1419622"/>
            <a:ext cx="6757800" cy="2826600"/>
          </a:xfrm>
        </p:spPr>
        <p:txBody>
          <a:bodyPr/>
          <a:lstStyle/>
          <a:p>
            <a:pPr marL="76200" indent="0">
              <a:buNone/>
            </a:pPr>
            <a:r>
              <a:rPr lang="en-GB" sz="1800" dirty="0"/>
              <a:t>National guidelines and recommendations may differ across countries, but there are some general evidence-based principles that are the same and have proved successful  in treating eating disorders. Treatment plans often include psychotherapy, medical care and monitoring, nutritional counselling, sometimes medications, or a combination of these approaches.</a:t>
            </a:r>
          </a:p>
          <a:p>
            <a:pPr marL="76200" indent="0">
              <a:buNone/>
            </a:pPr>
            <a:r>
              <a:rPr lang="en-GB" sz="1800" dirty="0"/>
              <a:t>Typical treatment goals include: </a:t>
            </a:r>
          </a:p>
          <a:p>
            <a:r>
              <a:rPr lang="en-GB" sz="1200" dirty="0"/>
              <a:t>Restoring adequate nutrition </a:t>
            </a:r>
          </a:p>
          <a:p>
            <a:r>
              <a:rPr lang="en-GB" sz="1200" dirty="0"/>
              <a:t>Weight restoration to a healthy level </a:t>
            </a:r>
          </a:p>
          <a:p>
            <a:r>
              <a:rPr lang="en-GB" sz="1200" dirty="0"/>
              <a:t>Reducing excessive exercise </a:t>
            </a:r>
            <a:endParaRPr lang="en-GB" sz="1200" dirty="0">
              <a:solidFill>
                <a:schemeClr val="tx1">
                  <a:lumMod val="90000"/>
                  <a:lumOff val="10000"/>
                </a:schemeClr>
              </a:solidFill>
            </a:endParaRPr>
          </a:p>
          <a:p>
            <a:r>
              <a:rPr lang="en-GB" sz="1200" dirty="0">
                <a:solidFill>
                  <a:schemeClr val="tx1">
                    <a:lumMod val="90000"/>
                    <a:lumOff val="10000"/>
                  </a:schemeClr>
                </a:solidFill>
              </a:rPr>
              <a:t>Stopping binge-purge and binge-eating behaviours </a:t>
            </a:r>
          </a:p>
          <a:p>
            <a:endParaRPr lang="en-GB" sz="1400"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14757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a:t>Psychotherapy</a:t>
            </a:r>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701441" cy="2826600"/>
          </a:xfrm>
        </p:spPr>
        <p:txBody>
          <a:bodyPr/>
          <a:lstStyle/>
          <a:p>
            <a:pPr marL="76200" indent="0">
              <a:buNone/>
            </a:pPr>
            <a:r>
              <a:rPr lang="en-GB" sz="1800" dirty="0"/>
              <a:t>The person with an ED </a:t>
            </a:r>
            <a:r>
              <a:rPr lang="en-GB" sz="1800" dirty="0">
                <a:solidFill>
                  <a:schemeClr val="tx1">
                    <a:lumMod val="90000"/>
                    <a:lumOff val="10000"/>
                  </a:schemeClr>
                </a:solidFill>
              </a:rPr>
              <a:t>develops and maintains an isolated inner world that keeps the illusion of personal control while losing </a:t>
            </a:r>
            <a:r>
              <a:rPr lang="en-GB" sz="1800" dirty="0"/>
              <a:t>of meaningful relationships with others. The treatment poses a threat to the illusive safety of this constructed inner world, and exposes the patient to the realities that he or she is trying to escape from. In connection with body-image distortion, patient resistance to treatment is inevitable. His or her psychological insight is very low or non-existent and adolescent patients are typically forced into treatment by parents. Understandably, the patient perceives the treatment providers as external threats — as enemies who will force the patient to undesired behaviour. To the patient, this is unacceptable.</a:t>
            </a:r>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92916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a:t>Psychotherapy</a:t>
            </a:r>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197385" cy="2826600"/>
          </a:xfrm>
        </p:spPr>
        <p:txBody>
          <a:bodyPr/>
          <a:lstStyle/>
          <a:p>
            <a:pPr marL="76200" indent="0">
              <a:buNone/>
            </a:pPr>
            <a:r>
              <a:rPr lang="en-GB" sz="1800" dirty="0"/>
              <a:t>There is a general recommendation that patients have individualised goals set for weekly weight gain and target weight. Patients should be treated with an eating disorder focused psychotherapy, which should include normalising eating and weight control behaviours, restoring weight, and addressing psychological aspects of the disorder (e.g. fear of weight gain, body image disturbance). To achieve these goals, the type of therapy that proved effective is so-called “cognitive behavioural therapy”. However, it is important to note that there is no single approach or intervention effective in all patients. There are many variations of eating disorders and treatment must be individualised.</a:t>
            </a:r>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65029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cs-CZ" dirty="0" err="1"/>
              <a:t>What</a:t>
            </a:r>
            <a:r>
              <a:rPr lang="cs-CZ" dirty="0"/>
              <a:t> </a:t>
            </a:r>
            <a:r>
              <a:rPr lang="cs-CZ" dirty="0" err="1"/>
              <a:t>is</a:t>
            </a:r>
            <a:r>
              <a:rPr lang="cs-CZ" dirty="0"/>
              <a:t> CBT?</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701441" cy="2826600"/>
          </a:xfrm>
        </p:spPr>
        <p:txBody>
          <a:bodyPr/>
          <a:lstStyle/>
          <a:p>
            <a:pPr marL="76200" indent="0">
              <a:buNone/>
            </a:pPr>
            <a:r>
              <a:rPr lang="en-GB" sz="1800" dirty="0"/>
              <a:t>Cognitive behavioural therapy (CBT) is a form of psychotherapy or counselling therapy that focuses on thought patterns and how they affect our attitudes, our emotions and consequently our behaviours.</a:t>
            </a:r>
          </a:p>
          <a:p>
            <a:pPr marL="76200" indent="0">
              <a:buNone/>
            </a:pPr>
            <a:r>
              <a:rPr lang="en-GB" sz="1800" dirty="0">
                <a:solidFill>
                  <a:schemeClr val="tx1">
                    <a:lumMod val="90000"/>
                    <a:lumOff val="10000"/>
                  </a:schemeClr>
                </a:solidFill>
              </a:rPr>
              <a:t>CBT was developed </a:t>
            </a:r>
            <a:r>
              <a:rPr lang="cs-CZ" sz="1800" dirty="0">
                <a:solidFill>
                  <a:schemeClr val="tx1">
                    <a:lumMod val="90000"/>
                    <a:lumOff val="10000"/>
                  </a:schemeClr>
                </a:solidFill>
              </a:rPr>
              <a:t>in </a:t>
            </a:r>
            <a:r>
              <a:rPr lang="cs-CZ" sz="1800" dirty="0" err="1">
                <a:solidFill>
                  <a:schemeClr val="tx1">
                    <a:lumMod val="90000"/>
                    <a:lumOff val="10000"/>
                  </a:schemeClr>
                </a:solidFill>
              </a:rPr>
              <a:t>the</a:t>
            </a:r>
            <a:r>
              <a:rPr lang="cs-CZ" sz="1800" dirty="0">
                <a:solidFill>
                  <a:schemeClr val="tx1">
                    <a:lumMod val="90000"/>
                    <a:lumOff val="10000"/>
                  </a:schemeClr>
                </a:solidFill>
              </a:rPr>
              <a:t> 1960</a:t>
            </a:r>
            <a:r>
              <a:rPr lang="en-US" sz="1800" dirty="0">
                <a:solidFill>
                  <a:schemeClr val="tx1">
                    <a:lumMod val="90000"/>
                    <a:lumOff val="10000"/>
                  </a:schemeClr>
                </a:solidFill>
              </a:rPr>
              <a:t>’s </a:t>
            </a:r>
            <a:r>
              <a:rPr lang="en-GB" sz="1800" dirty="0">
                <a:solidFill>
                  <a:schemeClr val="tx1">
                    <a:lumMod val="90000"/>
                    <a:lumOff val="10000"/>
                  </a:schemeClr>
                </a:solidFill>
              </a:rPr>
              <a:t>by Aaron T. Beck and Albert Ellis at the University of Pennsylvania. They noticed the patients who presented to them for depression would have consistent streams of negative thoughts. By helping them re-evaluate </a:t>
            </a:r>
            <a:r>
              <a:rPr lang="en-GB" sz="1800" dirty="0"/>
              <a:t>those thoughts about themselves, about the world or their future, they were able to cope in everyday life and their symptoms improved. The CBT is about understanding what is going on around us here and now, how we are making sense of events around us, and how these events affect our emotions.</a:t>
            </a:r>
          </a:p>
          <a:p>
            <a:pPr marL="76200" indent="0">
              <a:buNone/>
            </a:pP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13135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cs-CZ" dirty="0" err="1"/>
              <a:t>What</a:t>
            </a:r>
            <a:r>
              <a:rPr lang="cs-CZ" dirty="0"/>
              <a:t> </a:t>
            </a:r>
            <a:r>
              <a:rPr lang="cs-CZ" dirty="0" err="1"/>
              <a:t>is</a:t>
            </a:r>
            <a:r>
              <a:rPr lang="cs-CZ" dirty="0"/>
              <a:t> CBT?</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701441" cy="2826600"/>
          </a:xfrm>
        </p:spPr>
        <p:txBody>
          <a:bodyPr/>
          <a:lstStyle/>
          <a:p>
            <a:pPr marL="76200" indent="0">
              <a:buNone/>
            </a:pPr>
            <a:r>
              <a:rPr lang="en-US" sz="1800" dirty="0">
                <a:solidFill>
                  <a:schemeClr val="tx1">
                    <a:lumMod val="90000"/>
                    <a:lumOff val="10000"/>
                  </a:schemeClr>
                </a:solidFill>
              </a:rPr>
              <a:t>In general, cognitive behavioral therapy assumes that changing the relation to a certain situation leads to change in the behavior and associated emotions. The goal of the therapy is to decide what can be altered and thus change the way certain situations are perceived and undesired behaviors prevented. In case of eating disorders, this means to reduce negative thoughts about eating, food and body image and remove the harmful behavior. The way our feelings, thought, and behavior are inseparable, intertwine and mutually affect one another is represented by a </a:t>
            </a:r>
            <a:r>
              <a:rPr lang="en-US" sz="1800" dirty="0"/>
              <a:t>“cognitive triangle”.</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71397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3" name="Obrázek 2">
            <a:extLst>
              <a:ext uri="{FF2B5EF4-FFF2-40B4-BE49-F238E27FC236}">
                <a16:creationId xmlns:a16="http://schemas.microsoft.com/office/drawing/2014/main" id="{F95FEAC2-465B-4AC8-94E9-5A452B764840}"/>
              </a:ext>
            </a:extLst>
          </p:cNvPr>
          <p:cNvPicPr>
            <a:picLocks noChangeAspect="1"/>
          </p:cNvPicPr>
          <p:nvPr/>
        </p:nvPicPr>
        <p:blipFill>
          <a:blip r:embed="rId2"/>
          <a:stretch>
            <a:fillRect/>
          </a:stretch>
        </p:blipFill>
        <p:spPr>
          <a:xfrm>
            <a:off x="2047346" y="1396646"/>
            <a:ext cx="4640071" cy="3493364"/>
          </a:xfrm>
          <a:prstGeom prst="rect">
            <a:avLst/>
          </a:prstGeom>
        </p:spPr>
      </p:pic>
      <p:sp>
        <p:nvSpPr>
          <p:cNvPr id="8" name="TextovéPole 7">
            <a:extLst>
              <a:ext uri="{FF2B5EF4-FFF2-40B4-BE49-F238E27FC236}">
                <a16:creationId xmlns:a16="http://schemas.microsoft.com/office/drawing/2014/main" id="{56AF4B8E-DDEC-47A8-843C-45488076ED22}"/>
              </a:ext>
            </a:extLst>
          </p:cNvPr>
          <p:cNvSpPr txBox="1"/>
          <p:nvPr/>
        </p:nvSpPr>
        <p:spPr>
          <a:xfrm>
            <a:off x="2339752" y="4847878"/>
            <a:ext cx="4347665" cy="215444"/>
          </a:xfrm>
          <a:prstGeom prst="rect">
            <a:avLst/>
          </a:prstGeom>
          <a:noFill/>
        </p:spPr>
        <p:txBody>
          <a:bodyPr wrap="none" rtlCol="0">
            <a:spAutoFit/>
          </a:bodyPr>
          <a:lstStyle/>
          <a:p>
            <a:r>
              <a:rPr lang="en-US" sz="800" dirty="0"/>
              <a:t>By </a:t>
            </a:r>
            <a:r>
              <a:rPr lang="en-US" sz="800" dirty="0" err="1"/>
              <a:t>TherapistAid</a:t>
            </a:r>
            <a:r>
              <a:rPr lang="en-US" sz="800" dirty="0"/>
              <a:t> LLC, </a:t>
            </a:r>
            <a:r>
              <a:rPr lang="cs-CZ" sz="800" dirty="0"/>
              <a:t>https://www.therapistaid.com/therapy-worksheet/cbt-triangle/cbt/none</a:t>
            </a:r>
          </a:p>
        </p:txBody>
      </p:sp>
      <p:sp>
        <p:nvSpPr>
          <p:cNvPr id="9" name="Title 1">
            <a:extLst>
              <a:ext uri="{FF2B5EF4-FFF2-40B4-BE49-F238E27FC236}">
                <a16:creationId xmlns:a16="http://schemas.microsoft.com/office/drawing/2014/main" id="{60E75DAD-7B41-4AF6-89A0-35F07884B47E}"/>
              </a:ext>
            </a:extLst>
          </p:cNvPr>
          <p:cNvSpPr>
            <a:spLocks noGrp="1"/>
          </p:cNvSpPr>
          <p:nvPr>
            <p:ph type="title"/>
          </p:nvPr>
        </p:nvSpPr>
        <p:spPr>
          <a:xfrm>
            <a:off x="614975" y="391350"/>
            <a:ext cx="6757800" cy="919500"/>
          </a:xfrm>
        </p:spPr>
        <p:txBody>
          <a:bodyPr/>
          <a:lstStyle/>
          <a:p>
            <a:r>
              <a:rPr lang="en-GB" dirty="0"/>
              <a:t>Cognitive triangle</a:t>
            </a:r>
          </a:p>
        </p:txBody>
      </p:sp>
    </p:spTree>
    <p:extLst>
      <p:ext uri="{BB962C8B-B14F-4D97-AF65-F5344CB8AC3E}">
        <p14:creationId xmlns:p14="http://schemas.microsoft.com/office/powerpoint/2010/main" val="229914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a:t>Cognitive distortions</a:t>
            </a:r>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6" name="Text Placeholder 2">
            <a:extLst>
              <a:ext uri="{FF2B5EF4-FFF2-40B4-BE49-F238E27FC236}">
                <a16:creationId xmlns:a16="http://schemas.microsoft.com/office/drawing/2014/main" id="{961CBD44-057A-454F-B123-010B818F6690}"/>
              </a:ext>
            </a:extLst>
          </p:cNvPr>
          <p:cNvSpPr>
            <a:spLocks noGrp="1"/>
          </p:cNvSpPr>
          <p:nvPr>
            <p:ph type="body" idx="1"/>
          </p:nvPr>
        </p:nvSpPr>
        <p:spPr>
          <a:xfrm>
            <a:off x="614974" y="1563638"/>
            <a:ext cx="7701441" cy="2826600"/>
          </a:xfrm>
        </p:spPr>
        <p:txBody>
          <a:bodyPr/>
          <a:lstStyle/>
          <a:p>
            <a:pPr marL="76200" indent="0">
              <a:buNone/>
            </a:pPr>
            <a:r>
              <a:rPr lang="en-US" sz="1800" dirty="0"/>
              <a:t>A problem arises, when our thoughts are distorted, namely by distorted opinions about body image, self-perception, weight, feelings of guilt, shame, or self-worthlessness. When this kind of thinking becomes habitual or default, it impacts our how we feel about ourselves and how we live. It creates a vicious circle of distorted thoughts, negative feelings, and harmful behavior.</a:t>
            </a:r>
          </a:p>
          <a:p>
            <a:pPr marL="76200" indent="0">
              <a:buNone/>
            </a:pPr>
            <a:r>
              <a:rPr lang="en-US" sz="1800" dirty="0"/>
              <a:t>The goal of psychotherapy for ED’s is to break this vicious circle and alter emotions, thought, and ultimately the behavior. This is called cognitive restructuring.</a:t>
            </a:r>
          </a:p>
          <a:p>
            <a:pPr marL="76200" indent="0">
              <a:buNone/>
            </a:pPr>
            <a:endParaRPr lang="en-GB" sz="1800" dirty="0"/>
          </a:p>
        </p:txBody>
      </p:sp>
    </p:spTree>
    <p:extLst>
      <p:ext uri="{BB962C8B-B14F-4D97-AF65-F5344CB8AC3E}">
        <p14:creationId xmlns:p14="http://schemas.microsoft.com/office/powerpoint/2010/main" val="183303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a:t>Therapy phases</a:t>
            </a:r>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6" name="Text Placeholder 2">
            <a:extLst>
              <a:ext uri="{FF2B5EF4-FFF2-40B4-BE49-F238E27FC236}">
                <a16:creationId xmlns:a16="http://schemas.microsoft.com/office/drawing/2014/main" id="{961CBD44-057A-454F-B123-010B818F6690}"/>
              </a:ext>
            </a:extLst>
          </p:cNvPr>
          <p:cNvSpPr>
            <a:spLocks noGrp="1"/>
          </p:cNvSpPr>
          <p:nvPr>
            <p:ph type="body" idx="1"/>
          </p:nvPr>
        </p:nvSpPr>
        <p:spPr>
          <a:xfrm>
            <a:off x="614974" y="1563638"/>
            <a:ext cx="7701441" cy="2826600"/>
          </a:xfrm>
        </p:spPr>
        <p:txBody>
          <a:bodyPr/>
          <a:lstStyle/>
          <a:p>
            <a:pPr marL="76200" indent="0">
              <a:buNone/>
            </a:pPr>
            <a:r>
              <a:rPr lang="en-US" sz="1800" dirty="0"/>
              <a:t>CBT usually has six phases: </a:t>
            </a:r>
          </a:p>
          <a:p>
            <a:r>
              <a:rPr lang="en-US" sz="1800" dirty="0"/>
              <a:t>Assessment or psychological assessment;</a:t>
            </a:r>
          </a:p>
          <a:p>
            <a:r>
              <a:rPr lang="en-US" sz="1800" dirty="0"/>
              <a:t>Reconceptualization;</a:t>
            </a:r>
          </a:p>
          <a:p>
            <a:r>
              <a:rPr lang="en-US" sz="1800" dirty="0"/>
              <a:t>Skills acquisition;</a:t>
            </a:r>
          </a:p>
          <a:p>
            <a:r>
              <a:rPr lang="en-US" sz="1800" dirty="0"/>
              <a:t>Skills consolidation and application training;</a:t>
            </a:r>
          </a:p>
          <a:p>
            <a:r>
              <a:rPr lang="en-US" sz="1800" dirty="0"/>
              <a:t>Generalization and maintenance;</a:t>
            </a:r>
          </a:p>
          <a:p>
            <a:r>
              <a:rPr lang="en-US" sz="1800" dirty="0"/>
              <a:t>Post-treatment assessment follow-up.</a:t>
            </a:r>
          </a:p>
          <a:p>
            <a:pPr marL="76200" indent="0">
              <a:buNone/>
            </a:pPr>
            <a:endParaRPr lang="en-GB" sz="1800" dirty="0"/>
          </a:p>
        </p:txBody>
      </p:sp>
    </p:spTree>
    <p:extLst>
      <p:ext uri="{BB962C8B-B14F-4D97-AF65-F5344CB8AC3E}">
        <p14:creationId xmlns:p14="http://schemas.microsoft.com/office/powerpoint/2010/main" val="232401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en-GB" dirty="0"/>
              <a:t>Further reading</a:t>
            </a:r>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5" y="1491630"/>
            <a:ext cx="6757800" cy="2826600"/>
          </a:xfrm>
        </p:spPr>
        <p:txBody>
          <a:bodyPr/>
          <a:lstStyle/>
          <a:p>
            <a:pPr marL="76200" indent="0">
              <a:buNone/>
            </a:pPr>
            <a:r>
              <a:rPr lang="en-GB" sz="1800" dirty="0"/>
              <a:t>A summary of what CBT is can also be found in this video:</a:t>
            </a:r>
          </a:p>
          <a:p>
            <a:pPr marL="76200" indent="0">
              <a:buNone/>
            </a:pPr>
            <a:r>
              <a:rPr lang="en-GB" sz="1800" dirty="0">
                <a:hlinkClick r:id="rId2"/>
              </a:rPr>
              <a:t>https://youtu.be/bUOaHsxe8OQ</a:t>
            </a:r>
            <a:endParaRPr lang="en-GB" sz="1800" dirty="0"/>
          </a:p>
          <a:p>
            <a:pPr marL="76200" indent="0">
              <a:buNone/>
            </a:pPr>
            <a:endParaRPr lang="en-GB" sz="1800" dirty="0"/>
          </a:p>
          <a:p>
            <a:pPr marL="76200" indent="0">
              <a:buNone/>
            </a:pPr>
            <a:r>
              <a:rPr lang="en-GB" sz="1800" dirty="0"/>
              <a:t>For more detailed information in English on psychotherapy of ED’s, go to the National Institute for Health and Care Excellence (UK):</a:t>
            </a:r>
          </a:p>
          <a:p>
            <a:pPr marL="76200" indent="0">
              <a:buNone/>
            </a:pPr>
            <a:r>
              <a:rPr lang="en-GB" sz="1600" dirty="0">
                <a:hlinkClick r:id="rId3"/>
              </a:rPr>
              <a:t>https://www.nice.org.uk/guidance/ng69/chapter/Recommendations</a:t>
            </a:r>
            <a:endParaRPr lang="en-GB" sz="1600" dirty="0"/>
          </a:p>
          <a:p>
            <a:pPr marL="76200" indent="0">
              <a:buNone/>
            </a:pPr>
            <a:endParaRPr lang="en-GB" sz="1600" dirty="0"/>
          </a:p>
          <a:p>
            <a:pPr marL="76200" indent="0">
              <a:buNone/>
            </a:pPr>
            <a:r>
              <a:rPr lang="en-GB" sz="1600" dirty="0"/>
              <a:t>or </a:t>
            </a:r>
            <a:r>
              <a:rPr lang="en-US" sz="1600" dirty="0"/>
              <a:t>The American Psychiatric Association Practice Guideline for the Treatment of Patients With Eating Disorders (USA)</a:t>
            </a:r>
          </a:p>
          <a:p>
            <a:pPr marL="76200" indent="0">
              <a:buNone/>
            </a:pPr>
            <a:r>
              <a:rPr lang="en-GB" sz="1600" dirty="0">
                <a:hlinkClick r:id="rId4"/>
              </a:rPr>
              <a:t>https://ajp.psychiatryonline.org/doi/10.1176/appi.ajp.23180001</a:t>
            </a:r>
            <a:endParaRPr lang="en-GB" sz="1600" dirty="0"/>
          </a:p>
          <a:p>
            <a:pPr marL="76200" indent="0">
              <a:buNone/>
            </a:pPr>
            <a:endParaRPr lang="en-GB" sz="18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en-GB" sz="1700" dirty="0"/>
              <a:t>In the beginning, it may be difficult to recognise an individual with an eating disorder, because the illness develops over time</a:t>
            </a:r>
          </a:p>
          <a:p>
            <a:pPr algn="just">
              <a:spcBef>
                <a:spcPts val="1000"/>
              </a:spcBef>
            </a:pPr>
            <a:r>
              <a:rPr lang="en-GB" sz="1700" dirty="0"/>
              <a:t>There are some warning signs that can indicate there is a problem. Not all of them have to present at the same time. These include:</a:t>
            </a:r>
          </a:p>
          <a:p>
            <a:pPr lvl="1" algn="just">
              <a:spcBef>
                <a:spcPts val="1000"/>
              </a:spcBef>
            </a:pPr>
            <a:r>
              <a:rPr lang="en-GB" sz="1700" dirty="0"/>
              <a:t>Behavioural warning signs</a:t>
            </a:r>
          </a:p>
          <a:p>
            <a:pPr lvl="1" algn="just">
              <a:spcBef>
                <a:spcPts val="1000"/>
              </a:spcBef>
            </a:pPr>
            <a:r>
              <a:rPr lang="en-GB" sz="1700" dirty="0"/>
              <a:t>Psychological warning signs</a:t>
            </a:r>
          </a:p>
          <a:p>
            <a:pPr lvl="1" algn="just">
              <a:spcBef>
                <a:spcPts val="1000"/>
              </a:spcBef>
            </a:pPr>
            <a:r>
              <a:rPr lang="en-GB" sz="1700" dirty="0">
                <a:solidFill>
                  <a:srgbClr val="FF0000"/>
                </a:solidFill>
              </a:rPr>
              <a:t>Physical warning signs</a:t>
            </a:r>
          </a:p>
          <a:p>
            <a:pPr marL="457200" lvl="0" indent="-381000" algn="l" rtl="0">
              <a:spcBef>
                <a:spcPts val="1000"/>
              </a:spcBef>
              <a:spcAft>
                <a:spcPts val="0"/>
              </a:spcAft>
              <a:buSzPts val="2400"/>
              <a:buChar char="▸"/>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Eating</a:t>
            </a:r>
            <a:r>
              <a:rPr lang="cs-CZ" dirty="0"/>
              <a:t> </a:t>
            </a:r>
            <a:r>
              <a:rPr lang="cs-CZ" dirty="0" err="1"/>
              <a:t>disorder</a:t>
            </a:r>
            <a:r>
              <a:rPr lang="cs-CZ" dirty="0"/>
              <a:t> </a:t>
            </a:r>
            <a:r>
              <a:rPr lang="cs-CZ" dirty="0" err="1"/>
              <a:t>warning</a:t>
            </a:r>
            <a:r>
              <a:rPr lang="cs-CZ" dirty="0"/>
              <a:t> </a:t>
            </a:r>
            <a:r>
              <a:rPr lang="cs-CZ" dirty="0" err="1"/>
              <a:t>signs</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Behavioural warning signs</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en-US" sz="2000" dirty="0"/>
              <a:t>Constant or repetitive dieting </a:t>
            </a:r>
            <a:r>
              <a:rPr lang="en-US" sz="1400" dirty="0"/>
              <a:t>(e.g. counting calories/kilojoules, skipping meals, fasting, avoidance of certain food groups or types such as meat or dairy, replacing meals with fluids)</a:t>
            </a:r>
            <a:endParaRPr lang="en-US" sz="2000" dirty="0"/>
          </a:p>
          <a:p>
            <a:r>
              <a:rPr lang="en-US" sz="2000" dirty="0"/>
              <a:t>Evidence of binge eating </a:t>
            </a:r>
            <a:r>
              <a:rPr lang="en-US" sz="1400" dirty="0"/>
              <a:t>(e.g. disappearance of large amounts of food from the cupboard or fridge, wrappers appearing in bin, hoarding of food in preparation for bingeing)</a:t>
            </a:r>
          </a:p>
          <a:p>
            <a:r>
              <a:rPr lang="en-US" sz="2000" dirty="0"/>
              <a:t>Evidence of vomiting or laxative abuse </a:t>
            </a:r>
            <a:r>
              <a:rPr lang="en-US" sz="1400" dirty="0"/>
              <a:t>(e.g. frequent trips to the bathroom during or shortly after meals)</a:t>
            </a:r>
          </a:p>
          <a:p>
            <a:r>
              <a:rPr lang="en-US" sz="2000" dirty="0"/>
              <a:t>Excessive or compulsive exercise patterns </a:t>
            </a:r>
            <a:r>
              <a:rPr lang="en-US" sz="1400" dirty="0"/>
              <a:t>(e.g. exercising at all times, insistence on performance)</a:t>
            </a:r>
          </a:p>
          <a:p>
            <a:endParaRPr lang="en-US" sz="2000" dirty="0"/>
          </a:p>
          <a:p>
            <a:pPr marL="76200" indent="0">
              <a:buNone/>
            </a:pP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Behavioural warning signs</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en-US" sz="2000" dirty="0"/>
              <a:t>Changes in food preferences </a:t>
            </a:r>
            <a:r>
              <a:rPr lang="en-US" sz="1400" dirty="0"/>
              <a:t>(e.g. refusing to eat certain foods, dislike of foods previously enjoyed, sudden interest in ‘healthy diet’)</a:t>
            </a:r>
          </a:p>
          <a:p>
            <a:r>
              <a:rPr lang="en-US" sz="2000" dirty="0"/>
              <a:t>Avoidance of social situations involving food</a:t>
            </a:r>
          </a:p>
          <a:p>
            <a:r>
              <a:rPr lang="en-US" sz="2000" dirty="0"/>
              <a:t>Strong focus on body shape and weight </a:t>
            </a:r>
            <a:r>
              <a:rPr lang="en-US" sz="1400" dirty="0"/>
              <a:t>(e.g. interest in weight-loss websites, dieting tips in books and magazines, images of thin people)</a:t>
            </a:r>
            <a:endParaRPr lang="en-US" sz="2000" dirty="0"/>
          </a:p>
          <a:p>
            <a:r>
              <a:rPr lang="en-US" sz="2000" dirty="0"/>
              <a:t>Social withdrawal and isolation from friends, including avoidance of previously enjoyed activities</a:t>
            </a:r>
          </a:p>
          <a:p>
            <a:r>
              <a:rPr lang="en-US" sz="2000" dirty="0"/>
              <a:t>Change in eating pace </a:t>
            </a:r>
            <a:r>
              <a:rPr lang="en-US" sz="1200" dirty="0"/>
              <a:t>(e.g. eating with teaspoons, eating one at a time, rearranging food on plate)</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8498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Psychological warning signs</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en-US" sz="2000" dirty="0"/>
              <a:t>Increased interest in body shape, weight and appearance</a:t>
            </a:r>
          </a:p>
          <a:p>
            <a:r>
              <a:rPr lang="en-US" sz="2000" dirty="0"/>
              <a:t>Intense fear of gaining weight</a:t>
            </a:r>
          </a:p>
          <a:p>
            <a:r>
              <a:rPr lang="en-US" sz="2000" dirty="0"/>
              <a:t>Constant preoccupation with food or with activities relating to food </a:t>
            </a:r>
            <a:r>
              <a:rPr lang="en-US" sz="1400" dirty="0"/>
              <a:t>(e.g. food preparation, food blogs, groups on social media)</a:t>
            </a:r>
            <a:endParaRPr lang="en-US" sz="2000" dirty="0"/>
          </a:p>
          <a:p>
            <a:r>
              <a:rPr lang="en-US" sz="2000" dirty="0"/>
              <a:t>Body dissatisfaction/ negative body image</a:t>
            </a:r>
          </a:p>
          <a:p>
            <a:r>
              <a:rPr lang="en-US" sz="2000" dirty="0"/>
              <a:t>Distorted body image </a:t>
            </a:r>
            <a:r>
              <a:rPr lang="en-US" sz="1600" dirty="0"/>
              <a:t>(e.g. complaining of being fat, feeling or looking plump when with the right, healthy weight or even underweight)</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786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Psychological warning signs</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en-US" sz="2000" dirty="0"/>
              <a:t>Sensitivity to comments or criticism about exercise habits, body shape, eating or weight</a:t>
            </a:r>
          </a:p>
          <a:p>
            <a:r>
              <a:rPr lang="en-US" sz="2000" dirty="0"/>
              <a:t>Anxiety around meal times</a:t>
            </a:r>
          </a:p>
          <a:p>
            <a:r>
              <a:rPr lang="en-US" sz="2000" dirty="0"/>
              <a:t>Depression or anxiety</a:t>
            </a:r>
          </a:p>
          <a:p>
            <a:r>
              <a:rPr lang="en-US" sz="2000" dirty="0"/>
              <a:t>Moodiness or irritability, mood swings</a:t>
            </a:r>
          </a:p>
          <a:p>
            <a:r>
              <a:rPr lang="en-US" sz="2000" dirty="0"/>
              <a:t>Low self-esteem </a:t>
            </a:r>
            <a:r>
              <a:rPr lang="en-US" sz="1400" dirty="0"/>
              <a:t>(e.g. feeling worthless, guilt, shame or self-loathing)</a:t>
            </a:r>
            <a:endParaRPr lang="en-US" sz="2000" dirty="0"/>
          </a:p>
          <a:p>
            <a:r>
              <a:rPr lang="en-US" sz="2000" dirty="0"/>
              <a:t>‘Black and white’ thinking </a:t>
            </a:r>
            <a:r>
              <a:rPr lang="en-US" sz="1400" dirty="0"/>
              <a:t>(distorted views that </a:t>
            </a:r>
            <a:r>
              <a:rPr lang="en-US" sz="1400" dirty="0">
                <a:solidFill>
                  <a:schemeClr val="tx1">
                    <a:lumMod val="90000"/>
                    <a:lumOff val="10000"/>
                  </a:schemeClr>
                </a:solidFill>
              </a:rPr>
              <a:t>everything  is either </a:t>
            </a:r>
            <a:r>
              <a:rPr lang="en-US" sz="1400" dirty="0"/>
              <a:t>‘good’ or ‘bad’)</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52154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Physical warning signs</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4974" y="1705175"/>
            <a:ext cx="6909353" cy="2826600"/>
          </a:xfrm>
        </p:spPr>
        <p:txBody>
          <a:bodyPr/>
          <a:lstStyle/>
          <a:p>
            <a:r>
              <a:rPr lang="en-US" sz="2000" dirty="0"/>
              <a:t>Sudden or rapid weight loss or weight gain (in bulimia)</a:t>
            </a:r>
          </a:p>
          <a:p>
            <a:r>
              <a:rPr lang="en-US" sz="2000" dirty="0"/>
              <a:t>Frequent changes in weight</a:t>
            </a:r>
          </a:p>
          <a:p>
            <a:r>
              <a:rPr lang="en-US" sz="2000" dirty="0"/>
              <a:t>Loss of menstrual periods in women</a:t>
            </a:r>
          </a:p>
          <a:p>
            <a:r>
              <a:rPr lang="en-US" sz="2000" dirty="0"/>
              <a:t>Signs of frequent vomiting</a:t>
            </a:r>
          </a:p>
          <a:p>
            <a:r>
              <a:rPr lang="en-US" sz="2000" dirty="0"/>
              <a:t>Fainting, dizziness</a:t>
            </a:r>
          </a:p>
          <a:p>
            <a:r>
              <a:rPr lang="en-US" sz="2000" dirty="0"/>
              <a:t>Fatigue —feeling tired, unable to perform normal activities</a:t>
            </a:r>
          </a:p>
          <a:p>
            <a:endParaRPr lang="en-GB" sz="2000" dirty="0"/>
          </a:p>
          <a:p>
            <a:r>
              <a:rPr lang="en-GB" sz="1600" dirty="0"/>
              <a:t>Watch a short video summary on </a:t>
            </a:r>
            <a:r>
              <a:rPr lang="en-GB" sz="1600" dirty="0">
                <a:hlinkClick r:id="rId2"/>
              </a:rPr>
              <a:t>https://youtu.be/nJMtReAg1DI</a:t>
            </a:r>
            <a:endParaRPr lang="en-GB" sz="1600" dirty="0"/>
          </a:p>
          <a:p>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07601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en-GB" dirty="0"/>
              <a:t>Diagnosis</a:t>
            </a:r>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p:txBody>
          <a:bodyPr/>
          <a:lstStyle/>
          <a:p>
            <a:pPr marL="76200" indent="0" algn="just">
              <a:buNone/>
            </a:pPr>
            <a:r>
              <a:rPr lang="en-GB" sz="2000" dirty="0"/>
              <a:t>The diagnosis of an eating disorder usually lies with a doctor, who is often approached by patient’s relatives or caregivers. The doctor usually considers the person’s:</a:t>
            </a:r>
          </a:p>
          <a:p>
            <a:pPr algn="just">
              <a:buFont typeface="Arial" panose="020B0604020202020204" pitchFamily="34" charset="0"/>
              <a:buChar char="•"/>
            </a:pPr>
            <a:r>
              <a:rPr lang="en-GB" sz="2000" dirty="0"/>
              <a:t>BMI, careful history related to eating habits and weight, physical examination, laboratory examination, basic psychiatric examination</a:t>
            </a:r>
          </a:p>
          <a:p>
            <a:endParaRPr lang="en-GB" dirty="0"/>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423053392"/>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3644</TotalTime>
  <Words>1522</Words>
  <Application>Microsoft Office PowerPoint</Application>
  <PresentationFormat>Předvádění na obrazovce (16:9)</PresentationFormat>
  <Paragraphs>105</Paragraphs>
  <Slides>19</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Barlow SemiBold</vt:lpstr>
      <vt:lpstr>Barlow Light</vt:lpstr>
      <vt:lpstr>Caius template</vt:lpstr>
      <vt:lpstr> Basics of CBT Authors: Simona Cakirpaloglu, Lukas Merz</vt:lpstr>
      <vt:lpstr>Project Number: 2021-1-RO01- KA220-HED-38B739A3</vt:lpstr>
      <vt:lpstr>Eating disorder warning signs</vt:lpstr>
      <vt:lpstr>Behavioural warning signs</vt:lpstr>
      <vt:lpstr>Behavioural warning signs</vt:lpstr>
      <vt:lpstr>Psychological warning signs</vt:lpstr>
      <vt:lpstr>Psychological warning signs</vt:lpstr>
      <vt:lpstr>Physical warning signs</vt:lpstr>
      <vt:lpstr>Diagnosis</vt:lpstr>
      <vt:lpstr>Treatment</vt:lpstr>
      <vt:lpstr>Treatment</vt:lpstr>
      <vt:lpstr>Psychotherapy</vt:lpstr>
      <vt:lpstr>Psychotherapy</vt:lpstr>
      <vt:lpstr>What is CBT?</vt:lpstr>
      <vt:lpstr>What is CBT?</vt:lpstr>
      <vt:lpstr>Cognitive triangle</vt:lpstr>
      <vt:lpstr>Cognitive distortions</vt:lpstr>
      <vt:lpstr>Therapy phases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Merz Lukas</cp:lastModifiedBy>
  <cp:revision>111</cp:revision>
  <dcterms:modified xsi:type="dcterms:W3CDTF">2023-05-04T18:45:19Z</dcterms:modified>
</cp:coreProperties>
</file>