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 bookmarkIdSeed="2">
  <p:sldMasterIdLst>
    <p:sldMasterId id="2147483659" r:id="rId1"/>
  </p:sldMasterIdLst>
  <p:notesMasterIdLst>
    <p:notesMasterId r:id="rId21"/>
  </p:notesMasterIdLst>
  <p:sldIdLst>
    <p:sldId id="256" r:id="rId2"/>
    <p:sldId id="257" r:id="rId3"/>
    <p:sldId id="261" r:id="rId4"/>
    <p:sldId id="279" r:id="rId5"/>
    <p:sldId id="289" r:id="rId6"/>
    <p:sldId id="290" r:id="rId7"/>
    <p:sldId id="291" r:id="rId8"/>
    <p:sldId id="292" r:id="rId9"/>
    <p:sldId id="280" r:id="rId10"/>
    <p:sldId id="281" r:id="rId11"/>
    <p:sldId id="293" r:id="rId12"/>
    <p:sldId id="294" r:id="rId13"/>
    <p:sldId id="282" r:id="rId14"/>
    <p:sldId id="296" r:id="rId15"/>
    <p:sldId id="297" r:id="rId16"/>
    <p:sldId id="298" r:id="rId17"/>
    <p:sldId id="300" r:id="rId18"/>
    <p:sldId id="301" r:id="rId19"/>
    <p:sldId id="284" r:id="rId20"/>
  </p:sldIdLst>
  <p:sldSz cx="9144000" cy="5143500" type="screen16x9"/>
  <p:notesSz cx="6858000" cy="9144000"/>
  <p:embeddedFontLst>
    <p:embeddedFont>
      <p:font typeface="Barlow Light" panose="020B0604020202020204" charset="-18"/>
      <p:regular r:id="rId22"/>
      <p:bold r:id="rId23"/>
      <p:italic r:id="rId24"/>
      <p:boldItalic r:id="rId25"/>
    </p:embeddedFont>
    <p:embeddedFont>
      <p:font typeface="Barlow SemiBold" panose="020B0604020202020204" charset="-18"/>
      <p:regular r:id="rId26"/>
      <p:bold r:id="rId27"/>
      <p:italic r:id="rId28"/>
      <p:boldItalic r:id="rId29"/>
    </p:embeddedFont>
    <p:embeddedFont>
      <p:font typeface="Calibri" panose="020F0502020204030204" pitchFamily="34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 POP" initials="AP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AEA8867-561A-43F1-AA35-FFD2E45D988E}">
  <a:tblStyle styleId="{9AEA8867-561A-43F1-AA35-FFD2E45D988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773FD87B-DE17-4FAB-93B8-1F322D3E5D8B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940" y="5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21" Type="http://schemas.openxmlformats.org/officeDocument/2006/relationships/notesMaster" Target="notesMasters/notesMaster1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5533102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0">
                <a:srgbClr val="FFFFFF">
                  <a:alpha val="0"/>
                  <a:alpha val="46370"/>
                </a:srgbClr>
              </a:gs>
              <a:gs pos="50000">
                <a:srgbClr val="FFFFFF">
                  <a:alpha val="0"/>
                  <a:alpha val="46370"/>
                </a:srgbClr>
              </a:gs>
              <a:gs pos="100000">
                <a:schemeClr val="lt1">
                  <a:alpha val="46370"/>
                </a:scheme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 rot="10800000" flipH="1">
            <a:off x="341403" y="3124853"/>
            <a:ext cx="8801751" cy="2018725"/>
            <a:chOff x="-4395163" y="751996"/>
            <a:chExt cx="13539073" cy="3105254"/>
          </a:xfrm>
        </p:grpSpPr>
        <p:sp>
          <p:nvSpPr>
            <p:cNvPr id="12" name="Google Shape;12;p2"/>
            <p:cNvSpPr/>
            <p:nvPr/>
          </p:nvSpPr>
          <p:spPr>
            <a:xfrm>
              <a:off x="5833150" y="752100"/>
              <a:ext cx="743025" cy="3102950"/>
            </a:xfrm>
            <a:custGeom>
              <a:avLst/>
              <a:gdLst/>
              <a:ahLst/>
              <a:cxnLst/>
              <a:rect l="l" t="t" r="r" b="b"/>
              <a:pathLst>
                <a:path w="29721" h="124118" extrusionOk="0">
                  <a:moveTo>
                    <a:pt x="29559" y="0"/>
                  </a:moveTo>
                  <a:lnTo>
                    <a:pt x="0" y="21343"/>
                  </a:lnTo>
                  <a:lnTo>
                    <a:pt x="0" y="124118"/>
                  </a:lnTo>
                  <a:lnTo>
                    <a:pt x="29721" y="10287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3" name="Google Shape;13;p2"/>
            <p:cNvSpPr/>
            <p:nvPr/>
          </p:nvSpPr>
          <p:spPr>
            <a:xfrm>
              <a:off x="6572309" y="752088"/>
              <a:ext cx="2571600" cy="2571900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-4395163" y="1285649"/>
              <a:ext cx="10228800" cy="25716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73000">
                  <a:schemeClr val="accent2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5833500" y="751996"/>
              <a:ext cx="738775" cy="745525"/>
            </a:xfrm>
            <a:custGeom>
              <a:avLst/>
              <a:gdLst/>
              <a:ahLst/>
              <a:cxnLst/>
              <a:rect l="l" t="t" r="r" b="b"/>
              <a:pathLst>
                <a:path w="29551" h="29821" extrusionOk="0">
                  <a:moveTo>
                    <a:pt x="29397" y="0"/>
                  </a:moveTo>
                  <a:lnTo>
                    <a:pt x="64" y="21385"/>
                  </a:lnTo>
                  <a:lnTo>
                    <a:pt x="0" y="29821"/>
                  </a:lnTo>
                  <a:lnTo>
                    <a:pt x="29551" y="8625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</p:sp>
        <p:sp>
          <p:nvSpPr>
            <p:cNvPr id="16" name="Google Shape;16;p2"/>
            <p:cNvSpPr/>
            <p:nvPr/>
          </p:nvSpPr>
          <p:spPr>
            <a:xfrm>
              <a:off x="6572284" y="752119"/>
              <a:ext cx="2571600" cy="211500"/>
            </a:xfrm>
            <a:prstGeom prst="rect">
              <a:avLst/>
            </a:pr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-4395163" y="1285742"/>
              <a:ext cx="10228800" cy="211800"/>
            </a:xfrm>
            <a:prstGeom prst="rect">
              <a:avLst/>
            </a:pr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" name="Google Shape;18;p2"/>
          <p:cNvSpPr txBox="1">
            <a:spLocks noGrp="1"/>
          </p:cNvSpPr>
          <p:nvPr>
            <p:ph type="ctrTitle"/>
          </p:nvPr>
        </p:nvSpPr>
        <p:spPr>
          <a:xfrm>
            <a:off x="614975" y="3124850"/>
            <a:ext cx="6058800" cy="153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3932866"/>
            <a:ext cx="1164637" cy="65510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oogle Shape;44;p5"/>
          <p:cNvGrpSpPr/>
          <p:nvPr/>
        </p:nvGrpSpPr>
        <p:grpSpPr>
          <a:xfrm>
            <a:off x="0" y="4762400"/>
            <a:ext cx="603997" cy="381100"/>
            <a:chOff x="0" y="4762400"/>
            <a:chExt cx="603997" cy="381100"/>
          </a:xfrm>
        </p:grpSpPr>
        <p:sp>
          <p:nvSpPr>
            <p:cNvPr id="45" name="Google Shape;45;p5"/>
            <p:cNvSpPr/>
            <p:nvPr/>
          </p:nvSpPr>
          <p:spPr>
            <a:xfrm>
              <a:off x="380497" y="4762400"/>
              <a:ext cx="223500" cy="3810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5"/>
            <p:cNvSpPr/>
            <p:nvPr/>
          </p:nvSpPr>
          <p:spPr>
            <a:xfrm>
              <a:off x="0" y="4762500"/>
              <a:ext cx="381000" cy="381000"/>
            </a:xfrm>
            <a:prstGeom prst="rect">
              <a:avLst/>
            </a:prstGeom>
            <a:gradFill>
              <a:gsLst>
                <a:gs pos="0">
                  <a:schemeClr val="accent6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" name="Google Shape;47;p5"/>
          <p:cNvGrpSpPr/>
          <p:nvPr/>
        </p:nvGrpSpPr>
        <p:grpSpPr>
          <a:xfrm>
            <a:off x="381000" y="0"/>
            <a:ext cx="8763111" cy="1310918"/>
            <a:chOff x="381000" y="0"/>
            <a:chExt cx="8763111" cy="1310918"/>
          </a:xfrm>
        </p:grpSpPr>
        <p:grpSp>
          <p:nvGrpSpPr>
            <p:cNvPr id="48" name="Google Shape;48;p5"/>
            <p:cNvGrpSpPr/>
            <p:nvPr/>
          </p:nvGrpSpPr>
          <p:grpSpPr>
            <a:xfrm>
              <a:off x="381000" y="0"/>
              <a:ext cx="8763111" cy="1310300"/>
              <a:chOff x="381000" y="0"/>
              <a:chExt cx="8763111" cy="1310300"/>
            </a:xfrm>
          </p:grpSpPr>
          <p:sp>
            <p:nvSpPr>
              <p:cNvPr id="49" name="Google Shape;49;p5"/>
              <p:cNvSpPr/>
              <p:nvPr/>
            </p:nvSpPr>
            <p:spPr>
              <a:xfrm>
                <a:off x="7371879" y="0"/>
                <a:ext cx="721985" cy="1310275"/>
              </a:xfrm>
              <a:custGeom>
                <a:avLst/>
                <a:gdLst/>
                <a:ahLst/>
                <a:cxnLst/>
                <a:rect l="l" t="t" r="r" b="b"/>
                <a:pathLst>
                  <a:path w="23660" h="52411" extrusionOk="0">
                    <a:moveTo>
                      <a:pt x="23655" y="0"/>
                    </a:moveTo>
                    <a:lnTo>
                      <a:pt x="0" y="15445"/>
                    </a:lnTo>
                    <a:lnTo>
                      <a:pt x="14" y="52411"/>
                    </a:lnTo>
                    <a:lnTo>
                      <a:pt x="23660" y="421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</p:sp>
          <p:sp>
            <p:nvSpPr>
              <p:cNvPr id="50" name="Google Shape;50;p5"/>
              <p:cNvSpPr/>
              <p:nvPr/>
            </p:nvSpPr>
            <p:spPr>
              <a:xfrm>
                <a:off x="8090211" y="0"/>
                <a:ext cx="1053900" cy="1053900"/>
              </a:xfrm>
              <a:prstGeom prst="rect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51;p5"/>
              <p:cNvSpPr/>
              <p:nvPr/>
            </p:nvSpPr>
            <p:spPr>
              <a:xfrm>
                <a:off x="381000" y="384200"/>
                <a:ext cx="6990900" cy="926100"/>
              </a:xfrm>
              <a:prstGeom prst="rect">
                <a:avLst/>
              </a:prstGeom>
              <a:gradFill>
                <a:gsLst>
                  <a:gs pos="0">
                    <a:schemeClr val="accent2"/>
                  </a:gs>
                  <a:gs pos="73000">
                    <a:schemeClr val="accent2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2" name="Google Shape;52;p5"/>
            <p:cNvGrpSpPr/>
            <p:nvPr/>
          </p:nvGrpSpPr>
          <p:grpSpPr>
            <a:xfrm>
              <a:off x="381000" y="967217"/>
              <a:ext cx="8763100" cy="343701"/>
              <a:chOff x="381000" y="862358"/>
              <a:chExt cx="8763100" cy="576872"/>
            </a:xfrm>
          </p:grpSpPr>
          <p:sp>
            <p:nvSpPr>
              <p:cNvPr id="53" name="Google Shape;53;p5"/>
              <p:cNvSpPr/>
              <p:nvPr/>
            </p:nvSpPr>
            <p:spPr>
              <a:xfrm>
                <a:off x="7370250" y="863755"/>
                <a:ext cx="719800" cy="575475"/>
              </a:xfrm>
              <a:custGeom>
                <a:avLst/>
                <a:gdLst/>
                <a:ahLst/>
                <a:cxnLst/>
                <a:rect l="l" t="t" r="r" b="b"/>
                <a:pathLst>
                  <a:path w="28792" h="23019" extrusionOk="0">
                    <a:moveTo>
                      <a:pt x="28792" y="0"/>
                    </a:moveTo>
                    <a:lnTo>
                      <a:pt x="53" y="17878"/>
                    </a:lnTo>
                    <a:lnTo>
                      <a:pt x="0" y="23019"/>
                    </a:lnTo>
                    <a:lnTo>
                      <a:pt x="28792" y="5853"/>
                    </a:lnTo>
                    <a:close/>
                  </a:path>
                </a:pathLst>
              </a:custGeom>
              <a:solidFill>
                <a:srgbClr val="001F46">
                  <a:alpha val="20110"/>
                </a:srgbClr>
              </a:solidFill>
              <a:ln>
                <a:noFill/>
              </a:ln>
            </p:spPr>
          </p:sp>
          <p:sp>
            <p:nvSpPr>
              <p:cNvPr id="54" name="Google Shape;54;p5"/>
              <p:cNvSpPr/>
              <p:nvPr/>
            </p:nvSpPr>
            <p:spPr>
              <a:xfrm>
                <a:off x="8090200" y="862358"/>
                <a:ext cx="1053900" cy="1455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55;p5"/>
              <p:cNvSpPr/>
              <p:nvPr/>
            </p:nvSpPr>
            <p:spPr>
              <a:xfrm>
                <a:off x="381000" y="1310303"/>
                <a:ext cx="6990900" cy="1278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6" name="Google Shape;56;p5"/>
          <p:cNvSpPr txBox="1">
            <a:spLocks noGrp="1"/>
          </p:cNvSpPr>
          <p:nvPr>
            <p:ph type="title"/>
          </p:nvPr>
        </p:nvSpPr>
        <p:spPr>
          <a:xfrm>
            <a:off x="614975" y="391350"/>
            <a:ext cx="6757800" cy="919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5"/>
          <p:cNvSpPr txBox="1">
            <a:spLocks noGrp="1"/>
          </p:cNvSpPr>
          <p:nvPr>
            <p:ph type="body" idx="1"/>
          </p:nvPr>
        </p:nvSpPr>
        <p:spPr>
          <a:xfrm>
            <a:off x="614975" y="1705175"/>
            <a:ext cx="6757800" cy="2826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Char char="▸"/>
              <a:defRPr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▹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58" name="Google Shape;58;p5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691655"/>
            <a:ext cx="796962" cy="44829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oogle Shape;71;p7"/>
          <p:cNvGrpSpPr/>
          <p:nvPr/>
        </p:nvGrpSpPr>
        <p:grpSpPr>
          <a:xfrm>
            <a:off x="0" y="4762400"/>
            <a:ext cx="603997" cy="381100"/>
            <a:chOff x="0" y="4762400"/>
            <a:chExt cx="603997" cy="381100"/>
          </a:xfrm>
        </p:grpSpPr>
        <p:sp>
          <p:nvSpPr>
            <p:cNvPr id="72" name="Google Shape;72;p7"/>
            <p:cNvSpPr/>
            <p:nvPr/>
          </p:nvSpPr>
          <p:spPr>
            <a:xfrm>
              <a:off x="380497" y="4762400"/>
              <a:ext cx="223500" cy="3810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7"/>
            <p:cNvSpPr/>
            <p:nvPr/>
          </p:nvSpPr>
          <p:spPr>
            <a:xfrm>
              <a:off x="0" y="4762500"/>
              <a:ext cx="381000" cy="381000"/>
            </a:xfrm>
            <a:prstGeom prst="rect">
              <a:avLst/>
            </a:prstGeom>
            <a:gradFill>
              <a:gsLst>
                <a:gs pos="0">
                  <a:schemeClr val="accent6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" name="Google Shape;74;p7"/>
          <p:cNvGrpSpPr/>
          <p:nvPr/>
        </p:nvGrpSpPr>
        <p:grpSpPr>
          <a:xfrm>
            <a:off x="381000" y="0"/>
            <a:ext cx="8763111" cy="1310918"/>
            <a:chOff x="381000" y="0"/>
            <a:chExt cx="8763111" cy="1310918"/>
          </a:xfrm>
        </p:grpSpPr>
        <p:grpSp>
          <p:nvGrpSpPr>
            <p:cNvPr id="75" name="Google Shape;75;p7"/>
            <p:cNvGrpSpPr/>
            <p:nvPr/>
          </p:nvGrpSpPr>
          <p:grpSpPr>
            <a:xfrm>
              <a:off x="381000" y="0"/>
              <a:ext cx="8763111" cy="1310300"/>
              <a:chOff x="381000" y="0"/>
              <a:chExt cx="8763111" cy="1310300"/>
            </a:xfrm>
          </p:grpSpPr>
          <p:sp>
            <p:nvSpPr>
              <p:cNvPr id="76" name="Google Shape;76;p7"/>
              <p:cNvSpPr/>
              <p:nvPr/>
            </p:nvSpPr>
            <p:spPr>
              <a:xfrm>
                <a:off x="7371879" y="0"/>
                <a:ext cx="721985" cy="1310275"/>
              </a:xfrm>
              <a:custGeom>
                <a:avLst/>
                <a:gdLst/>
                <a:ahLst/>
                <a:cxnLst/>
                <a:rect l="l" t="t" r="r" b="b"/>
                <a:pathLst>
                  <a:path w="23660" h="52411" extrusionOk="0">
                    <a:moveTo>
                      <a:pt x="23655" y="0"/>
                    </a:moveTo>
                    <a:lnTo>
                      <a:pt x="0" y="15445"/>
                    </a:lnTo>
                    <a:lnTo>
                      <a:pt x="14" y="52411"/>
                    </a:lnTo>
                    <a:lnTo>
                      <a:pt x="23660" y="421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</p:sp>
          <p:sp>
            <p:nvSpPr>
              <p:cNvPr id="77" name="Google Shape;77;p7"/>
              <p:cNvSpPr/>
              <p:nvPr/>
            </p:nvSpPr>
            <p:spPr>
              <a:xfrm>
                <a:off x="8090211" y="0"/>
                <a:ext cx="1053900" cy="1053900"/>
              </a:xfrm>
              <a:prstGeom prst="rect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8;p7"/>
              <p:cNvSpPr/>
              <p:nvPr/>
            </p:nvSpPr>
            <p:spPr>
              <a:xfrm>
                <a:off x="381000" y="384200"/>
                <a:ext cx="6990900" cy="926100"/>
              </a:xfrm>
              <a:prstGeom prst="rect">
                <a:avLst/>
              </a:prstGeom>
              <a:gradFill>
                <a:gsLst>
                  <a:gs pos="0">
                    <a:schemeClr val="accent2"/>
                  </a:gs>
                  <a:gs pos="73000">
                    <a:schemeClr val="accent2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9" name="Google Shape;79;p7"/>
            <p:cNvGrpSpPr/>
            <p:nvPr/>
          </p:nvGrpSpPr>
          <p:grpSpPr>
            <a:xfrm>
              <a:off x="381000" y="967217"/>
              <a:ext cx="8763100" cy="343701"/>
              <a:chOff x="381000" y="862358"/>
              <a:chExt cx="8763100" cy="576872"/>
            </a:xfrm>
          </p:grpSpPr>
          <p:sp>
            <p:nvSpPr>
              <p:cNvPr id="80" name="Google Shape;80;p7"/>
              <p:cNvSpPr/>
              <p:nvPr/>
            </p:nvSpPr>
            <p:spPr>
              <a:xfrm>
                <a:off x="7370250" y="863755"/>
                <a:ext cx="719800" cy="575475"/>
              </a:xfrm>
              <a:custGeom>
                <a:avLst/>
                <a:gdLst/>
                <a:ahLst/>
                <a:cxnLst/>
                <a:rect l="l" t="t" r="r" b="b"/>
                <a:pathLst>
                  <a:path w="28792" h="23019" extrusionOk="0">
                    <a:moveTo>
                      <a:pt x="28792" y="0"/>
                    </a:moveTo>
                    <a:lnTo>
                      <a:pt x="53" y="17878"/>
                    </a:lnTo>
                    <a:lnTo>
                      <a:pt x="0" y="23019"/>
                    </a:lnTo>
                    <a:lnTo>
                      <a:pt x="28792" y="5853"/>
                    </a:lnTo>
                    <a:close/>
                  </a:path>
                </a:pathLst>
              </a:custGeom>
              <a:solidFill>
                <a:srgbClr val="001F46">
                  <a:alpha val="20110"/>
                </a:srgbClr>
              </a:solidFill>
              <a:ln>
                <a:noFill/>
              </a:ln>
            </p:spPr>
          </p:sp>
          <p:sp>
            <p:nvSpPr>
              <p:cNvPr id="81" name="Google Shape;81;p7"/>
              <p:cNvSpPr/>
              <p:nvPr/>
            </p:nvSpPr>
            <p:spPr>
              <a:xfrm>
                <a:off x="8090200" y="862358"/>
                <a:ext cx="1053900" cy="1455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82;p7"/>
              <p:cNvSpPr/>
              <p:nvPr/>
            </p:nvSpPr>
            <p:spPr>
              <a:xfrm>
                <a:off x="381000" y="1310303"/>
                <a:ext cx="6990900" cy="1278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3" name="Google Shape;83;p7"/>
          <p:cNvSpPr txBox="1">
            <a:spLocks noGrp="1"/>
          </p:cNvSpPr>
          <p:nvPr>
            <p:ph type="title"/>
          </p:nvPr>
        </p:nvSpPr>
        <p:spPr>
          <a:xfrm>
            <a:off x="614975" y="391350"/>
            <a:ext cx="6757800" cy="919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7"/>
          <p:cNvSpPr txBox="1">
            <a:spLocks noGrp="1"/>
          </p:cNvSpPr>
          <p:nvPr>
            <p:ph type="body" idx="1"/>
          </p:nvPr>
        </p:nvSpPr>
        <p:spPr>
          <a:xfrm>
            <a:off x="604000" y="1705175"/>
            <a:ext cx="3185400" cy="271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rtl="0">
              <a:spcBef>
                <a:spcPts val="600"/>
              </a:spcBef>
              <a:spcAft>
                <a:spcPts val="0"/>
              </a:spcAft>
              <a:buSzPts val="2200"/>
              <a:buChar char="▸"/>
              <a:defRPr sz="2200"/>
            </a:lvl1pPr>
            <a:lvl2pPr marL="914400" lvl="1" indent="-368300" rtl="0">
              <a:spcBef>
                <a:spcPts val="0"/>
              </a:spcBef>
              <a:spcAft>
                <a:spcPts val="0"/>
              </a:spcAft>
              <a:buSzPts val="2200"/>
              <a:buChar char="▹"/>
              <a:defRPr sz="2200"/>
            </a:lvl2pPr>
            <a:lvl3pPr marL="1371600" lvl="2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85" name="Google Shape;85;p7"/>
          <p:cNvSpPr txBox="1">
            <a:spLocks noGrp="1"/>
          </p:cNvSpPr>
          <p:nvPr>
            <p:ph type="body" idx="2"/>
          </p:nvPr>
        </p:nvSpPr>
        <p:spPr>
          <a:xfrm>
            <a:off x="4187378" y="1705175"/>
            <a:ext cx="3185400" cy="271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rtl="0">
              <a:spcBef>
                <a:spcPts val="600"/>
              </a:spcBef>
              <a:spcAft>
                <a:spcPts val="0"/>
              </a:spcAft>
              <a:buSzPts val="2200"/>
              <a:buChar char="▸"/>
              <a:defRPr sz="2200"/>
            </a:lvl1pPr>
            <a:lvl2pPr marL="914400" lvl="1" indent="-368300" rtl="0">
              <a:spcBef>
                <a:spcPts val="0"/>
              </a:spcBef>
              <a:spcAft>
                <a:spcPts val="0"/>
              </a:spcAft>
              <a:buSzPts val="2200"/>
              <a:buChar char="▹"/>
              <a:defRPr sz="2200"/>
            </a:lvl2pPr>
            <a:lvl3pPr marL="1371600" lvl="2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86" name="Google Shape;86;p7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691655"/>
            <a:ext cx="796962" cy="448291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1pPr>
            <a:lvl2pPr lvl="1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2pPr>
            <a:lvl3pPr lvl="2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3pPr>
            <a:lvl4pPr lvl="3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4pPr>
            <a:lvl5pPr lvl="4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5pPr>
            <a:lvl6pPr lvl="5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6pPr>
            <a:lvl7pPr lvl="6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7pPr>
            <a:lvl8pPr lvl="7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8pPr>
            <a:lvl9pPr lvl="8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614975" y="391350"/>
            <a:ext cx="6757800" cy="9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614975" y="1705175"/>
            <a:ext cx="6757800" cy="282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Barlow Light"/>
              <a:buChar char="▸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▹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■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●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○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■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●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○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■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3" r:id="rId3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ice.org.uk/guidance/ng69/chapter/Recommendations" TargetMode="External"/><Relationship Id="rId2" Type="http://schemas.openxmlformats.org/officeDocument/2006/relationships/hyperlink" Target="https://youtu.be/bUOaHsxe8OQ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jp.psychiatryonline.org/doi/10.1176/appi.ajp.23180001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nJMtReAg1DI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3"/>
          <p:cNvSpPr txBox="1">
            <a:spLocks noGrp="1"/>
          </p:cNvSpPr>
          <p:nvPr>
            <p:ph type="ctrTitle"/>
          </p:nvPr>
        </p:nvSpPr>
        <p:spPr>
          <a:xfrm>
            <a:off x="1403648" y="3147814"/>
            <a:ext cx="4608512" cy="1368152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ctr"/>
            <a:r>
              <a:rPr lang="en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t-LT" sz="2800" dirty="0">
                <a:latin typeface="Arial" panose="020B0604020202020204" pitchFamily="34" charset="0"/>
                <a:cs typeface="Arial" panose="020B0604020202020204" pitchFamily="34" charset="0"/>
              </a:rPr>
              <a:t>Základy 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BT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Autoři: </a:t>
            </a:r>
            <a:r>
              <a:rPr lang="it-I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Simona 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Cakirpaloglu, </a:t>
            </a:r>
            <a:r>
              <a:rPr lang="it-I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Luk</a:t>
            </a:r>
            <a:r>
              <a:rPr lang="cs-CZ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áš</a:t>
            </a:r>
            <a:r>
              <a:rPr lang="it-I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Merz</a:t>
            </a:r>
            <a:endParaRPr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3569" y="908015"/>
            <a:ext cx="76443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sz="6000" b="1" dirty="0">
                <a:solidFill>
                  <a:schemeClr val="accent2"/>
                </a:solidFill>
              </a:rPr>
              <a:t>Connected 4 Health</a:t>
            </a:r>
            <a:endParaRPr lang="it-IT" sz="6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B49E34-D497-A9B9-AC25-2399A2D22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Léčba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99E3FA-C709-9ACC-EF0E-6F5FD42F0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4974" y="1563638"/>
            <a:ext cx="7629433" cy="2826600"/>
          </a:xfrm>
        </p:spPr>
        <p:txBody>
          <a:bodyPr/>
          <a:lstStyle/>
          <a:p>
            <a:pPr marL="76200" indent="0">
              <a:buNone/>
            </a:pPr>
            <a:r>
              <a:rPr lang="en-GB" sz="1800" dirty="0">
                <a:latin typeface="+mn-lt"/>
              </a:rPr>
              <a:t>V závislosti na závažnosti, včasné nebo </a:t>
            </a:r>
            <a:r>
              <a:rPr lang="en-GB" sz="1800" dirty="0" err="1">
                <a:latin typeface="+mn-lt"/>
              </a:rPr>
              <a:t>pozdní</a:t>
            </a:r>
            <a:r>
              <a:rPr lang="en-GB" sz="1800" dirty="0">
                <a:latin typeface="+mn-lt"/>
              </a:rPr>
              <a:t> </a:t>
            </a:r>
            <a:r>
              <a:rPr lang="en-GB" sz="1800" dirty="0" err="1" smtClean="0">
                <a:latin typeface="+mn-lt"/>
              </a:rPr>
              <a:t>diagnóze</a:t>
            </a:r>
            <a:r>
              <a:rPr lang="cs-CZ" sz="1800" dirty="0" smtClean="0">
                <a:latin typeface="+mn-lt"/>
              </a:rPr>
              <a:t> a</a:t>
            </a:r>
            <a:r>
              <a:rPr lang="en-GB" sz="1800" dirty="0" smtClean="0">
                <a:latin typeface="+mn-lt"/>
              </a:rPr>
              <a:t> </a:t>
            </a:r>
            <a:r>
              <a:rPr lang="en-GB" sz="1800" dirty="0">
                <a:latin typeface="+mn-lt"/>
              </a:rPr>
              <a:t>celkovém stavu pacienta může mít léčba podobu individuálního nebo skupinového poradenství, ambulantní terapie, </a:t>
            </a:r>
            <a:r>
              <a:rPr lang="en-GB" sz="1800" dirty="0" err="1">
                <a:latin typeface="+mn-lt"/>
              </a:rPr>
              <a:t>hospitalizace</a:t>
            </a:r>
            <a:r>
              <a:rPr lang="en-GB" sz="1800" dirty="0">
                <a:latin typeface="+mn-lt"/>
              </a:rPr>
              <a:t> </a:t>
            </a:r>
            <a:r>
              <a:rPr lang="cs-CZ" sz="1800" dirty="0" smtClean="0">
                <a:latin typeface="+mn-lt"/>
              </a:rPr>
              <a:t>či </a:t>
            </a:r>
            <a:r>
              <a:rPr lang="en-GB" sz="1800" dirty="0" err="1" smtClean="0">
                <a:latin typeface="+mn-lt"/>
              </a:rPr>
              <a:t>metabolické</a:t>
            </a:r>
            <a:r>
              <a:rPr lang="en-GB" sz="1800" dirty="0" smtClean="0">
                <a:latin typeface="+mn-lt"/>
              </a:rPr>
              <a:t> </a:t>
            </a:r>
            <a:r>
              <a:rPr lang="en-GB" sz="1800" dirty="0">
                <a:latin typeface="+mn-lt"/>
              </a:rPr>
              <a:t>JIP u život ohrožujících stavů. Před zahájením léčby je třeba zvážit fyzické, sociální a psychologické faktory.</a:t>
            </a:r>
          </a:p>
          <a:p>
            <a:pPr marL="76200" indent="0">
              <a:buNone/>
            </a:pPr>
            <a:r>
              <a:rPr lang="en-GB" sz="1800" dirty="0">
                <a:latin typeface="+mn-lt"/>
              </a:rPr>
              <a:t>Léčba vždy vyžaduje úzkou spolupráci koordinovaného multidisciplinárního týmu zahrnujícího praktického lékaře, psychologa, nutričního terapeuta, rodinné příslušníky, někdy ergoterapeuta, fyzioterapeuta, dietologa </a:t>
            </a:r>
            <a:r>
              <a:rPr lang="en-GB" sz="1800" dirty="0" err="1">
                <a:latin typeface="+mn-lt"/>
              </a:rPr>
              <a:t>atd</a:t>
            </a:r>
            <a:r>
              <a:rPr lang="en-GB" sz="1800" dirty="0" smtClean="0">
                <a:latin typeface="+mn-lt"/>
              </a:rPr>
              <a:t>.</a:t>
            </a:r>
            <a:endParaRPr lang="en-GB" sz="1800" dirty="0">
              <a:latin typeface="+mn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B2BA73-F626-D5F6-99FF-A0DE54701A0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1087654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B49E34-D497-A9B9-AC25-2399A2D22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+mn-lt"/>
              </a:rPr>
              <a:t>Léčba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99E3FA-C709-9ACC-EF0E-6F5FD42F0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4412" y="1419622"/>
            <a:ext cx="7001924" cy="2826600"/>
          </a:xfrm>
        </p:spPr>
        <p:txBody>
          <a:bodyPr/>
          <a:lstStyle/>
          <a:p>
            <a:pPr marL="76200" indent="0">
              <a:buNone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Národní pokyny a doporučení se mohou v různých zemích lišit, ale existují některé obecné zásady založené na důkazech, které jsou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stejné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 p</a:t>
            </a:r>
            <a:r>
              <a:rPr lang="en-GB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ři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léčbě poruch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příjmu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potravy</a:t>
            </a: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GB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osvědčily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Léčebné plány často zahrnují psychoterapii, lékařskou péči a sledování, výživové poradenství, někdy i léky nebo kombinaci těchto přístupů.</a:t>
            </a:r>
          </a:p>
          <a:p>
            <a:pPr marL="76200" indent="0">
              <a:buNone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Mezi typické cíle léčby patří: </a:t>
            </a:r>
          </a:p>
          <a:p>
            <a:r>
              <a:rPr lang="en-GB" sz="14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Obnovení odpovídající výživy </a:t>
            </a:r>
          </a:p>
          <a:p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Úprava</a:t>
            </a:r>
            <a:r>
              <a:rPr lang="en-GB" sz="1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hmotnosti na zdravou úroveň </a:t>
            </a:r>
          </a:p>
          <a:p>
            <a:r>
              <a:rPr lang="en-GB" sz="14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Snížení nadměrného cvičení </a:t>
            </a:r>
          </a:p>
          <a:p>
            <a:r>
              <a:rPr lang="en-GB" sz="14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Zastavení </a:t>
            </a:r>
            <a:r>
              <a:rPr lang="en-GB" sz="14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záchvatovitého</a:t>
            </a:r>
            <a:r>
              <a:rPr lang="en-GB" sz="14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 err="1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přejídání</a:t>
            </a:r>
            <a:endParaRPr lang="en-GB" sz="14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B2BA73-F626-D5F6-99FF-A0DE54701A0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11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1475722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6E3E8-9950-A333-7A5B-9B2E5B60A0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Psychoterapie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2BBBCC-623E-4703-9884-928466D22A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4974" y="1563638"/>
            <a:ext cx="7701441" cy="2826600"/>
          </a:xfrm>
        </p:spPr>
        <p:txBody>
          <a:bodyPr/>
          <a:lstStyle/>
          <a:p>
            <a:pPr marL="76200" indent="0">
              <a:buNone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Osoba s </a:t>
            </a: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PPP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vytváří a udržuje izolovaný vnitřní svět, který udržuje iluzi osobní kontroly a </a:t>
            </a:r>
            <a:r>
              <a:rPr lang="cs-CZ" sz="18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člověk </a:t>
            </a:r>
            <a:r>
              <a:rPr lang="en-GB" sz="1800" dirty="0" err="1" smtClean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zároveň</a:t>
            </a:r>
            <a:r>
              <a:rPr lang="en-GB" sz="18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ztrácí 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smysluplné vztahy s ostatními. Léčba představuje hrozbu pro iluzorní bezpečí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tohoto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vnitřního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světa a vystavuje pacienta realitě, před kterou se snaží uniknout. V souvislosti s narušením obrazu těla je odpor pacienta k léčbě nevyhnutelný. Jeho psychologický vhled je velmi nízký nebo žádný a dospívající pacienti jsou k léčbě obvykle donuceni rodiči. Pacient pochopitelně vnímá poskytovatele léčby jako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vnější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hrozbu</a:t>
            </a: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jako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nepřátele, kteří ho budou nutit k nežádoucímu chování. Pro pacienta je to nepřijatelné.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CEA899-24A7-E3AA-CDA7-8B2DCA21121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9291643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6E3E8-9950-A333-7A5B-9B2E5B60A0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Psychoterapie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2BBBCC-623E-4703-9884-928466D22A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4974" y="1563638"/>
            <a:ext cx="7197385" cy="2826600"/>
          </a:xfrm>
        </p:spPr>
        <p:txBody>
          <a:bodyPr/>
          <a:lstStyle/>
          <a:p>
            <a:pPr marL="76200" indent="0">
              <a:buNone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Obecně se doporučuje, aby si pacienti stanovili individuální cíle pro týdenní přírůstek hmotnosti a cílovou hmotnost. Pacienti by měli být léčeni psychoterapií zaměřenou na poruchy příjmu potravy, která by měla zahrnovat normalizaci stravovacího chování a </a:t>
            </a: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úpravu </a:t>
            </a:r>
            <a:r>
              <a:rPr lang="en-GB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hmotnosti</a:t>
            </a: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na požadovanou úroveň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, a 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řešení psychologických aspektů poruchy (např. strach z přibývání na váze, poruchy obrazu těla). K dosažení těchto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cílů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se 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ukázal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jako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účinný</a:t>
            </a: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typ zvaný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i="1" dirty="0">
                <a:latin typeface="Arial" panose="020B0604020202020204" pitchFamily="34" charset="0"/>
                <a:cs typeface="Arial" panose="020B0604020202020204" pitchFamily="34" charset="0"/>
              </a:rPr>
              <a:t>kognitivně behaviorální terapie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. Je však důležité poznamenat, že neexistuje jediný přístup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nebo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jedna </a:t>
            </a:r>
            <a:r>
              <a:rPr lang="en-GB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intervence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účinná u všech pacientů. Existuje mnoho variant poruch příjmu potravy a léčba musí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být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vždy </a:t>
            </a:r>
            <a:r>
              <a:rPr lang="en-GB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individuální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CEA899-24A7-E3AA-CDA7-8B2DCA21121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13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6502959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6E3E8-9950-A333-7A5B-9B2E5B60A0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Co je K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BT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2BBBCC-623E-4703-9884-928466D22A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4974" y="1563638"/>
            <a:ext cx="7701441" cy="2826600"/>
          </a:xfrm>
        </p:spPr>
        <p:txBody>
          <a:bodyPr/>
          <a:lstStyle/>
          <a:p>
            <a:pPr marL="76200" indent="0">
              <a:buNone/>
            </a:pPr>
            <a:r>
              <a:rPr lang="en-GB" sz="18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Kognitivně-behaviorální terapie (KBT) je forma psychoterapie nebo poradenství, která se zaměřuje na myšlenkové vzorce a na to, jak ovlivňují naše postoje, emoce a následně i chování.</a:t>
            </a:r>
          </a:p>
          <a:p>
            <a:pPr marL="76200" indent="0">
              <a:buNone/>
            </a:pPr>
            <a:r>
              <a:rPr lang="cs-CZ" sz="18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GB" sz="18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BT </a:t>
            </a:r>
            <a:r>
              <a:rPr lang="en-GB" sz="18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byla vyvinuta </a:t>
            </a:r>
            <a:r>
              <a:rPr lang="cs-CZ" sz="18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</a:t>
            </a:r>
            <a:r>
              <a:rPr lang="cs-CZ" sz="18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60. </a:t>
            </a:r>
            <a:r>
              <a:rPr lang="en-US" sz="18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letech</a:t>
            </a:r>
            <a:r>
              <a:rPr lang="en-US" sz="18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GB" sz="18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Pensylvánské</a:t>
            </a:r>
            <a:r>
              <a:rPr lang="en-GB" sz="18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univerzitě</a:t>
            </a:r>
            <a:r>
              <a:rPr lang="en-GB" sz="18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Aaronem</a:t>
            </a:r>
            <a:r>
              <a:rPr lang="en-GB" sz="18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T. Beckem a </a:t>
            </a:r>
            <a:r>
              <a:rPr lang="en-GB" sz="18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Albertem</a:t>
            </a:r>
            <a:r>
              <a:rPr lang="en-GB" sz="18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Ellisem</a:t>
            </a:r>
            <a:r>
              <a:rPr lang="en-GB" sz="18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18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Všimli</a:t>
            </a:r>
            <a:r>
              <a:rPr lang="en-GB" sz="18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</a:t>
            </a:r>
            <a:r>
              <a:rPr lang="cs-CZ" sz="18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totiž</a:t>
            </a:r>
            <a:r>
              <a:rPr lang="en-GB" sz="18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8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že pacienti, kteří k nim přicházeli kvůli depresi, měli soustavné proudy negativních myšlenek. Když jim pomohli tyto myšlenky o sobě, o světě nebo o budoucnosti přehodnotit, dokázali se s nimi vyrovnat v každodenním životě a </a:t>
            </a:r>
            <a:r>
              <a:rPr lang="en-GB" sz="1800" dirty="0" err="1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příznaky</a:t>
            </a:r>
            <a:r>
              <a:rPr lang="en-GB" sz="18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jejich deprese </a:t>
            </a:r>
            <a:r>
              <a:rPr lang="en-GB" sz="18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</a:t>
            </a:r>
            <a:r>
              <a:rPr lang="en-GB" sz="18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zlepšily. </a:t>
            </a:r>
            <a:r>
              <a:rPr lang="cs-CZ" sz="18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GB" sz="18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BT </a:t>
            </a:r>
            <a:r>
              <a:rPr lang="en-GB" sz="18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 o pochopení toho, co se kolem nás děje tady a teď, </a:t>
            </a:r>
            <a:r>
              <a:rPr lang="en-GB" sz="1800" dirty="0" err="1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jak</a:t>
            </a:r>
            <a:r>
              <a:rPr lang="cs-CZ" sz="18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ý</a:t>
            </a:r>
            <a:r>
              <a:rPr lang="en-GB" sz="18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smysl</a:t>
            </a:r>
            <a:r>
              <a:rPr lang="en-GB" sz="18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dáváme</a:t>
            </a:r>
            <a:r>
              <a:rPr lang="en-GB" sz="18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událostem</a:t>
            </a:r>
            <a:r>
              <a:rPr lang="en-GB" sz="18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kolem nás a jak tyto události ovlivňují naše emoce.</a:t>
            </a:r>
          </a:p>
          <a:p>
            <a:pPr marL="76200" indent="0">
              <a:buNone/>
            </a:pPr>
            <a:endParaRPr lang="en-GB" sz="18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CEA899-24A7-E3AA-CDA7-8B2DCA21121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14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1313535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6E3E8-9950-A333-7A5B-9B2E5B60A0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Co je K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BT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2BBBCC-623E-4703-9884-928466D22A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4974" y="1563638"/>
            <a:ext cx="7701441" cy="2826600"/>
          </a:xfrm>
        </p:spPr>
        <p:txBody>
          <a:bodyPr/>
          <a:lstStyle/>
          <a:p>
            <a:pPr marL="76200" indent="0">
              <a:buNone/>
            </a:pPr>
            <a: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Kognitivně-behaviorální terapie obecně předpokládá, že změna vztahu k určité situaci vede ke změně chování a s ním spojených emocí. Cílem terapie je rozhodnout, co </a:t>
            </a:r>
            <a:r>
              <a:rPr lang="en-US" sz="18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změnit</a:t>
            </a:r>
            <a: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lze</a:t>
            </a:r>
            <a:r>
              <a:rPr lang="en-US" sz="18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tím změnit způsob vnímání určitých situací a zabránit nežádoucímu chování. V případě poruch příjmu potravy to znamená snížit negativní myšlenky týkající se </a:t>
            </a:r>
            <a:r>
              <a:rPr lang="en-US" sz="1800" dirty="0" err="1" smtClean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jídla</a:t>
            </a:r>
            <a:r>
              <a:rPr lang="cs-CZ" sz="18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či</a:t>
            </a:r>
            <a:r>
              <a:rPr lang="en-US" sz="18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obrazu těla a odstranit škodlivé chování. Způsob, jakým jsou naše pocity, myšlení a chování neoddělitelné, prolínají se a vzájemně se ovlivňují, </a:t>
            </a:r>
            <a:r>
              <a:rPr lang="cs-CZ" sz="18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zobrazuje tzv. „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kognitivní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trojúhelník</a:t>
            </a: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CEA899-24A7-E3AA-CDA7-8B2DCA21121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15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7139797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EC9599-2F36-4A74-15FA-D9C797805FA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16</a:t>
            </a:fld>
            <a:endParaRPr lang="en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F95FEAC2-465B-4AC8-94E9-5A452B7648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7346" y="1396646"/>
            <a:ext cx="4640071" cy="3493364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56AF4B8E-DDEC-47A8-843C-45488076ED22}"/>
              </a:ext>
            </a:extLst>
          </p:cNvPr>
          <p:cNvSpPr txBox="1"/>
          <p:nvPr/>
        </p:nvSpPr>
        <p:spPr>
          <a:xfrm>
            <a:off x="2339752" y="4847878"/>
            <a:ext cx="434766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Autor: </a:t>
            </a:r>
            <a:r>
              <a:rPr lang="en-US" sz="800" dirty="0" err="1"/>
              <a:t>TherapistAid </a:t>
            </a:r>
            <a:r>
              <a:rPr lang="en-US" sz="800" dirty="0"/>
              <a:t>LLC, </a:t>
            </a:r>
            <a:r>
              <a:rPr lang="cs-CZ" sz="800" dirty="0"/>
              <a:t>https://www.therapistaid.com/therapy-worksheet/cbt-triangle/cbt/none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0E75DAD-7B41-4AF6-89A0-35F07884B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975" y="391350"/>
            <a:ext cx="6757800" cy="919500"/>
          </a:xfrm>
        </p:spPr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Kognitivní trojúhelník</a:t>
            </a:r>
          </a:p>
        </p:txBody>
      </p:sp>
    </p:spTree>
    <p:extLst>
      <p:ext uri="{BB962C8B-B14F-4D97-AF65-F5344CB8AC3E}">
        <p14:creationId xmlns:p14="http://schemas.microsoft.com/office/powerpoint/2010/main" val="22991486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69C264-C597-9756-E961-3A702509B6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Kognitivní zkreslení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EC9599-2F36-4A74-15FA-D9C797805FA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17</a:t>
            </a:fld>
            <a:endParaRPr lang="en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961CBD44-057A-454F-B123-010B818F66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4974" y="1563638"/>
            <a:ext cx="7701441" cy="2826600"/>
          </a:xfrm>
        </p:spPr>
        <p:txBody>
          <a:bodyPr/>
          <a:lstStyle/>
          <a:p>
            <a:pPr marL="76200" indent="0">
              <a:buNone/>
            </a:pP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Problém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většinou 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nastává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když jsou naše myšlenky zkreslené, konkrétně zkreslenými názory na obraz těla, vnímání sebe sama, váhu, pocity viny, studu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nebo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pocitem bezcennosti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Když se tento druh myšlení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stane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standardem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ovlivňuje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pak způsob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jak se cítíme a jak žijeme. Vytváří začarovaný kruh zkreslených myšlenek, negativních pocitů a škodlivého chování.</a:t>
            </a:r>
          </a:p>
          <a:p>
            <a:pPr marL="76200" indent="0"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Cílem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psychoterapie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PPP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je prolomit tento začarovaný kruh a změnit emoce, myšlení a nakonec i chování. Tomu se říká </a:t>
            </a:r>
            <a:r>
              <a:rPr 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kognitivní restrukturalizace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76200" indent="0">
              <a:buNone/>
            </a:pP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30328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69C264-C597-9756-E961-3A702509B6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Fáze terapie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EC9599-2F36-4A74-15FA-D9C797805FA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18</a:t>
            </a:fld>
            <a:endParaRPr lang="en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961CBD44-057A-454F-B123-010B818F66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4974" y="1563638"/>
            <a:ext cx="7701441" cy="2826600"/>
          </a:xfrm>
        </p:spPr>
        <p:txBody>
          <a:bodyPr/>
          <a:lstStyle/>
          <a:p>
            <a:pPr marL="76200" indent="0">
              <a:buNone/>
            </a:pP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BT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má obvykle šest fází: 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Posouzení nebo psychologický posudek;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Rekonceptualizace;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Získávání dovedností;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Konsolidace dovedností a </a:t>
            </a: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trénink 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jejich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uplatňování;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Zobecnění a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drž</a:t>
            </a: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ování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Sledování po ukončení léčby.</a:t>
            </a:r>
          </a:p>
          <a:p>
            <a:pPr marL="76200" indent="0">
              <a:buNone/>
            </a:pP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0130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30A6A4-A9F3-DCBA-4F01-AE7818339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Další čtení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A493D8-43AD-DD0A-41C5-DBB0AF231F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4974" y="1491630"/>
            <a:ext cx="8061482" cy="2826600"/>
          </a:xfrm>
        </p:spPr>
        <p:txBody>
          <a:bodyPr/>
          <a:lstStyle/>
          <a:p>
            <a:pPr marL="76200" indent="0">
              <a:buNone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Shrnutí toho, co je </a:t>
            </a:r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BT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, najdete také v tomto videu:</a:t>
            </a:r>
          </a:p>
          <a:p>
            <a:pPr marL="76200" indent="0">
              <a:buNone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https://youtu.be/bUOaHsxe8OQ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6200" indent="0">
              <a:buNone/>
            </a:pP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6200" indent="0">
              <a:buNone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Podrobnější informace o psychoterapii ED v angličtině naleznete na stránkách National Institute for Health and Care Excellence (UK):</a:t>
            </a:r>
          </a:p>
          <a:p>
            <a:pPr marL="76200" indent="0">
              <a:buNone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https://www.nice.org.uk/guidance/ng69/chapter/Recommendations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6200" indent="0">
              <a:buNone/>
            </a:pP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6200" indent="0">
              <a:buNone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nebo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Pokyny Americké psychiatrické asociace pro léčbu pacientů s poruchami příjmu potravy (USA).</a:t>
            </a:r>
          </a:p>
          <a:p>
            <a:pPr marL="76200" indent="0">
              <a:buNone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https://ajp.psychiatryonline.org/doi/10.1176/appi.ajp.23180001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6200" indent="0">
              <a:buNone/>
            </a:pP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3FD5B9-004B-79AA-5384-987E9C6A811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19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9459555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4"/>
          <p:cNvSpPr txBox="1">
            <a:spLocks noGrp="1"/>
          </p:cNvSpPr>
          <p:nvPr>
            <p:ph type="title"/>
          </p:nvPr>
        </p:nvSpPr>
        <p:spPr>
          <a:xfrm>
            <a:off x="614975" y="391350"/>
            <a:ext cx="6757800" cy="919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139700" indent="0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Číslo projektu: 2021-1-RO01- KA220-HED-38B739A3</a:t>
            </a:r>
          </a:p>
        </p:txBody>
      </p:sp>
      <p:sp>
        <p:nvSpPr>
          <p:cNvPr id="166" name="Google Shape;166;p14"/>
          <p:cNvSpPr txBox="1">
            <a:spLocks noGrp="1"/>
          </p:cNvSpPr>
          <p:nvPr>
            <p:ph type="body" idx="2"/>
          </p:nvPr>
        </p:nvSpPr>
        <p:spPr>
          <a:xfrm>
            <a:off x="362794" y="2787774"/>
            <a:ext cx="4968552" cy="1224136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139700" indent="0" algn="ctr">
              <a:buNone/>
            </a:pPr>
            <a:r>
              <a:rPr lang="en-US" sz="14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Podpora Evropské komise při přípravě této prezentace nepředstavuje schválení jejího obsahu, který odráží pouze názory autorů, a Komise nenese odpovědnost za jakékoli použití informací v ní obsažených.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 dirty="0">
              <a:solidFill>
                <a:schemeClr val="accent2"/>
              </a:solidFill>
              <a:latin typeface="+mn-l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167" name="Google Shape;167;p14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grpSp>
        <p:nvGrpSpPr>
          <p:cNvPr id="168" name="Google Shape;168;p14"/>
          <p:cNvGrpSpPr/>
          <p:nvPr/>
        </p:nvGrpSpPr>
        <p:grpSpPr>
          <a:xfrm>
            <a:off x="8391681" y="301593"/>
            <a:ext cx="450753" cy="450708"/>
            <a:chOff x="3277794" y="2969995"/>
            <a:chExt cx="457200" cy="457200"/>
          </a:xfrm>
        </p:grpSpPr>
        <p:sp>
          <p:nvSpPr>
            <p:cNvPr id="169" name="Google Shape;169;p14"/>
            <p:cNvSpPr/>
            <p:nvPr/>
          </p:nvSpPr>
          <p:spPr>
            <a:xfrm>
              <a:off x="3277794" y="2969995"/>
              <a:ext cx="457200" cy="171450"/>
            </a:xfrm>
            <a:custGeom>
              <a:avLst/>
              <a:gdLst/>
              <a:ahLst/>
              <a:cxnLst/>
              <a:rect l="l" t="t" r="r" b="b"/>
              <a:pathLst>
                <a:path w="457200" h="171450" extrusionOk="0">
                  <a:moveTo>
                    <a:pt x="19050" y="104775"/>
                  </a:moveTo>
                  <a:lnTo>
                    <a:pt x="40005" y="104775"/>
                  </a:lnTo>
                  <a:cubicBezTo>
                    <a:pt x="48578" y="142875"/>
                    <a:pt x="82868" y="171450"/>
                    <a:pt x="123825" y="171450"/>
                  </a:cubicBezTo>
                  <a:cubicBezTo>
                    <a:pt x="164783" y="171450"/>
                    <a:pt x="199073" y="142875"/>
                    <a:pt x="207645" y="104775"/>
                  </a:cubicBezTo>
                  <a:lnTo>
                    <a:pt x="250508" y="104775"/>
                  </a:lnTo>
                  <a:cubicBezTo>
                    <a:pt x="259080" y="142875"/>
                    <a:pt x="293370" y="171450"/>
                    <a:pt x="334328" y="171450"/>
                  </a:cubicBezTo>
                  <a:cubicBezTo>
                    <a:pt x="375285" y="171450"/>
                    <a:pt x="409575" y="142875"/>
                    <a:pt x="418148" y="104775"/>
                  </a:cubicBezTo>
                  <a:lnTo>
                    <a:pt x="438150" y="104775"/>
                  </a:lnTo>
                  <a:cubicBezTo>
                    <a:pt x="448628" y="104775"/>
                    <a:pt x="457200" y="96203"/>
                    <a:pt x="457200" y="85725"/>
                  </a:cubicBezTo>
                  <a:cubicBezTo>
                    <a:pt x="457200" y="75248"/>
                    <a:pt x="448628" y="66675"/>
                    <a:pt x="438150" y="66675"/>
                  </a:cubicBezTo>
                  <a:lnTo>
                    <a:pt x="417195" y="66675"/>
                  </a:lnTo>
                  <a:cubicBezTo>
                    <a:pt x="408623" y="28575"/>
                    <a:pt x="374333" y="0"/>
                    <a:pt x="333375" y="0"/>
                  </a:cubicBezTo>
                  <a:cubicBezTo>
                    <a:pt x="292418" y="0"/>
                    <a:pt x="258128" y="28575"/>
                    <a:pt x="249555" y="66675"/>
                  </a:cubicBezTo>
                  <a:lnTo>
                    <a:pt x="206693" y="66675"/>
                  </a:lnTo>
                  <a:cubicBezTo>
                    <a:pt x="198120" y="28575"/>
                    <a:pt x="163830" y="0"/>
                    <a:pt x="122873" y="0"/>
                  </a:cubicBezTo>
                  <a:cubicBezTo>
                    <a:pt x="81915" y="0"/>
                    <a:pt x="48578" y="28575"/>
                    <a:pt x="40005" y="66675"/>
                  </a:cubicBezTo>
                  <a:lnTo>
                    <a:pt x="19050" y="66675"/>
                  </a:lnTo>
                  <a:cubicBezTo>
                    <a:pt x="8573" y="66675"/>
                    <a:pt x="0" y="75248"/>
                    <a:pt x="0" y="85725"/>
                  </a:cubicBezTo>
                  <a:cubicBezTo>
                    <a:pt x="0" y="96203"/>
                    <a:pt x="8573" y="104775"/>
                    <a:pt x="19050" y="104775"/>
                  </a:cubicBezTo>
                  <a:close/>
                  <a:moveTo>
                    <a:pt x="289560" y="66675"/>
                  </a:moveTo>
                  <a:cubicBezTo>
                    <a:pt x="297180" y="49530"/>
                    <a:pt x="314325" y="38100"/>
                    <a:pt x="333375" y="38100"/>
                  </a:cubicBezTo>
                  <a:cubicBezTo>
                    <a:pt x="352425" y="38100"/>
                    <a:pt x="369570" y="49530"/>
                    <a:pt x="377190" y="66675"/>
                  </a:cubicBezTo>
                  <a:cubicBezTo>
                    <a:pt x="379095" y="72390"/>
                    <a:pt x="381000" y="79058"/>
                    <a:pt x="381000" y="85725"/>
                  </a:cubicBezTo>
                  <a:cubicBezTo>
                    <a:pt x="381000" y="92393"/>
                    <a:pt x="379095" y="99060"/>
                    <a:pt x="377190" y="104775"/>
                  </a:cubicBezTo>
                  <a:cubicBezTo>
                    <a:pt x="369570" y="121920"/>
                    <a:pt x="353378" y="133350"/>
                    <a:pt x="333375" y="133350"/>
                  </a:cubicBezTo>
                  <a:cubicBezTo>
                    <a:pt x="313373" y="133350"/>
                    <a:pt x="297180" y="121920"/>
                    <a:pt x="289560" y="104775"/>
                  </a:cubicBezTo>
                  <a:cubicBezTo>
                    <a:pt x="287655" y="99060"/>
                    <a:pt x="285750" y="92393"/>
                    <a:pt x="285750" y="85725"/>
                  </a:cubicBezTo>
                  <a:cubicBezTo>
                    <a:pt x="285750" y="79058"/>
                    <a:pt x="287655" y="72390"/>
                    <a:pt x="289560" y="66675"/>
                  </a:cubicBezTo>
                  <a:close/>
                  <a:moveTo>
                    <a:pt x="80010" y="66675"/>
                  </a:moveTo>
                  <a:cubicBezTo>
                    <a:pt x="87630" y="49530"/>
                    <a:pt x="104775" y="38100"/>
                    <a:pt x="123825" y="38100"/>
                  </a:cubicBezTo>
                  <a:cubicBezTo>
                    <a:pt x="142875" y="38100"/>
                    <a:pt x="160020" y="49530"/>
                    <a:pt x="167640" y="66675"/>
                  </a:cubicBezTo>
                  <a:cubicBezTo>
                    <a:pt x="169545" y="72390"/>
                    <a:pt x="171450" y="79058"/>
                    <a:pt x="171450" y="85725"/>
                  </a:cubicBezTo>
                  <a:cubicBezTo>
                    <a:pt x="171450" y="92393"/>
                    <a:pt x="169545" y="99060"/>
                    <a:pt x="167640" y="104775"/>
                  </a:cubicBezTo>
                  <a:cubicBezTo>
                    <a:pt x="160020" y="121920"/>
                    <a:pt x="143828" y="133350"/>
                    <a:pt x="123825" y="133350"/>
                  </a:cubicBezTo>
                  <a:cubicBezTo>
                    <a:pt x="103823" y="133350"/>
                    <a:pt x="87630" y="121920"/>
                    <a:pt x="80010" y="104775"/>
                  </a:cubicBezTo>
                  <a:cubicBezTo>
                    <a:pt x="78105" y="99060"/>
                    <a:pt x="76200" y="92393"/>
                    <a:pt x="76200" y="85725"/>
                  </a:cubicBezTo>
                  <a:cubicBezTo>
                    <a:pt x="76200" y="79058"/>
                    <a:pt x="78105" y="72390"/>
                    <a:pt x="80010" y="6667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" name="Google Shape;170;p14"/>
            <p:cNvSpPr/>
            <p:nvPr/>
          </p:nvSpPr>
          <p:spPr>
            <a:xfrm>
              <a:off x="3430194" y="3189070"/>
              <a:ext cx="304800" cy="238125"/>
            </a:xfrm>
            <a:custGeom>
              <a:avLst/>
              <a:gdLst/>
              <a:ahLst/>
              <a:cxnLst/>
              <a:rect l="l" t="t" r="r" b="b"/>
              <a:pathLst>
                <a:path w="304800" h="238125" extrusionOk="0">
                  <a:moveTo>
                    <a:pt x="295275" y="0"/>
                  </a:moveTo>
                  <a:lnTo>
                    <a:pt x="9525" y="0"/>
                  </a:lnTo>
                  <a:cubicBezTo>
                    <a:pt x="4763" y="0"/>
                    <a:pt x="0" y="4763"/>
                    <a:pt x="0" y="9525"/>
                  </a:cubicBezTo>
                  <a:lnTo>
                    <a:pt x="0" y="47625"/>
                  </a:lnTo>
                  <a:lnTo>
                    <a:pt x="142875" y="47625"/>
                  </a:lnTo>
                  <a:cubicBezTo>
                    <a:pt x="159068" y="47625"/>
                    <a:pt x="171450" y="60007"/>
                    <a:pt x="171450" y="76200"/>
                  </a:cubicBezTo>
                  <a:lnTo>
                    <a:pt x="171450" y="238125"/>
                  </a:lnTo>
                  <a:lnTo>
                    <a:pt x="304800" y="238125"/>
                  </a:lnTo>
                  <a:lnTo>
                    <a:pt x="304800" y="9525"/>
                  </a:lnTo>
                  <a:cubicBezTo>
                    <a:pt x="304800" y="4763"/>
                    <a:pt x="300038" y="0"/>
                    <a:pt x="2952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171;p14"/>
            <p:cNvSpPr/>
            <p:nvPr/>
          </p:nvSpPr>
          <p:spPr>
            <a:xfrm>
              <a:off x="3277794" y="3255745"/>
              <a:ext cx="304800" cy="171450"/>
            </a:xfrm>
            <a:custGeom>
              <a:avLst/>
              <a:gdLst/>
              <a:ahLst/>
              <a:cxnLst/>
              <a:rect l="l" t="t" r="r" b="b"/>
              <a:pathLst>
                <a:path w="304800" h="171450" extrusionOk="0">
                  <a:moveTo>
                    <a:pt x="285750" y="0"/>
                  </a:moveTo>
                  <a:lnTo>
                    <a:pt x="19050" y="0"/>
                  </a:lnTo>
                  <a:cubicBezTo>
                    <a:pt x="8573" y="0"/>
                    <a:pt x="0" y="8572"/>
                    <a:pt x="0" y="19050"/>
                  </a:cubicBezTo>
                  <a:lnTo>
                    <a:pt x="0" y="170498"/>
                  </a:lnTo>
                  <a:cubicBezTo>
                    <a:pt x="0" y="170498"/>
                    <a:pt x="0" y="170498"/>
                    <a:pt x="953" y="171450"/>
                  </a:cubicBezTo>
                  <a:lnTo>
                    <a:pt x="304800" y="171450"/>
                  </a:lnTo>
                  <a:lnTo>
                    <a:pt x="304800" y="171450"/>
                  </a:lnTo>
                  <a:lnTo>
                    <a:pt x="304800" y="19050"/>
                  </a:lnTo>
                  <a:cubicBezTo>
                    <a:pt x="304800" y="8572"/>
                    <a:pt x="296228" y="0"/>
                    <a:pt x="285750" y="0"/>
                  </a:cubicBezTo>
                  <a:close/>
                  <a:moveTo>
                    <a:pt x="242888" y="142875"/>
                  </a:moveTo>
                  <a:lnTo>
                    <a:pt x="61913" y="142875"/>
                  </a:lnTo>
                  <a:cubicBezTo>
                    <a:pt x="54293" y="142875"/>
                    <a:pt x="47625" y="136208"/>
                    <a:pt x="47625" y="128588"/>
                  </a:cubicBezTo>
                  <a:cubicBezTo>
                    <a:pt x="47625" y="120968"/>
                    <a:pt x="54293" y="114300"/>
                    <a:pt x="61913" y="114300"/>
                  </a:cubicBezTo>
                  <a:lnTo>
                    <a:pt x="242888" y="114300"/>
                  </a:lnTo>
                  <a:cubicBezTo>
                    <a:pt x="250508" y="114300"/>
                    <a:pt x="257175" y="120968"/>
                    <a:pt x="257175" y="128588"/>
                  </a:cubicBezTo>
                  <a:cubicBezTo>
                    <a:pt x="257175" y="136208"/>
                    <a:pt x="250508" y="142875"/>
                    <a:pt x="242888" y="142875"/>
                  </a:cubicBezTo>
                  <a:close/>
                  <a:moveTo>
                    <a:pt x="242888" y="85725"/>
                  </a:moveTo>
                  <a:lnTo>
                    <a:pt x="61913" y="85725"/>
                  </a:lnTo>
                  <a:cubicBezTo>
                    <a:pt x="54293" y="85725"/>
                    <a:pt x="47625" y="79057"/>
                    <a:pt x="47625" y="71438"/>
                  </a:cubicBezTo>
                  <a:cubicBezTo>
                    <a:pt x="47625" y="63818"/>
                    <a:pt x="54293" y="57150"/>
                    <a:pt x="61913" y="57150"/>
                  </a:cubicBezTo>
                  <a:lnTo>
                    <a:pt x="242888" y="57150"/>
                  </a:lnTo>
                  <a:cubicBezTo>
                    <a:pt x="250508" y="57150"/>
                    <a:pt x="257175" y="63818"/>
                    <a:pt x="257175" y="71438"/>
                  </a:cubicBezTo>
                  <a:cubicBezTo>
                    <a:pt x="257175" y="79057"/>
                    <a:pt x="250508" y="85725"/>
                    <a:pt x="242888" y="8572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923678"/>
            <a:ext cx="3196632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560" y="1688246"/>
            <a:ext cx="4253019" cy="108238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8"/>
          <p:cNvSpPr txBox="1">
            <a:spLocks noGrp="1"/>
          </p:cNvSpPr>
          <p:nvPr>
            <p:ph type="body" idx="1"/>
          </p:nvPr>
        </p:nvSpPr>
        <p:spPr>
          <a:xfrm>
            <a:off x="395536" y="1419622"/>
            <a:ext cx="8568952" cy="3112153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algn="just">
              <a:spcBef>
                <a:spcPts val="1000"/>
              </a:spcBef>
            </a:pPr>
            <a:r>
              <a:rPr lang="cs-CZ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Z po</a:t>
            </a:r>
            <a:r>
              <a:rPr lang="en-GB" sz="17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čátku</a:t>
            </a:r>
            <a:r>
              <a:rPr lang="en-GB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700" dirty="0">
                <a:latin typeface="Arial" panose="020B0604020202020204" pitchFamily="34" charset="0"/>
                <a:cs typeface="Arial" panose="020B0604020202020204" pitchFamily="34" charset="0"/>
              </a:rPr>
              <a:t>může </a:t>
            </a:r>
            <a:r>
              <a:rPr lang="en-GB" sz="1700" dirty="0" err="1">
                <a:latin typeface="Arial" panose="020B0604020202020204" pitchFamily="34" charset="0"/>
                <a:cs typeface="Arial" panose="020B0604020202020204" pitchFamily="34" charset="0"/>
              </a:rPr>
              <a:t>být</a:t>
            </a:r>
            <a:r>
              <a:rPr lang="en-GB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700" dirty="0" err="1">
                <a:latin typeface="Arial" panose="020B0604020202020204" pitchFamily="34" charset="0"/>
                <a:cs typeface="Arial" panose="020B0604020202020204" pitchFamily="34" charset="0"/>
              </a:rPr>
              <a:t>obtížné</a:t>
            </a:r>
            <a:r>
              <a:rPr lang="en-GB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700" dirty="0" err="1">
                <a:latin typeface="Arial" panose="020B0604020202020204" pitchFamily="34" charset="0"/>
                <a:cs typeface="Arial" panose="020B0604020202020204" pitchFamily="34" charset="0"/>
              </a:rPr>
              <a:t>rozpoznat</a:t>
            </a:r>
            <a:r>
              <a:rPr lang="en-GB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u člověka </a:t>
            </a:r>
            <a:r>
              <a:rPr lang="en-GB" sz="17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poruchou</a:t>
            </a:r>
            <a:r>
              <a:rPr lang="en-GB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700" dirty="0" err="1">
                <a:latin typeface="Arial" panose="020B0604020202020204" pitchFamily="34" charset="0"/>
                <a:cs typeface="Arial" panose="020B0604020202020204" pitchFamily="34" charset="0"/>
              </a:rPr>
              <a:t>příjmu</a:t>
            </a:r>
            <a:r>
              <a:rPr lang="en-GB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7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potravy</a:t>
            </a:r>
            <a:r>
              <a:rPr lang="en-GB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700" dirty="0">
                <a:latin typeface="Arial" panose="020B0604020202020204" pitchFamily="34" charset="0"/>
                <a:cs typeface="Arial" panose="020B0604020202020204" pitchFamily="34" charset="0"/>
              </a:rPr>
              <a:t>protože nemoc se </a:t>
            </a:r>
            <a:r>
              <a:rPr lang="en-GB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v </a:t>
            </a:r>
            <a:r>
              <a:rPr lang="en-GB" sz="1700" dirty="0" err="1">
                <a:latin typeface="Arial" panose="020B0604020202020204" pitchFamily="34" charset="0"/>
                <a:cs typeface="Arial" panose="020B0604020202020204" pitchFamily="34" charset="0"/>
              </a:rPr>
              <a:t>průběhu</a:t>
            </a:r>
            <a:r>
              <a:rPr lang="en-GB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7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času</a:t>
            </a:r>
            <a:r>
              <a:rPr lang="cs-CZ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700" dirty="0" err="1">
                <a:latin typeface="Arial" panose="020B0604020202020204" pitchFamily="34" charset="0"/>
                <a:cs typeface="Arial" panose="020B0604020202020204" pitchFamily="34" charset="0"/>
              </a:rPr>
              <a:t>vyvíjí</a:t>
            </a:r>
            <a:r>
              <a:rPr lang="en-GB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a signály bývají plíživé</a:t>
            </a:r>
            <a:r>
              <a:rPr lang="en-GB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1000"/>
              </a:spcBef>
            </a:pPr>
            <a:r>
              <a:rPr lang="en-GB" sz="1700" dirty="0" err="1">
                <a:latin typeface="Arial" panose="020B0604020202020204" pitchFamily="34" charset="0"/>
                <a:cs typeface="Arial" panose="020B0604020202020204" pitchFamily="34" charset="0"/>
              </a:rPr>
              <a:t>Existují</a:t>
            </a:r>
            <a:r>
              <a:rPr lang="en-GB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však </a:t>
            </a:r>
            <a:r>
              <a:rPr lang="en-GB" sz="17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některé</a:t>
            </a:r>
            <a:r>
              <a:rPr lang="en-GB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700" dirty="0">
                <a:latin typeface="Arial" panose="020B0604020202020204" pitchFamily="34" charset="0"/>
                <a:cs typeface="Arial" panose="020B0604020202020204" pitchFamily="34" charset="0"/>
              </a:rPr>
              <a:t>varovné signály, které mohou naznačovat, že se jedná o problém. Ne všechny se musí projevit ve stejnou dobu. Patří mezi ně:</a:t>
            </a:r>
          </a:p>
          <a:p>
            <a:pPr lvl="1" algn="just">
              <a:spcBef>
                <a:spcPts val="1000"/>
              </a:spcBef>
            </a:pPr>
            <a:r>
              <a:rPr lang="en-GB" sz="1700" dirty="0" err="1">
                <a:latin typeface="Arial" panose="020B0604020202020204" pitchFamily="34" charset="0"/>
                <a:cs typeface="Arial" panose="020B0604020202020204" pitchFamily="34" charset="0"/>
              </a:rPr>
              <a:t>Varovné</a:t>
            </a:r>
            <a:r>
              <a:rPr lang="en-GB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signály v </a:t>
            </a:r>
            <a:r>
              <a:rPr lang="en-GB" sz="17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chování</a:t>
            </a:r>
            <a:endParaRPr lang="en-GB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spcBef>
                <a:spcPts val="1000"/>
              </a:spcBef>
            </a:pPr>
            <a:r>
              <a:rPr lang="en-GB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Psych</a:t>
            </a:r>
            <a:r>
              <a:rPr lang="cs-CZ" sz="17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ické</a:t>
            </a:r>
            <a:r>
              <a:rPr lang="en-GB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700" dirty="0" err="1">
                <a:latin typeface="Arial" panose="020B0604020202020204" pitchFamily="34" charset="0"/>
                <a:cs typeface="Arial" panose="020B0604020202020204" pitchFamily="34" charset="0"/>
              </a:rPr>
              <a:t>varovné</a:t>
            </a:r>
            <a:r>
              <a:rPr lang="en-GB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signály</a:t>
            </a:r>
            <a:endParaRPr lang="en-GB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spcBef>
                <a:spcPts val="1000"/>
              </a:spcBef>
            </a:pPr>
            <a:r>
              <a:rPr lang="cs-CZ" sz="17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Fyzické varovné signály</a:t>
            </a:r>
            <a:endParaRPr lang="en-GB" sz="17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▸"/>
            </a:pP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3" name="Google Shape;203;p18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grpSp>
        <p:nvGrpSpPr>
          <p:cNvPr id="204" name="Google Shape;204;p18"/>
          <p:cNvGrpSpPr/>
          <p:nvPr/>
        </p:nvGrpSpPr>
        <p:grpSpPr>
          <a:xfrm>
            <a:off x="8436324" y="288377"/>
            <a:ext cx="361474" cy="477145"/>
            <a:chOff x="4276825" y="487236"/>
            <a:chExt cx="317500" cy="419100"/>
          </a:xfrm>
        </p:grpSpPr>
        <p:sp>
          <p:nvSpPr>
            <p:cNvPr id="205" name="Google Shape;205;p18"/>
            <p:cNvSpPr/>
            <p:nvPr/>
          </p:nvSpPr>
          <p:spPr>
            <a:xfrm>
              <a:off x="4276825" y="706311"/>
              <a:ext cx="317500" cy="200025"/>
            </a:xfrm>
            <a:custGeom>
              <a:avLst/>
              <a:gdLst/>
              <a:ahLst/>
              <a:cxnLst/>
              <a:rect l="l" t="t" r="r" b="b"/>
              <a:pathLst>
                <a:path w="317500" h="200025" extrusionOk="0">
                  <a:moveTo>
                    <a:pt x="233456" y="11968"/>
                  </a:moveTo>
                  <a:lnTo>
                    <a:pt x="233456" y="77950"/>
                  </a:lnTo>
                  <a:cubicBezTo>
                    <a:pt x="248043" y="83210"/>
                    <a:pt x="255687" y="99537"/>
                    <a:pt x="250530" y="114415"/>
                  </a:cubicBezTo>
                  <a:cubicBezTo>
                    <a:pt x="245372" y="129294"/>
                    <a:pt x="229367" y="137092"/>
                    <a:pt x="214779" y="131832"/>
                  </a:cubicBezTo>
                  <a:cubicBezTo>
                    <a:pt x="200192" y="126571"/>
                    <a:pt x="192548" y="110244"/>
                    <a:pt x="197705" y="95365"/>
                  </a:cubicBezTo>
                  <a:cubicBezTo>
                    <a:pt x="200526" y="87228"/>
                    <a:pt x="206802" y="80827"/>
                    <a:pt x="214779" y="77950"/>
                  </a:cubicBezTo>
                  <a:lnTo>
                    <a:pt x="214779" y="5296"/>
                  </a:lnTo>
                  <a:cubicBezTo>
                    <a:pt x="202620" y="1818"/>
                    <a:pt x="190055" y="37"/>
                    <a:pt x="177426" y="0"/>
                  </a:cubicBezTo>
                  <a:lnTo>
                    <a:pt x="140074" y="0"/>
                  </a:lnTo>
                  <a:cubicBezTo>
                    <a:pt x="127445" y="37"/>
                    <a:pt x="114880" y="1818"/>
                    <a:pt x="102721" y="5296"/>
                  </a:cubicBezTo>
                  <a:lnTo>
                    <a:pt x="102721" y="76200"/>
                  </a:lnTo>
                  <a:lnTo>
                    <a:pt x="112075" y="76200"/>
                  </a:lnTo>
                  <a:cubicBezTo>
                    <a:pt x="132695" y="76200"/>
                    <a:pt x="149412" y="93251"/>
                    <a:pt x="149412" y="114283"/>
                  </a:cubicBezTo>
                  <a:cubicBezTo>
                    <a:pt x="149412" y="114284"/>
                    <a:pt x="149412" y="114284"/>
                    <a:pt x="149412" y="114284"/>
                  </a:cubicBezTo>
                  <a:lnTo>
                    <a:pt x="149412" y="171450"/>
                  </a:lnTo>
                  <a:cubicBezTo>
                    <a:pt x="149412" y="176711"/>
                    <a:pt x="145231" y="180975"/>
                    <a:pt x="140074" y="180975"/>
                  </a:cubicBezTo>
                  <a:lnTo>
                    <a:pt x="121397" y="180975"/>
                  </a:lnTo>
                  <a:cubicBezTo>
                    <a:pt x="116240" y="180975"/>
                    <a:pt x="112059" y="176711"/>
                    <a:pt x="112059" y="171450"/>
                  </a:cubicBezTo>
                  <a:cubicBezTo>
                    <a:pt x="112059" y="166189"/>
                    <a:pt x="116240" y="161925"/>
                    <a:pt x="121397" y="161925"/>
                  </a:cubicBezTo>
                  <a:lnTo>
                    <a:pt x="130797" y="161925"/>
                  </a:lnTo>
                  <a:lnTo>
                    <a:pt x="130797" y="114300"/>
                  </a:lnTo>
                  <a:cubicBezTo>
                    <a:pt x="130798" y="103780"/>
                    <a:pt x="122437" y="95251"/>
                    <a:pt x="112123" y="95250"/>
                  </a:cubicBezTo>
                  <a:cubicBezTo>
                    <a:pt x="112122" y="95250"/>
                    <a:pt x="112121" y="95250"/>
                    <a:pt x="112120" y="95250"/>
                  </a:cubicBezTo>
                  <a:lnTo>
                    <a:pt x="74690" y="95250"/>
                  </a:lnTo>
                  <a:cubicBezTo>
                    <a:pt x="64362" y="95280"/>
                    <a:pt x="55997" y="103813"/>
                    <a:pt x="55968" y="114348"/>
                  </a:cubicBezTo>
                  <a:lnTo>
                    <a:pt x="55968" y="161925"/>
                  </a:lnTo>
                  <a:lnTo>
                    <a:pt x="65368" y="161925"/>
                  </a:lnTo>
                  <a:cubicBezTo>
                    <a:pt x="70525" y="161925"/>
                    <a:pt x="74706" y="166189"/>
                    <a:pt x="74706" y="171450"/>
                  </a:cubicBezTo>
                  <a:cubicBezTo>
                    <a:pt x="74706" y="176711"/>
                    <a:pt x="70525" y="180975"/>
                    <a:pt x="65368" y="180975"/>
                  </a:cubicBezTo>
                  <a:lnTo>
                    <a:pt x="46691" y="180975"/>
                  </a:lnTo>
                  <a:cubicBezTo>
                    <a:pt x="41534" y="180975"/>
                    <a:pt x="37353" y="176711"/>
                    <a:pt x="37353" y="171450"/>
                  </a:cubicBezTo>
                  <a:lnTo>
                    <a:pt x="37353" y="114300"/>
                  </a:lnTo>
                  <a:cubicBezTo>
                    <a:pt x="37353" y="93258"/>
                    <a:pt x="54075" y="76200"/>
                    <a:pt x="74704" y="76200"/>
                  </a:cubicBezTo>
                  <a:cubicBezTo>
                    <a:pt x="74705" y="76200"/>
                    <a:pt x="74705" y="76200"/>
                    <a:pt x="74706" y="76200"/>
                  </a:cubicBezTo>
                  <a:lnTo>
                    <a:pt x="84044" y="76200"/>
                  </a:lnTo>
                  <a:lnTo>
                    <a:pt x="84044" y="11968"/>
                  </a:lnTo>
                  <a:cubicBezTo>
                    <a:pt x="33006" y="34681"/>
                    <a:pt x="9" y="86077"/>
                    <a:pt x="0" y="142875"/>
                  </a:cubicBezTo>
                  <a:lnTo>
                    <a:pt x="0" y="200025"/>
                  </a:lnTo>
                  <a:lnTo>
                    <a:pt x="317500" y="200025"/>
                  </a:lnTo>
                  <a:lnTo>
                    <a:pt x="317500" y="142875"/>
                  </a:lnTo>
                  <a:cubicBezTo>
                    <a:pt x="317491" y="86077"/>
                    <a:pt x="284493" y="34681"/>
                    <a:pt x="233456" y="1196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18"/>
            <p:cNvSpPr/>
            <p:nvPr/>
          </p:nvSpPr>
          <p:spPr>
            <a:xfrm>
              <a:off x="4342192" y="487236"/>
              <a:ext cx="186764" cy="190500"/>
            </a:xfrm>
            <a:custGeom>
              <a:avLst/>
              <a:gdLst/>
              <a:ahLst/>
              <a:cxnLst/>
              <a:rect l="l" t="t" r="r" b="b"/>
              <a:pathLst>
                <a:path w="186764" h="190500" extrusionOk="0">
                  <a:moveTo>
                    <a:pt x="186765" y="95250"/>
                  </a:moveTo>
                  <a:cubicBezTo>
                    <a:pt x="186765" y="147855"/>
                    <a:pt x="144956" y="190500"/>
                    <a:pt x="93382" y="190500"/>
                  </a:cubicBezTo>
                  <a:cubicBezTo>
                    <a:pt x="41809" y="190500"/>
                    <a:pt x="0" y="147855"/>
                    <a:pt x="0" y="95250"/>
                  </a:cubicBezTo>
                  <a:cubicBezTo>
                    <a:pt x="0" y="42645"/>
                    <a:pt x="41809" y="0"/>
                    <a:pt x="93382" y="0"/>
                  </a:cubicBezTo>
                  <a:cubicBezTo>
                    <a:pt x="144956" y="0"/>
                    <a:pt x="186765" y="42645"/>
                    <a:pt x="186765" y="952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Varovné 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signály poruchy 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příjmu potravy</a:t>
            </a:r>
            <a:endParaRPr lang="it-IT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E99BC4-C5FF-A13D-F4CB-168F366CE6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Varovné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příznaky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v </a:t>
            </a:r>
            <a:r>
              <a:rPr lang="en-GB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chování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9E8EEB-9B8A-9B61-01D9-1CB4F92CB1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4975" y="1635646"/>
            <a:ext cx="6757800" cy="2826600"/>
          </a:xfrm>
        </p:spPr>
        <p:txBody>
          <a:bodyPr/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Neustálé nebo opakované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držení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diet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(např. počítání kalorií/kilojoulů, vynechávání jídel, </a:t>
            </a:r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různé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hladovění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vyhýbání se určitým skupinám nebo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druhům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potravin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jako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maso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nebo mléčné výrobky, nahrazování jídla tekutinami).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Důkazy o přejídání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(např. </a:t>
            </a:r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když zmizí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velkého množství jídla ze skříně nebo ledničky, </a:t>
            </a:r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výskyt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obalů v koši, hromadění jídla při přípravě na přejídání).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Známky zvracení nebo zneužívání projímadel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(např.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časté návštěvy toalety během jídla nebo krátce po něm).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Nadměrné nebo nutkavé cvičení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(např. cvičení za všech okolností, </a:t>
            </a:r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tlak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výkon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FF844F-B7C3-48BE-DE0B-B5DB11DD73F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5459427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E99BC4-C5FF-A13D-F4CB-168F366CE6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Varovné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signály v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chování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9E8EEB-9B8A-9B61-01D9-1CB4F92CB1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4974" y="1705175"/>
            <a:ext cx="7485418" cy="2826600"/>
          </a:xfrm>
        </p:spPr>
        <p:txBody>
          <a:bodyPr/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Změny v preferencích v jídle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(např. odmítání některých potravin, nechuť k dříve oblíbeným potravinám, náhlý zájem o </a:t>
            </a:r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zdravou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stravu</a:t>
            </a:r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Vyhýbání se společenským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situacím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spojený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 jídlem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Silné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zaměření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se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postavu a hmotnost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(např. zájem o webové stránky o hubnutí, tipy na diety v knihách a časopisech, obrázky štíhlých lidí).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Sociální stažení a izolace od přátel, včetně vyhýbání se dříve oblíbeným činnostem.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Změna tempa jídla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(např.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jídlo lžičkami, jídlo po jednom, přerovnávání jídla na talíři).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FF844F-B7C3-48BE-DE0B-B5DB11DD73F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8498985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E99BC4-C5FF-A13D-F4CB-168F366CE6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Psychické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varovné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signály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9E8EEB-9B8A-9B61-01D9-1CB4F92CB1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4974" y="1705175"/>
            <a:ext cx="8277505" cy="2826600"/>
          </a:xfrm>
        </p:spPr>
        <p:txBody>
          <a:bodyPr/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Zvýšený zájem o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tvar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hmotnost a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vzhled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těla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Intenzivní strach z přibývání na váze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Neustálé zabývání se jídlem nebo činnostmi souvisejícími s jídlem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(např. příprava jídla, blogy o jídle, skupiny na sociálních sítích).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Nespokojenost s tělem/negativní obraz těla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Zkreslený obraz těla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(např. stěžování si na to, že jste tlustí, cítíte se nebo vypadáte baculatí, i když máte správnou, zdravou váhu nebo dokonce podváhu).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FF844F-B7C3-48BE-DE0B-B5DB11DD73F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2786921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E99BC4-C5FF-A13D-F4CB-168F366CE6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Psych</a:t>
            </a:r>
            <a:r>
              <a:rPr lang="cs-CZ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ické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varovné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signály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9E8EEB-9B8A-9B61-01D9-1CB4F92CB1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5576" y="1419622"/>
            <a:ext cx="6757800" cy="2826600"/>
          </a:xfrm>
        </p:spPr>
        <p:txBody>
          <a:bodyPr/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Citlivost na poznámky nebo kritiku týkající se cvičebních návyků, postavy, stravování nebo hmotnosti.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Úzkost v době jídla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Deprese nebo úzkost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Náladovost nebo podrážděnost,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výkyvy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nálad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obsedantní chování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Nízké sebevědomí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(např.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pocit bezcennosti, viny, studu nebo nenávisti k sobě samému).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černobílé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myšlení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(zkreslené názory, že </a:t>
            </a:r>
            <a:r>
              <a:rPr lang="en-U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vše je </a:t>
            </a:r>
            <a:r>
              <a:rPr lang="en-US" sz="14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buď</a:t>
            </a:r>
            <a:r>
              <a:rPr lang="en-U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dobré</a:t>
            </a:r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nebo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špatné</a:t>
            </a:r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FF844F-B7C3-48BE-DE0B-B5DB11DD73F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5215411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E99BC4-C5FF-A13D-F4CB-168F366CE6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Fyzické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varovné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signály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9E8EEB-9B8A-9B61-01D9-1CB4F92CB1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4974" y="1705175"/>
            <a:ext cx="7773450" cy="2826600"/>
          </a:xfrm>
        </p:spPr>
        <p:txBody>
          <a:bodyPr/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náhlý nebo rychlý úbytek nebo přírůstek hmotnosti (u bulimie).</a:t>
            </a: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č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asté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změny hmotnosti</a:t>
            </a:r>
          </a:p>
          <a:p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poruchy cyklu, z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tráta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menstruace u žen</a:t>
            </a: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námky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častého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zvracení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(zbarvení zubů)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dloby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závratě</a:t>
            </a:r>
          </a:p>
          <a:p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ú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nava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- pocit únavy, neschopnost vykonávat běžné činnosti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Podívejte se na krátké shrnutí videa na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https://youtu.be/nJMtReAg1DI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FF844F-B7C3-48BE-DE0B-B5DB11DD73F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0760142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A6433-9B8D-9D5A-2985-A343CBAD98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Diagnóza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EDAF4D-95BA-BC4D-02B4-D9CFA2DC2CE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6200" indent="0" algn="just">
              <a:buNone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Diagnózu poruchy příjmu potravy obvykle stanoví lékař, na kterého se často obracejí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příbuzní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nebo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ti, kteří o pacienta pečují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Lékař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obvykle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bere v potaz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BMI, pečlivá anamnéza týkající se stravovacích návyků a hmotnosti, fyzikální vyšetření, laboratorní vyšetření, základní psychiatrické vyšetření.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B63304-7769-22F5-8F1C-79F53C11158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423053392"/>
      </p:ext>
    </p:extLst>
  </p:cSld>
  <p:clrMapOvr>
    <a:masterClrMapping/>
  </p:clrMapOvr>
</p:sld>
</file>

<file path=ppt/theme/theme1.xml><?xml version="1.0" encoding="utf-8"?>
<a:theme xmlns:a="http://schemas.openxmlformats.org/drawingml/2006/main" name="Caius template">
  <a:themeElements>
    <a:clrScheme name="Custom 347">
      <a:dk1>
        <a:srgbClr val="001F46"/>
      </a:dk1>
      <a:lt1>
        <a:srgbClr val="FFFFFF"/>
      </a:lt1>
      <a:dk2>
        <a:srgbClr val="748394"/>
      </a:dk2>
      <a:lt2>
        <a:srgbClr val="F0F3F7"/>
      </a:lt2>
      <a:accent1>
        <a:srgbClr val="4397EE"/>
      </a:accent1>
      <a:accent2>
        <a:srgbClr val="2170CC"/>
      </a:accent2>
      <a:accent3>
        <a:srgbClr val="154C8A"/>
      </a:accent3>
      <a:accent4>
        <a:srgbClr val="A9D039"/>
      </a:accent4>
      <a:accent5>
        <a:srgbClr val="14B9CA"/>
      </a:accent5>
      <a:accent6>
        <a:srgbClr val="DDE3EB"/>
      </a:accent6>
      <a:hlink>
        <a:srgbClr val="2170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3679</TotalTime>
  <Words>1386</Words>
  <Application>Microsoft Office PowerPoint</Application>
  <PresentationFormat>Předvádění na obrazovce (16:9)</PresentationFormat>
  <Paragraphs>105</Paragraphs>
  <Slides>19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4" baseType="lpstr">
      <vt:lpstr>Arial</vt:lpstr>
      <vt:lpstr>Barlow Light</vt:lpstr>
      <vt:lpstr>Barlow SemiBold</vt:lpstr>
      <vt:lpstr>Calibri</vt:lpstr>
      <vt:lpstr>Caius template</vt:lpstr>
      <vt:lpstr> Základy KBT Autoři: Simona Cakirpaloglu, Lukáš Merz</vt:lpstr>
      <vt:lpstr>Číslo projektu: 2021-1-RO01- KA220-HED-38B739A3</vt:lpstr>
      <vt:lpstr>Varovné signály poruchy příjmu potravy</vt:lpstr>
      <vt:lpstr>Varovné příznaky v chování</vt:lpstr>
      <vt:lpstr>Varovné signály v chování</vt:lpstr>
      <vt:lpstr>Psychické varovné signály</vt:lpstr>
      <vt:lpstr>Psychické varovné signály</vt:lpstr>
      <vt:lpstr>Fyzické varovné signály</vt:lpstr>
      <vt:lpstr>Diagnóza</vt:lpstr>
      <vt:lpstr>Léčba</vt:lpstr>
      <vt:lpstr>Léčba</vt:lpstr>
      <vt:lpstr>Psychoterapie</vt:lpstr>
      <vt:lpstr>Psychoterapie</vt:lpstr>
      <vt:lpstr>Co je KBT?</vt:lpstr>
      <vt:lpstr>Co je KBT?</vt:lpstr>
      <vt:lpstr>Kognitivní trojúhelník</vt:lpstr>
      <vt:lpstr>Kognitivní zkreslení</vt:lpstr>
      <vt:lpstr>Fáze terapie</vt:lpstr>
      <vt:lpstr>Další čtení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Connected 4 Health A Medical and Humanities-based Approach to Navigating Obesity and Eating Disorders (EDs) in Young People</dc:title>
  <dc:creator>Carlo Rais</dc:creator>
  <cp:keywords>, docId:326573773DF60A4E78309485B3EB90D9</cp:keywords>
  <cp:lastModifiedBy>Lukáš Merz</cp:lastModifiedBy>
  <cp:revision>119</cp:revision>
  <dcterms:modified xsi:type="dcterms:W3CDTF">2023-07-16T15:52:20Z</dcterms:modified>
</cp:coreProperties>
</file>