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2"/>
  </p:notesMasterIdLst>
  <p:sldIdLst>
    <p:sldId id="256" r:id="rId2"/>
    <p:sldId id="257" r:id="rId3"/>
    <p:sldId id="261" r:id="rId4"/>
    <p:sldId id="279" r:id="rId5"/>
    <p:sldId id="280" r:id="rId6"/>
    <p:sldId id="281" r:id="rId7"/>
    <p:sldId id="282" r:id="rId8"/>
    <p:sldId id="283" r:id="rId9"/>
    <p:sldId id="284" r:id="rId10"/>
    <p:sldId id="286" r:id="rId11"/>
    <p:sldId id="287" r:id="rId12"/>
    <p:sldId id="288" r:id="rId13"/>
    <p:sldId id="290" r:id="rId14"/>
    <p:sldId id="291" r:id="rId15"/>
    <p:sldId id="292" r:id="rId16"/>
    <p:sldId id="293" r:id="rId17"/>
    <p:sldId id="294" r:id="rId18"/>
    <p:sldId id="295" r:id="rId19"/>
    <p:sldId id="296" r:id="rId20"/>
    <p:sldId id="278" r:id="rId21"/>
  </p:sldIdLst>
  <p:sldSz cx="9144000" cy="5143500" type="screen16x9"/>
  <p:notesSz cx="6858000" cy="9144000"/>
  <p:embeddedFontLst>
    <p:embeddedFont>
      <p:font typeface="Barlow" charset="0"/>
      <p:regular r:id="rId23"/>
      <p:bold r:id="rId24"/>
      <p:italic r:id="rId25"/>
      <p:boldItalic r:id="rId26"/>
    </p:embeddedFont>
    <p:embeddedFont>
      <p:font typeface="Barlow SemiBold" charset="0"/>
      <p:regular r:id="rId27"/>
      <p:bold r:id="rId28"/>
      <p:italic r:id="rId29"/>
      <p:boldItalic r:id="rId30"/>
    </p:embeddedFont>
    <p:embeddedFont>
      <p:font typeface="Calibri" pitchFamily="34" charset="0"/>
      <p:regular r:id="rId31"/>
      <p:bold r:id="rId32"/>
      <p:italic r:id="rId33"/>
      <p:boldItalic r:id="rId34"/>
    </p:embeddedFont>
    <p:embeddedFont>
      <p:font typeface="Barlow Light" charset="0"/>
      <p:regular r:id="rId35"/>
      <p:bold r:id="rId36"/>
      <p:italic r:id="rId37"/>
      <p:boldItalic r:id="rId38"/>
    </p:embeddedFont>
  </p:embeddedFontLst>
  <p:custDataLst>
    <p:tags r:id="rId39"/>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AEA8867-561A-43F1-AA35-FFD2E45D988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9"/>
    <p:restoredTop sz="94790"/>
  </p:normalViewPr>
  <p:slideViewPr>
    <p:cSldViewPr>
      <p:cViewPr varScale="1">
        <p:scale>
          <a:sx n="105" d="100"/>
          <a:sy n="105" d="100"/>
        </p:scale>
        <p:origin x="-773" y="-8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ct val="0"/>
              </a:spcBef>
              <a:spcAft>
                <a:spcPct val="0"/>
              </a:spcAft>
              <a:buSzPts val="1400"/>
              <a:buChar char="●"/>
              <a:defRPr sz="1100"/>
            </a:lvl1pPr>
            <a:lvl2pPr marL="914400" lvl="1" indent="-317500">
              <a:spcBef>
                <a:spcPct val="0"/>
              </a:spcBef>
              <a:spcAft>
                <a:spcPct val="0"/>
              </a:spcAft>
              <a:buSzPts val="1400"/>
              <a:buChar char="○"/>
              <a:defRPr sz="1100"/>
            </a:lvl2pPr>
            <a:lvl3pPr marL="1371600" lvl="2" indent="-317500">
              <a:spcBef>
                <a:spcPct val="0"/>
              </a:spcBef>
              <a:spcAft>
                <a:spcPct val="0"/>
              </a:spcAft>
              <a:buSzPts val="1400"/>
              <a:buChar char="■"/>
              <a:defRPr sz="1100"/>
            </a:lvl3pPr>
            <a:lvl4pPr marL="1828800" lvl="3" indent="-317500">
              <a:spcBef>
                <a:spcPct val="0"/>
              </a:spcBef>
              <a:spcAft>
                <a:spcPct val="0"/>
              </a:spcAft>
              <a:buSzPts val="1400"/>
              <a:buChar char="●"/>
              <a:defRPr sz="1100"/>
            </a:lvl4pPr>
            <a:lvl5pPr marL="2286000" lvl="4" indent="-317500">
              <a:spcBef>
                <a:spcPct val="0"/>
              </a:spcBef>
              <a:spcAft>
                <a:spcPct val="0"/>
              </a:spcAft>
              <a:buSzPts val="1400"/>
              <a:buChar char="○"/>
              <a:defRPr sz="1100"/>
            </a:lvl5pPr>
            <a:lvl6pPr marL="2743200" lvl="5" indent="-317500">
              <a:spcBef>
                <a:spcPct val="0"/>
              </a:spcBef>
              <a:spcAft>
                <a:spcPct val="0"/>
              </a:spcAft>
              <a:buSzPts val="1400"/>
              <a:buChar char="■"/>
              <a:defRPr sz="1100"/>
            </a:lvl6pPr>
            <a:lvl7pPr marL="3200400" lvl="6" indent="-317500">
              <a:spcBef>
                <a:spcPct val="0"/>
              </a:spcBef>
              <a:spcAft>
                <a:spcPct val="0"/>
              </a:spcAft>
              <a:buSzPts val="1400"/>
              <a:buChar char="●"/>
              <a:defRPr sz="1100"/>
            </a:lvl7pPr>
            <a:lvl8pPr marL="3657600" lvl="7" indent="-317500">
              <a:spcBef>
                <a:spcPct val="0"/>
              </a:spcBef>
              <a:spcAft>
                <a:spcPct val="0"/>
              </a:spcAft>
              <a:buSzPts val="1400"/>
              <a:buChar char="○"/>
              <a:defRPr sz="1100"/>
            </a:lvl8pPr>
            <a:lvl9pPr marL="4114800" lvl="8" indent="-317500">
              <a:spcBef>
                <a:spcPct val="0"/>
              </a:spcBef>
              <a:spcAft>
                <a:spcPct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4140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88996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07490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76372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96969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9908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70082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21977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64577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7515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9693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16891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6410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22528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49688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377523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0" h="124118" extrusionOk="0">
                  <a:moveTo>
                    <a:pt x="29559" y="0"/>
                  </a:moveTo>
                  <a:lnTo>
                    <a:pt x="0" y="21343"/>
                  </a:lnTo>
                  <a:lnTo>
                    <a:pt x="0" y="124118"/>
                  </a:lnTo>
                  <a:lnTo>
                    <a:pt x="29721" y="102879"/>
                  </a:lnTo>
                  <a:close/>
                </a:path>
              </a:pathLst>
            </a:custGeom>
            <a:solidFill>
              <a:schemeClr val="accent2"/>
            </a:solidFill>
            <a:ln>
              <a:noFill/>
            </a:ln>
          </p:spPr>
          <p:txBody>
            <a:bodyPr/>
            <a:lstStyle/>
            <a:p>
              <a:endParaRPr/>
            </a:p>
          </p:txBody>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txBody>
            <a:bodyPr/>
            <a:lstStyle/>
            <a:p>
              <a:endParaRPr/>
            </a:p>
          </p:txBody>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ct val="0"/>
              </a:spcBef>
              <a:spcAft>
                <a:spcPct val="0"/>
              </a:spcAft>
              <a:buSzPts val="4800"/>
              <a:buNone/>
              <a:defRPr sz="4800"/>
            </a:lvl1pPr>
            <a:lvl2pPr lvl="1" rtl="0">
              <a:spcBef>
                <a:spcPct val="0"/>
              </a:spcBef>
              <a:spcAft>
                <a:spcPct val="0"/>
              </a:spcAft>
              <a:buSzPts val="4800"/>
              <a:buNone/>
              <a:defRPr sz="4800"/>
            </a:lvl2pPr>
            <a:lvl3pPr lvl="2" rtl="0">
              <a:spcBef>
                <a:spcPct val="0"/>
              </a:spcBef>
              <a:spcAft>
                <a:spcPct val="0"/>
              </a:spcAft>
              <a:buSzPts val="4800"/>
              <a:buNone/>
              <a:defRPr sz="4800"/>
            </a:lvl3pPr>
            <a:lvl4pPr lvl="3" rtl="0">
              <a:spcBef>
                <a:spcPct val="0"/>
              </a:spcBef>
              <a:spcAft>
                <a:spcPct val="0"/>
              </a:spcAft>
              <a:buSzPts val="4800"/>
              <a:buNone/>
              <a:defRPr sz="4800"/>
            </a:lvl4pPr>
            <a:lvl5pPr lvl="4" rtl="0">
              <a:spcBef>
                <a:spcPct val="0"/>
              </a:spcBef>
              <a:spcAft>
                <a:spcPct val="0"/>
              </a:spcAft>
              <a:buSzPts val="4800"/>
              <a:buNone/>
              <a:defRPr sz="4800"/>
            </a:lvl5pPr>
            <a:lvl6pPr lvl="5" rtl="0">
              <a:spcBef>
                <a:spcPct val="0"/>
              </a:spcBef>
              <a:spcAft>
                <a:spcPct val="0"/>
              </a:spcAft>
              <a:buSzPts val="4800"/>
              <a:buNone/>
              <a:defRPr sz="4800"/>
            </a:lvl6pPr>
            <a:lvl7pPr lvl="6" rtl="0">
              <a:spcBef>
                <a:spcPct val="0"/>
              </a:spcBef>
              <a:spcAft>
                <a:spcPct val="0"/>
              </a:spcAft>
              <a:buSzPts val="4800"/>
              <a:buNone/>
              <a:defRPr sz="4800"/>
            </a:lvl7pPr>
            <a:lvl8pPr lvl="7" rtl="0">
              <a:spcBef>
                <a:spcPct val="0"/>
              </a:spcBef>
              <a:spcAft>
                <a:spcPct val="0"/>
              </a:spcAft>
              <a:buSzPts val="4800"/>
              <a:buNone/>
              <a:defRPr sz="4800"/>
            </a:lvl8pPr>
            <a:lvl9pPr lvl="8" rtl="0">
              <a:spcBef>
                <a:spcPct val="0"/>
              </a:spcBef>
              <a:spcAft>
                <a:spcPct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txBody>
              <a:bodyPr/>
              <a:lstStyle/>
              <a:p>
                <a:endParaRPr/>
              </a:p>
            </p:txBody>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txBody>
              <a:bodyPr/>
              <a:lstStyle/>
              <a:p>
                <a:endParaRPr/>
              </a:p>
            </p:txBody>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ct val="0"/>
              </a:spcAft>
              <a:buSzPts val="2400"/>
              <a:buChar char="▸"/>
              <a:defRPr/>
            </a:lvl1pPr>
            <a:lvl2pPr marL="914400" lvl="1" indent="-381000" rtl="0">
              <a:spcBef>
                <a:spcPct val="0"/>
              </a:spcBef>
              <a:spcAft>
                <a:spcPct val="0"/>
              </a:spcAft>
              <a:buSzPts val="2400"/>
              <a:buChar char="▹"/>
              <a:defRPr/>
            </a:lvl2pPr>
            <a:lvl3pPr marL="1371600" lvl="2" indent="-381000" rtl="0">
              <a:spcBef>
                <a:spcPct val="0"/>
              </a:spcBef>
              <a:spcAft>
                <a:spcPct val="0"/>
              </a:spcAft>
              <a:buSzPts val="2400"/>
              <a:buChar char="■"/>
              <a:defRPr/>
            </a:lvl3pPr>
            <a:lvl4pPr marL="1828800" lvl="3" indent="-381000" rtl="0">
              <a:spcBef>
                <a:spcPct val="0"/>
              </a:spcBef>
              <a:spcAft>
                <a:spcPct val="0"/>
              </a:spcAft>
              <a:buSzPts val="2400"/>
              <a:buChar char="●"/>
              <a:defRPr/>
            </a:lvl4pPr>
            <a:lvl5pPr marL="2286000" lvl="4" indent="-381000" rtl="0">
              <a:spcBef>
                <a:spcPct val="0"/>
              </a:spcBef>
              <a:spcAft>
                <a:spcPct val="0"/>
              </a:spcAft>
              <a:buSzPts val="2400"/>
              <a:buChar char="○"/>
              <a:defRPr/>
            </a:lvl5pPr>
            <a:lvl6pPr marL="2743200" lvl="5" indent="-381000" rtl="0">
              <a:spcBef>
                <a:spcPct val="0"/>
              </a:spcBef>
              <a:spcAft>
                <a:spcPct val="0"/>
              </a:spcAft>
              <a:buSzPts val="2400"/>
              <a:buChar char="■"/>
              <a:defRPr/>
            </a:lvl6pPr>
            <a:lvl7pPr marL="3200400" lvl="6" indent="-381000" rtl="0">
              <a:spcBef>
                <a:spcPct val="0"/>
              </a:spcBef>
              <a:spcAft>
                <a:spcPct val="0"/>
              </a:spcAft>
              <a:buSzPts val="2400"/>
              <a:buChar char="●"/>
              <a:defRPr/>
            </a:lvl7pPr>
            <a:lvl8pPr marL="3657600" lvl="7" indent="-381000" rtl="0">
              <a:spcBef>
                <a:spcPct val="0"/>
              </a:spcBef>
              <a:spcAft>
                <a:spcPct val="0"/>
              </a:spcAft>
              <a:buSzPts val="2400"/>
              <a:buChar char="○"/>
              <a:defRPr/>
            </a:lvl8pPr>
            <a:lvl9pPr marL="4114800" lvl="8" indent="-381000" rtl="0">
              <a:spcBef>
                <a:spcPct val="0"/>
              </a:spcBef>
              <a:spcAft>
                <a:spcPct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ct val="0"/>
              </a:spcBef>
              <a:spcAft>
                <a:spcPct val="0"/>
              </a:spcAft>
              <a:buClr>
                <a:schemeClr val="accent1"/>
              </a:buClr>
              <a:buSzPts val="3000"/>
              <a:buNone/>
              <a:defRPr>
                <a:solidFill>
                  <a:schemeClr val="accent1"/>
                </a:solidFill>
              </a:defRPr>
            </a:lvl1pPr>
            <a:lvl2pPr lvl="1" rtl="0">
              <a:spcBef>
                <a:spcPct val="0"/>
              </a:spcBef>
              <a:spcAft>
                <a:spcPct val="0"/>
              </a:spcAft>
              <a:buClr>
                <a:schemeClr val="accent1"/>
              </a:buClr>
              <a:buSzPts val="3000"/>
              <a:buNone/>
              <a:defRPr>
                <a:solidFill>
                  <a:schemeClr val="accent1"/>
                </a:solidFill>
              </a:defRPr>
            </a:lvl2pPr>
            <a:lvl3pPr lvl="2" rtl="0">
              <a:spcBef>
                <a:spcPct val="0"/>
              </a:spcBef>
              <a:spcAft>
                <a:spcPct val="0"/>
              </a:spcAft>
              <a:buClr>
                <a:schemeClr val="accent1"/>
              </a:buClr>
              <a:buSzPts val="3000"/>
              <a:buNone/>
              <a:defRPr>
                <a:solidFill>
                  <a:schemeClr val="accent1"/>
                </a:solidFill>
              </a:defRPr>
            </a:lvl3pPr>
            <a:lvl4pPr lvl="3" rtl="0">
              <a:spcBef>
                <a:spcPct val="0"/>
              </a:spcBef>
              <a:spcAft>
                <a:spcPct val="0"/>
              </a:spcAft>
              <a:buClr>
                <a:schemeClr val="accent1"/>
              </a:buClr>
              <a:buSzPts val="3000"/>
              <a:buNone/>
              <a:defRPr>
                <a:solidFill>
                  <a:schemeClr val="accent1"/>
                </a:solidFill>
              </a:defRPr>
            </a:lvl4pPr>
            <a:lvl5pPr lvl="4" rtl="0">
              <a:spcBef>
                <a:spcPct val="0"/>
              </a:spcBef>
              <a:spcAft>
                <a:spcPct val="0"/>
              </a:spcAft>
              <a:buClr>
                <a:schemeClr val="accent1"/>
              </a:buClr>
              <a:buSzPts val="3000"/>
              <a:buNone/>
              <a:defRPr>
                <a:solidFill>
                  <a:schemeClr val="accent1"/>
                </a:solidFill>
              </a:defRPr>
            </a:lvl5pPr>
            <a:lvl6pPr lvl="5" rtl="0">
              <a:spcBef>
                <a:spcPct val="0"/>
              </a:spcBef>
              <a:spcAft>
                <a:spcPct val="0"/>
              </a:spcAft>
              <a:buClr>
                <a:schemeClr val="accent1"/>
              </a:buClr>
              <a:buSzPts val="3000"/>
              <a:buNone/>
              <a:defRPr>
                <a:solidFill>
                  <a:schemeClr val="accent1"/>
                </a:solidFill>
              </a:defRPr>
            </a:lvl6pPr>
            <a:lvl7pPr lvl="6" rtl="0">
              <a:spcBef>
                <a:spcPct val="0"/>
              </a:spcBef>
              <a:spcAft>
                <a:spcPct val="0"/>
              </a:spcAft>
              <a:buClr>
                <a:schemeClr val="accent1"/>
              </a:buClr>
              <a:buSzPts val="3000"/>
              <a:buNone/>
              <a:defRPr>
                <a:solidFill>
                  <a:schemeClr val="accent1"/>
                </a:solidFill>
              </a:defRPr>
            </a:lvl7pPr>
            <a:lvl8pPr lvl="7" rtl="0">
              <a:spcBef>
                <a:spcPct val="0"/>
              </a:spcBef>
              <a:spcAft>
                <a:spcPct val="0"/>
              </a:spcAft>
              <a:buClr>
                <a:schemeClr val="accent1"/>
              </a:buClr>
              <a:buSzPts val="3000"/>
              <a:buNone/>
              <a:defRPr>
                <a:solidFill>
                  <a:schemeClr val="accent1"/>
                </a:solidFill>
              </a:defRPr>
            </a:lvl8pPr>
            <a:lvl9pPr lvl="8" rtl="0">
              <a:spcBef>
                <a:spcPct val="0"/>
              </a:spcBef>
              <a:spcAft>
                <a:spcPct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ct val="0"/>
              </a:spcAft>
              <a:buSzPts val="2400"/>
              <a:buChar char="▸"/>
              <a:defRPr/>
            </a:lvl1pPr>
            <a:lvl2pPr marL="914400" lvl="1" indent="-381000" rtl="0">
              <a:spcBef>
                <a:spcPct val="0"/>
              </a:spcBef>
              <a:spcAft>
                <a:spcPct val="0"/>
              </a:spcAft>
              <a:buSzPts val="2400"/>
              <a:buChar char="▹"/>
              <a:defRPr/>
            </a:lvl2pPr>
            <a:lvl3pPr marL="1371600" lvl="2" indent="-381000" rtl="0">
              <a:spcBef>
                <a:spcPct val="0"/>
              </a:spcBef>
              <a:spcAft>
                <a:spcPct val="0"/>
              </a:spcAft>
              <a:buSzPts val="2400"/>
              <a:buChar char="■"/>
              <a:defRPr/>
            </a:lvl3pPr>
            <a:lvl4pPr marL="1828800" lvl="3" indent="-381000" rtl="0">
              <a:spcBef>
                <a:spcPct val="0"/>
              </a:spcBef>
              <a:spcAft>
                <a:spcPct val="0"/>
              </a:spcAft>
              <a:buSzPts val="2400"/>
              <a:buChar char="●"/>
              <a:defRPr/>
            </a:lvl4pPr>
            <a:lvl5pPr marL="2286000" lvl="4" indent="-381000" rtl="0">
              <a:spcBef>
                <a:spcPct val="0"/>
              </a:spcBef>
              <a:spcAft>
                <a:spcPct val="0"/>
              </a:spcAft>
              <a:buSzPts val="2400"/>
              <a:buChar char="○"/>
              <a:defRPr/>
            </a:lvl5pPr>
            <a:lvl6pPr marL="2743200" lvl="5" indent="-381000" rtl="0">
              <a:spcBef>
                <a:spcPct val="0"/>
              </a:spcBef>
              <a:spcAft>
                <a:spcPct val="0"/>
              </a:spcAft>
              <a:buSzPts val="2400"/>
              <a:buChar char="■"/>
              <a:defRPr/>
            </a:lvl6pPr>
            <a:lvl7pPr marL="3200400" lvl="6" indent="-381000" rtl="0">
              <a:spcBef>
                <a:spcPct val="0"/>
              </a:spcBef>
              <a:spcAft>
                <a:spcPct val="0"/>
              </a:spcAft>
              <a:buSzPts val="2400"/>
              <a:buChar char="●"/>
              <a:defRPr/>
            </a:lvl7pPr>
            <a:lvl8pPr marL="3657600" lvl="7" indent="-381000" rtl="0">
              <a:spcBef>
                <a:spcPct val="0"/>
              </a:spcBef>
              <a:spcAft>
                <a:spcPct val="0"/>
              </a:spcAft>
              <a:buSzPts val="2400"/>
              <a:buChar char="○"/>
              <a:defRPr/>
            </a:lvl8pPr>
            <a:lvl9pPr marL="4114800" lvl="8" indent="-381000" rtl="0">
              <a:spcBef>
                <a:spcPct val="0"/>
              </a:spcBef>
              <a:spcAft>
                <a:spcPct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txBody>
            <a:bodyPr/>
            <a:lstStyle/>
            <a:p>
              <a:endParaRPr/>
            </a:p>
          </p:txBody>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txBody>
              <a:bodyPr/>
              <a:lstStyle/>
              <a:p>
                <a:endParaRPr/>
              </a:p>
            </p:txBody>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txBody>
              <a:bodyPr/>
              <a:lstStyle/>
              <a:p>
                <a:endParaRPr/>
              </a:p>
            </p:txBody>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ct val="0"/>
              </a:spcBef>
              <a:spcAft>
                <a:spcPct val="0"/>
              </a:spcAft>
              <a:buSzPts val="3000"/>
              <a:buNone/>
              <a:defRPr/>
            </a:lvl1pPr>
            <a:lvl2pPr lvl="1" rtl="0">
              <a:spcBef>
                <a:spcPct val="0"/>
              </a:spcBef>
              <a:spcAft>
                <a:spcPct val="0"/>
              </a:spcAft>
              <a:buSzPts val="3000"/>
              <a:buNone/>
              <a:defRPr/>
            </a:lvl2pPr>
            <a:lvl3pPr lvl="2" rtl="0">
              <a:spcBef>
                <a:spcPct val="0"/>
              </a:spcBef>
              <a:spcAft>
                <a:spcPct val="0"/>
              </a:spcAft>
              <a:buSzPts val="3000"/>
              <a:buNone/>
              <a:defRPr/>
            </a:lvl3pPr>
            <a:lvl4pPr lvl="3" rtl="0">
              <a:spcBef>
                <a:spcPct val="0"/>
              </a:spcBef>
              <a:spcAft>
                <a:spcPct val="0"/>
              </a:spcAft>
              <a:buSzPts val="3000"/>
              <a:buNone/>
              <a:defRPr/>
            </a:lvl4pPr>
            <a:lvl5pPr lvl="4" rtl="0">
              <a:spcBef>
                <a:spcPct val="0"/>
              </a:spcBef>
              <a:spcAft>
                <a:spcPct val="0"/>
              </a:spcAft>
              <a:buSzPts val="3000"/>
              <a:buNone/>
              <a:defRPr/>
            </a:lvl5pPr>
            <a:lvl6pPr lvl="5" rtl="0">
              <a:spcBef>
                <a:spcPct val="0"/>
              </a:spcBef>
              <a:spcAft>
                <a:spcPct val="0"/>
              </a:spcAft>
              <a:buSzPts val="3000"/>
              <a:buNone/>
              <a:defRPr/>
            </a:lvl6pPr>
            <a:lvl7pPr lvl="6" rtl="0">
              <a:spcBef>
                <a:spcPct val="0"/>
              </a:spcBef>
              <a:spcAft>
                <a:spcPct val="0"/>
              </a:spcAft>
              <a:buSzPts val="3000"/>
              <a:buNone/>
              <a:defRPr/>
            </a:lvl7pPr>
            <a:lvl8pPr lvl="7" rtl="0">
              <a:spcBef>
                <a:spcPct val="0"/>
              </a:spcBef>
              <a:spcAft>
                <a:spcPct val="0"/>
              </a:spcAft>
              <a:buSzPts val="3000"/>
              <a:buNone/>
              <a:defRPr/>
            </a:lvl8pPr>
            <a:lvl9pPr lvl="8" rtl="0">
              <a:spcBef>
                <a:spcPct val="0"/>
              </a:spcBef>
              <a:spcAft>
                <a:spcPct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ct val="0"/>
              </a:spcAft>
              <a:buSzPts val="2200"/>
              <a:buChar char="▸"/>
              <a:defRPr sz="2200"/>
            </a:lvl1pPr>
            <a:lvl2pPr marL="914400" lvl="1" indent="-368300" rtl="0">
              <a:spcBef>
                <a:spcPct val="0"/>
              </a:spcBef>
              <a:spcAft>
                <a:spcPct val="0"/>
              </a:spcAft>
              <a:buSzPts val="2200"/>
              <a:buChar char="▹"/>
              <a:defRPr sz="2200"/>
            </a:lvl2pPr>
            <a:lvl3pPr marL="1371600" lvl="2" indent="-368300" rtl="0">
              <a:spcBef>
                <a:spcPct val="0"/>
              </a:spcBef>
              <a:spcAft>
                <a:spcPct val="0"/>
              </a:spcAft>
              <a:buSzPts val="2200"/>
              <a:buChar char="■"/>
              <a:defRPr sz="2200"/>
            </a:lvl3pPr>
            <a:lvl4pPr marL="1828800" lvl="3" indent="-368300" rtl="0">
              <a:spcBef>
                <a:spcPct val="0"/>
              </a:spcBef>
              <a:spcAft>
                <a:spcPct val="0"/>
              </a:spcAft>
              <a:buSzPts val="2200"/>
              <a:buChar char="●"/>
              <a:defRPr sz="2200"/>
            </a:lvl4pPr>
            <a:lvl5pPr marL="2286000" lvl="4" indent="-368300" rtl="0">
              <a:spcBef>
                <a:spcPct val="0"/>
              </a:spcBef>
              <a:spcAft>
                <a:spcPct val="0"/>
              </a:spcAft>
              <a:buSzPts val="2200"/>
              <a:buChar char="○"/>
              <a:defRPr sz="2200"/>
            </a:lvl5pPr>
            <a:lvl6pPr marL="2743200" lvl="5" indent="-368300" rtl="0">
              <a:spcBef>
                <a:spcPct val="0"/>
              </a:spcBef>
              <a:spcAft>
                <a:spcPct val="0"/>
              </a:spcAft>
              <a:buSzPts val="2200"/>
              <a:buChar char="■"/>
              <a:defRPr sz="2200"/>
            </a:lvl6pPr>
            <a:lvl7pPr marL="3200400" lvl="6" indent="-368300" rtl="0">
              <a:spcBef>
                <a:spcPct val="0"/>
              </a:spcBef>
              <a:spcAft>
                <a:spcPct val="0"/>
              </a:spcAft>
              <a:buSzPts val="2200"/>
              <a:buChar char="●"/>
              <a:defRPr sz="2200"/>
            </a:lvl7pPr>
            <a:lvl8pPr marL="3657600" lvl="7" indent="-368300" rtl="0">
              <a:spcBef>
                <a:spcPct val="0"/>
              </a:spcBef>
              <a:spcAft>
                <a:spcPct val="0"/>
              </a:spcAft>
              <a:buSzPts val="2200"/>
              <a:buChar char="○"/>
              <a:defRPr sz="2200"/>
            </a:lvl8pPr>
            <a:lvl9pPr marL="4114800" lvl="8" indent="-368300" rtl="0">
              <a:spcBef>
                <a:spcPct val="0"/>
              </a:spcBef>
              <a:spcAft>
                <a:spcPct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ct val="0"/>
              </a:spcAft>
              <a:buSzPts val="2200"/>
              <a:buChar char="▸"/>
              <a:defRPr sz="2200"/>
            </a:lvl1pPr>
            <a:lvl2pPr marL="914400" lvl="1" indent="-368300" rtl="0">
              <a:spcBef>
                <a:spcPct val="0"/>
              </a:spcBef>
              <a:spcAft>
                <a:spcPct val="0"/>
              </a:spcAft>
              <a:buSzPts val="2200"/>
              <a:buChar char="▹"/>
              <a:defRPr sz="2200"/>
            </a:lvl2pPr>
            <a:lvl3pPr marL="1371600" lvl="2" indent="-368300" rtl="0">
              <a:spcBef>
                <a:spcPct val="0"/>
              </a:spcBef>
              <a:spcAft>
                <a:spcPct val="0"/>
              </a:spcAft>
              <a:buSzPts val="2200"/>
              <a:buChar char="■"/>
              <a:defRPr sz="2200"/>
            </a:lvl3pPr>
            <a:lvl4pPr marL="1828800" lvl="3" indent="-368300" rtl="0">
              <a:spcBef>
                <a:spcPct val="0"/>
              </a:spcBef>
              <a:spcAft>
                <a:spcPct val="0"/>
              </a:spcAft>
              <a:buSzPts val="2200"/>
              <a:buChar char="●"/>
              <a:defRPr sz="2200"/>
            </a:lvl4pPr>
            <a:lvl5pPr marL="2286000" lvl="4" indent="-368300" rtl="0">
              <a:spcBef>
                <a:spcPct val="0"/>
              </a:spcBef>
              <a:spcAft>
                <a:spcPct val="0"/>
              </a:spcAft>
              <a:buSzPts val="2200"/>
              <a:buChar char="○"/>
              <a:defRPr sz="2200"/>
            </a:lvl5pPr>
            <a:lvl6pPr marL="2743200" lvl="5" indent="-368300" rtl="0">
              <a:spcBef>
                <a:spcPct val="0"/>
              </a:spcBef>
              <a:spcAft>
                <a:spcPct val="0"/>
              </a:spcAft>
              <a:buSzPts val="2200"/>
              <a:buChar char="■"/>
              <a:defRPr sz="2200"/>
            </a:lvl6pPr>
            <a:lvl7pPr marL="3200400" lvl="6" indent="-368300" rtl="0">
              <a:spcBef>
                <a:spcPct val="0"/>
              </a:spcBef>
              <a:spcAft>
                <a:spcPct val="0"/>
              </a:spcAft>
              <a:buSzPts val="2200"/>
              <a:buChar char="●"/>
              <a:defRPr sz="2200"/>
            </a:lvl7pPr>
            <a:lvl8pPr marL="3657600" lvl="7" indent="-368300" rtl="0">
              <a:spcBef>
                <a:spcPct val="0"/>
              </a:spcBef>
              <a:spcAft>
                <a:spcPct val="0"/>
              </a:spcAft>
              <a:buSzPts val="2200"/>
              <a:buChar char="○"/>
              <a:defRPr sz="2200"/>
            </a:lvl8pPr>
            <a:lvl9pPr marL="4114800" lvl="8" indent="-368300" rtl="0">
              <a:spcBef>
                <a:spcPct val="0"/>
              </a:spcBef>
              <a:spcAft>
                <a:spcPct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ct val="0"/>
              </a:spcBef>
              <a:spcAft>
                <a:spcPct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ct val="0"/>
              </a:spcBef>
              <a:spcAft>
                <a:spcPct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ct val="0"/>
              </a:spcBef>
              <a:spcAft>
                <a:spcPct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ct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ct val="0"/>
              </a:spcBef>
              <a:spcAft>
                <a:spcPct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rtl="0"/>
            <a:r>
              <a:rPr lang="ro-RO" sz="2400" b="0" i="0" u="none" strike="noStrike" dirty="0">
                <a:solidFill>
                  <a:srgbClr val="4397EE"/>
                </a:solidFill>
                <a:highlight>
                  <a:srgbClr val="000000">
                    <a:alpha val="0"/>
                  </a:srgbClr>
                </a:highlight>
                <a:latin typeface="Barlow SemiBold"/>
              </a:rPr>
              <a:t/>
            </a:r>
            <a:br>
              <a:rPr lang="ro-RO" sz="2400" b="0" i="0" u="none" strike="noStrike" dirty="0">
                <a:solidFill>
                  <a:srgbClr val="4397EE"/>
                </a:solidFill>
                <a:highlight>
                  <a:srgbClr val="000000">
                    <a:alpha val="0"/>
                  </a:srgbClr>
                </a:highlight>
                <a:latin typeface="Barlow SemiBold"/>
              </a:rPr>
            </a:br>
            <a:r>
              <a:rPr lang="ro-RO" sz="2800" b="0" i="0" u="none" strike="noStrike" dirty="0">
                <a:highlight>
                  <a:srgbClr val="000000">
                    <a:alpha val="0"/>
                  </a:srgbClr>
                </a:highlight>
                <a:latin typeface="Arial" pitchFamily="34" charset="0"/>
                <a:cs typeface="Arial" pitchFamily="34" charset="0"/>
              </a:rPr>
              <a:t>Diagnostic și tratament nutrițional</a:t>
            </a:r>
            <a:r>
              <a:rPr lang="ro-RO" sz="1800" b="0" i="0" u="none" strike="noStrike" dirty="0">
                <a:highlight>
                  <a:srgbClr val="000000">
                    <a:alpha val="0"/>
                  </a:srgbClr>
                </a:highlight>
                <a:latin typeface="Arial" pitchFamily="34" charset="0"/>
                <a:cs typeface="Arial" pitchFamily="34" charset="0"/>
              </a:rPr>
              <a:t/>
            </a:r>
            <a:br>
              <a:rPr lang="ro-RO" sz="1800" b="0" i="0" u="none" strike="noStrike" dirty="0">
                <a:highlight>
                  <a:srgbClr val="000000">
                    <a:alpha val="0"/>
                  </a:srgbClr>
                </a:highlight>
                <a:latin typeface="Arial" pitchFamily="34" charset="0"/>
                <a:cs typeface="Arial" pitchFamily="34" charset="0"/>
              </a:rPr>
            </a:br>
            <a:r>
              <a:rPr lang="ro-RO" sz="1800" b="0" i="0" u="none" strike="noStrike" dirty="0" err="1">
                <a:highlight>
                  <a:srgbClr val="000000">
                    <a:alpha val="0"/>
                  </a:srgbClr>
                </a:highlight>
                <a:latin typeface="Arial" pitchFamily="34" charset="0"/>
                <a:cs typeface="Arial" pitchFamily="34" charset="0"/>
              </a:rPr>
              <a:t>Instituto</a:t>
            </a:r>
            <a:r>
              <a:rPr lang="ro-RO" sz="1800" b="0" i="0" u="none" strike="noStrike" dirty="0">
                <a:highlight>
                  <a:srgbClr val="000000">
                    <a:alpha val="0"/>
                  </a:srgbClr>
                </a:highlight>
                <a:latin typeface="Arial" pitchFamily="34" charset="0"/>
                <a:cs typeface="Arial" pitchFamily="34" charset="0"/>
              </a:rPr>
              <a:t> </a:t>
            </a:r>
            <a:r>
              <a:rPr lang="ro-RO" sz="1800" b="0" i="0" u="none" strike="noStrike" dirty="0" err="1">
                <a:highlight>
                  <a:srgbClr val="000000">
                    <a:alpha val="0"/>
                  </a:srgbClr>
                </a:highlight>
                <a:latin typeface="Arial" pitchFamily="34" charset="0"/>
                <a:cs typeface="Arial" pitchFamily="34" charset="0"/>
              </a:rPr>
              <a:t>Politécnico</a:t>
            </a:r>
            <a:r>
              <a:rPr lang="ro-RO" sz="1800" b="0" i="0" u="none" strike="noStrike" dirty="0">
                <a:highlight>
                  <a:srgbClr val="000000">
                    <a:alpha val="0"/>
                  </a:srgbClr>
                </a:highlight>
                <a:latin typeface="Arial" pitchFamily="34" charset="0"/>
                <a:cs typeface="Arial" pitchFamily="34" charset="0"/>
              </a:rPr>
              <a:t> de </a:t>
            </a:r>
            <a:r>
              <a:rPr lang="ro-RO" sz="1800" b="0" i="0" u="none" strike="noStrike" dirty="0" err="1">
                <a:highlight>
                  <a:srgbClr val="000000">
                    <a:alpha val="0"/>
                  </a:srgbClr>
                </a:highlight>
                <a:latin typeface="Arial" pitchFamily="34" charset="0"/>
                <a:cs typeface="Arial" pitchFamily="34" charset="0"/>
              </a:rPr>
              <a:t>Bragança</a:t>
            </a:r>
            <a:endParaRPr sz="1800" dirty="0">
              <a:latin typeface="Arial" pitchFamily="34" charset="0"/>
              <a:cs typeface="Arial" pitchFamily="34" charset="0"/>
            </a:endParaRPr>
          </a:p>
        </p:txBody>
      </p:sp>
      <p:sp>
        <p:nvSpPr>
          <p:cNvPr id="3" name="Rectangle 2"/>
          <p:cNvSpPr/>
          <p:nvPr/>
        </p:nvSpPr>
        <p:spPr>
          <a:xfrm>
            <a:off x="683569" y="908015"/>
            <a:ext cx="7644340" cy="1015663"/>
          </a:xfrm>
          <a:prstGeom prst="rect">
            <a:avLst/>
          </a:prstGeom>
        </p:spPr>
        <p:txBody>
          <a:bodyPr wrap="square">
            <a:noAutofit/>
          </a:bodyPr>
          <a:lstStyle/>
          <a:p>
            <a:pPr rtl="0"/>
            <a:r>
              <a:rPr lang="ro-RO" sz="6000" b="1" i="0" u="none" strike="noStrike" dirty="0" err="1">
                <a:solidFill>
                  <a:srgbClr val="2170CC"/>
                </a:solidFill>
                <a:highlight>
                  <a:srgbClr val="000000">
                    <a:alpha val="0"/>
                  </a:srgbClr>
                </a:highlight>
                <a:latin typeface="Arial"/>
              </a:rPr>
              <a:t>Connected</a:t>
            </a:r>
            <a:r>
              <a:rPr lang="ro-RO" sz="6000" b="1" i="0" u="none" strike="noStrike" dirty="0">
                <a:solidFill>
                  <a:srgbClr val="2170CC"/>
                </a:solidFill>
                <a:highlight>
                  <a:srgbClr val="000000">
                    <a:alpha val="0"/>
                  </a:srgbClr>
                </a:highlight>
                <a:latin typeface="Arial"/>
              </a:rPr>
              <a:t> 4 </a:t>
            </a:r>
            <a:r>
              <a:rPr lang="ro-RO" sz="6000" b="1" i="0" u="none" strike="noStrike" dirty="0" err="1">
                <a:solidFill>
                  <a:srgbClr val="2170CC"/>
                </a:solidFill>
                <a:highlight>
                  <a:srgbClr val="000000">
                    <a:alpha val="0"/>
                  </a:srgbClr>
                </a:highlight>
                <a:latin typeface="Arial"/>
              </a:rPr>
              <a:t>Health</a:t>
            </a:r>
            <a:endParaRPr lang="it-IT" sz="6000"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lvl="0">
              <a:spcBef>
                <a:spcPts val="1000"/>
              </a:spcBef>
            </a:pPr>
            <a:r>
              <a:rPr lang="ro-RO" sz="2000" b="0" i="0" u="none" strike="noStrike" dirty="0">
                <a:highlight>
                  <a:srgbClr val="000000">
                    <a:alpha val="0"/>
                  </a:srgbClr>
                </a:highlight>
                <a:latin typeface="Arial" pitchFamily="34" charset="0"/>
                <a:cs typeface="Arial" pitchFamily="34" charset="0"/>
              </a:rPr>
              <a:t>Pentru gradele de obezitate II și III (&gt;35 kg/m</a:t>
            </a:r>
            <a:r>
              <a:rPr lang="ro-RO" sz="2000" b="0" i="0" u="none" strike="noStrike" baseline="30000" dirty="0">
                <a:highlight>
                  <a:srgbClr val="000000">
                    <a:alpha val="0"/>
                  </a:srgbClr>
                </a:highlight>
                <a:latin typeface="Arial" pitchFamily="34" charset="0"/>
                <a:cs typeface="Arial" pitchFamily="34" charset="0"/>
              </a:rPr>
              <a:t>2</a:t>
            </a:r>
            <a:r>
              <a:rPr lang="ro-RO" sz="2000" b="0" i="0" u="none" strike="noStrike" dirty="0">
                <a:highlight>
                  <a:srgbClr val="000000">
                    <a:alpha val="0"/>
                  </a:srgbClr>
                </a:highlight>
                <a:latin typeface="Arial" pitchFamily="34" charset="0"/>
                <a:cs typeface="Arial" pitchFamily="34" charset="0"/>
              </a:rPr>
              <a:t>), </a:t>
            </a:r>
            <a:r>
              <a:rPr lang="ro-RO" sz="2000" dirty="0" smtClean="0">
                <a:highlight>
                  <a:srgbClr val="000000">
                    <a:alpha val="0"/>
                  </a:srgbClr>
                </a:highlight>
                <a:latin typeface="Arial" pitchFamily="34" charset="0"/>
                <a:cs typeface="Arial" pitchFamily="34" charset="0"/>
              </a:rPr>
              <a:t>obiectivul ar </a:t>
            </a:r>
            <a:r>
              <a:rPr lang="ro-RO" sz="2000" dirty="0">
                <a:highlight>
                  <a:srgbClr val="000000">
                    <a:alpha val="0"/>
                  </a:srgbClr>
                </a:highlight>
                <a:latin typeface="Arial" pitchFamily="34" charset="0"/>
                <a:cs typeface="Arial" pitchFamily="34" charset="0"/>
              </a:rPr>
              <a:t>trebui să fie </a:t>
            </a:r>
            <a:r>
              <a:rPr lang="ro-RO" sz="2000" dirty="0" smtClean="0">
                <a:highlight>
                  <a:srgbClr val="000000">
                    <a:alpha val="0"/>
                  </a:srgbClr>
                </a:highlight>
                <a:latin typeface="Arial" pitchFamily="34" charset="0"/>
                <a:cs typeface="Arial" pitchFamily="34" charset="0"/>
              </a:rPr>
              <a:t>o </a:t>
            </a:r>
            <a:r>
              <a:rPr lang="ro-RO" sz="2000" b="0" i="0" u="none" strike="noStrike" dirty="0">
                <a:highlight>
                  <a:srgbClr val="000000">
                    <a:alpha val="0"/>
                  </a:srgbClr>
                </a:highlight>
                <a:latin typeface="Arial" pitchFamily="34" charset="0"/>
                <a:cs typeface="Arial" pitchFamily="34" charset="0"/>
              </a:rPr>
              <a:t>reducere permanentă a greutății de </a:t>
            </a:r>
            <a:r>
              <a:rPr lang="ro-RO" sz="2000" b="0" i="0" u="none" strike="noStrike" dirty="0" smtClean="0">
                <a:highlight>
                  <a:srgbClr val="000000">
                    <a:alpha val="0"/>
                  </a:srgbClr>
                </a:highlight>
                <a:latin typeface="Arial" pitchFamily="34" charset="0"/>
                <a:cs typeface="Arial" pitchFamily="34" charset="0"/>
              </a:rPr>
              <a:t>10-20%; </a:t>
            </a:r>
            <a:r>
              <a:rPr lang="ro-RO" sz="2000" b="0" i="0" u="none" strike="noStrike" dirty="0">
                <a:highlight>
                  <a:srgbClr val="000000">
                    <a:alpha val="0"/>
                  </a:srgbClr>
                </a:highlight>
                <a:latin typeface="Arial" pitchFamily="34" charset="0"/>
                <a:cs typeface="Arial" pitchFamily="34" charset="0"/>
              </a:rPr>
              <a:t>de la un IMC &gt;40 kg/m</a:t>
            </a:r>
            <a:r>
              <a:rPr lang="ro-RO" sz="2000" b="0" i="0" u="none" strike="noStrike" baseline="30000" dirty="0">
                <a:highlight>
                  <a:srgbClr val="000000">
                    <a:alpha val="0"/>
                  </a:srgbClr>
                </a:highlight>
                <a:latin typeface="Arial" pitchFamily="34" charset="0"/>
                <a:cs typeface="Arial" pitchFamily="34" charset="0"/>
              </a:rPr>
              <a:t>2</a:t>
            </a:r>
            <a:r>
              <a:rPr lang="ro-RO" sz="2000" b="0" i="0" u="none" strike="noStrike" dirty="0">
                <a:highlight>
                  <a:srgbClr val="000000">
                    <a:alpha val="0"/>
                  </a:srgbClr>
                </a:highlight>
                <a:latin typeface="Arial" pitchFamily="34" charset="0"/>
                <a:cs typeface="Arial" pitchFamily="34" charset="0"/>
              </a:rPr>
              <a:t> 10% până la chiar 30%. </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Există doar două modalități de a realiza această pierdere în greutate pe termen lung: fie terapia conservatoare </a:t>
            </a:r>
            <a:r>
              <a:rPr lang="ro-RO" sz="2000" b="0" i="0" u="none" strike="noStrike" dirty="0" err="1">
                <a:highlight>
                  <a:srgbClr val="000000">
                    <a:alpha val="0"/>
                  </a:srgbClr>
                </a:highlight>
                <a:latin typeface="Arial" pitchFamily="34" charset="0"/>
                <a:cs typeface="Arial" pitchFamily="34" charset="0"/>
              </a:rPr>
              <a:t>multimodală</a:t>
            </a:r>
            <a:r>
              <a:rPr lang="ro-RO" sz="2000" b="0" i="0" u="none" strike="noStrike" dirty="0">
                <a:highlight>
                  <a:srgbClr val="000000">
                    <a:alpha val="0"/>
                  </a:srgbClr>
                </a:highlight>
                <a:latin typeface="Arial" pitchFamily="34" charset="0"/>
                <a:cs typeface="Arial" pitchFamily="34" charset="0"/>
              </a:rPr>
              <a:t> (programe de reducere a greutății), fie chirurgia </a:t>
            </a:r>
            <a:r>
              <a:rPr lang="ro-RO" sz="2000" b="0" i="0" u="none" strike="noStrike" dirty="0" err="1">
                <a:highlight>
                  <a:srgbClr val="000000">
                    <a:alpha val="0"/>
                  </a:srgbClr>
                </a:highlight>
                <a:latin typeface="Arial" pitchFamily="34" charset="0"/>
                <a:cs typeface="Arial" pitchFamily="34" charset="0"/>
              </a:rPr>
              <a:t>bariatrică</a:t>
            </a:r>
            <a:r>
              <a:rPr lang="ro-RO" sz="2000" b="0" i="0" u="none" strike="noStrike" dirty="0">
                <a:highlight>
                  <a:srgbClr val="000000">
                    <a:alpha val="0"/>
                  </a:srgbClr>
                </a:highlight>
                <a:latin typeface="Arial" pitchFamily="34" charset="0"/>
                <a:cs typeface="Arial" pitchFamily="34" charset="0"/>
              </a:rPr>
              <a:t>.</a:t>
            </a:r>
          </a:p>
          <a:p>
            <a:pPr lvl="0">
              <a:spcBef>
                <a:spcPts val="1000"/>
              </a:spcBef>
            </a:pPr>
            <a:r>
              <a:rPr lang="ro-RO" sz="2000" b="0" i="0" u="none" strike="noStrike" dirty="0" smtClean="0">
                <a:highlight>
                  <a:srgbClr val="000000">
                    <a:alpha val="0"/>
                  </a:srgbClr>
                </a:highlight>
                <a:latin typeface="Arial" pitchFamily="34" charset="0"/>
                <a:cs typeface="Arial" pitchFamily="34" charset="0"/>
              </a:rPr>
              <a:t>Pentru punerea </a:t>
            </a:r>
            <a:r>
              <a:rPr lang="ro-RO" sz="2000" b="0" i="0" u="none" strike="noStrike" dirty="0">
                <a:highlight>
                  <a:srgbClr val="000000">
                    <a:alpha val="0"/>
                  </a:srgbClr>
                </a:highlight>
                <a:latin typeface="Arial" pitchFamily="34" charset="0"/>
                <a:cs typeface="Arial" pitchFamily="34" charset="0"/>
              </a:rPr>
              <a:t>în aplicare a unor astfel de recomandări dietetice </a:t>
            </a:r>
            <a:r>
              <a:rPr lang="ro-RO" sz="2000" b="0" i="0" u="none" strike="noStrike" dirty="0" smtClean="0">
                <a:highlight>
                  <a:srgbClr val="000000">
                    <a:alpha val="0"/>
                  </a:srgbClr>
                </a:highlight>
                <a:latin typeface="Arial" pitchFamily="34" charset="0"/>
                <a:cs typeface="Arial" pitchFamily="34" charset="0"/>
              </a:rPr>
              <a:t>este nevoie de un </a:t>
            </a:r>
            <a:r>
              <a:rPr lang="ro-RO" sz="2000" dirty="0" smtClean="0">
                <a:highlight>
                  <a:srgbClr val="000000">
                    <a:alpha val="0"/>
                  </a:srgbClr>
                </a:highlight>
                <a:latin typeface="Arial" pitchFamily="34" charset="0"/>
                <a:cs typeface="Arial" pitchFamily="34" charset="0"/>
              </a:rPr>
              <a:t>dietetician </a:t>
            </a:r>
            <a:r>
              <a:rPr lang="ro-RO" sz="2000" dirty="0">
                <a:highlight>
                  <a:srgbClr val="000000">
                    <a:alpha val="0"/>
                  </a:srgbClr>
                </a:highlight>
                <a:latin typeface="Arial" pitchFamily="34" charset="0"/>
                <a:cs typeface="Arial" pitchFamily="34" charset="0"/>
              </a:rPr>
              <a:t>cu </a:t>
            </a:r>
            <a:r>
              <a:rPr lang="ro-RO" sz="2000" dirty="0" smtClean="0">
                <a:highlight>
                  <a:srgbClr val="000000">
                    <a:alpha val="0"/>
                  </a:srgbClr>
                </a:highlight>
                <a:latin typeface="Arial" pitchFamily="34" charset="0"/>
                <a:cs typeface="Arial" pitchFamily="34" charset="0"/>
              </a:rPr>
              <a:t>experiență.</a:t>
            </a:r>
            <a:endParaRPr lang="ro-RO" sz="2000" b="0" i="0" u="none" strike="noStrike" dirty="0">
              <a:highlight>
                <a:srgbClr val="000000">
                  <a:alpha val="0"/>
                </a:srgbClr>
              </a:highlight>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10</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Excesul de greutate/ obezitate</a:t>
            </a:r>
          </a:p>
        </p:txBody>
      </p:sp>
    </p:spTree>
    <p:extLst>
      <p:ext uri="{BB962C8B-B14F-4D97-AF65-F5344CB8AC3E}">
        <p14:creationId xmlns:p14="http://schemas.microsoft.com/office/powerpoint/2010/main" val="142125535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993207"/>
            <a:ext cx="8568952" cy="1730671"/>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1" i="1" u="none" strike="noStrike" dirty="0">
                <a:highlight>
                  <a:srgbClr val="000000">
                    <a:alpha val="0"/>
                  </a:srgbClr>
                </a:highlight>
                <a:latin typeface="Arial" pitchFamily="34" charset="0"/>
                <a:cs typeface="Arial" pitchFamily="34" charset="0"/>
              </a:rPr>
              <a:t>Scop: restabilirea greutății corporale și, pentru femei, restabilirea menstruației</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Faza de realimentare necesită creșterea treptată a aportului de nutrienți și </a:t>
            </a:r>
            <a:r>
              <a:rPr lang="ro-RO" sz="2000" b="0" i="0" u="none" strike="noStrike" dirty="0" smtClean="0">
                <a:highlight>
                  <a:srgbClr val="000000">
                    <a:alpha val="0"/>
                  </a:srgbClr>
                </a:highlight>
                <a:latin typeface="Arial" pitchFamily="34" charset="0"/>
                <a:cs typeface="Arial" pitchFamily="34" charset="0"/>
              </a:rPr>
              <a:t>monitorizare </a:t>
            </a:r>
            <a:r>
              <a:rPr lang="ro-RO" sz="2000" b="0" i="0" u="none" strike="noStrike" dirty="0">
                <a:highlight>
                  <a:srgbClr val="000000">
                    <a:alpha val="0"/>
                  </a:srgbClr>
                </a:highlight>
                <a:latin typeface="Arial" pitchFamily="34" charset="0"/>
                <a:cs typeface="Arial" pitchFamily="34" charset="0"/>
              </a:rPr>
              <a:t>atentă </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11</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Anorexia nervoasă</a:t>
            </a:r>
          </a:p>
        </p:txBody>
      </p:sp>
    </p:spTree>
    <p:extLst>
      <p:ext uri="{BB962C8B-B14F-4D97-AF65-F5344CB8AC3E}">
        <p14:creationId xmlns:p14="http://schemas.microsoft.com/office/powerpoint/2010/main" val="420229355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208912" cy="2826600"/>
          </a:xfrm>
          <a:prstGeom prst="rect">
            <a:avLst/>
          </a:prstGeom>
        </p:spPr>
        <p:txBody>
          <a:bodyPr spcFirstLastPara="1" wrap="square" lIns="0" tIns="0" rIns="0" bIns="0" anchor="t" anchorCtr="0">
            <a:noAutofit/>
          </a:bodyPr>
          <a:lstStyle/>
          <a:p>
            <a:pPr marL="457200" lvl="0" indent="-381000" algn="just"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Ajustări treptate ale aportului de nutrienți și ale progresului în greutate, cum ar fi creșterea aportului de calorii de la un nivel inițial cuprins între 30 și 40 kcal/kg/zi de greutate reală pe zi (poate începe de la 1.000 la 1.200 kcal pe zi) și creșterea </a:t>
            </a:r>
            <a:r>
              <a:rPr lang="ro-RO" sz="2000" b="0" i="0" u="none" strike="noStrike" dirty="0" smtClean="0">
                <a:highlight>
                  <a:srgbClr val="000000">
                    <a:alpha val="0"/>
                  </a:srgbClr>
                </a:highlight>
                <a:latin typeface="Arial" pitchFamily="34" charset="0"/>
                <a:cs typeface="Arial" pitchFamily="34" charset="0"/>
              </a:rPr>
              <a:t>progresivă </a:t>
            </a:r>
            <a:r>
              <a:rPr lang="ro-RO" sz="2000" b="0" i="0" u="none" strike="noStrike" dirty="0">
                <a:highlight>
                  <a:srgbClr val="000000">
                    <a:alpha val="0"/>
                  </a:srgbClr>
                </a:highlight>
                <a:latin typeface="Arial" pitchFamily="34" charset="0"/>
                <a:cs typeface="Arial" pitchFamily="34" charset="0"/>
              </a:rPr>
              <a:t>pentru a obține </a:t>
            </a:r>
            <a:r>
              <a:rPr lang="ro-RO" sz="2000" dirty="0">
                <a:highlight>
                  <a:srgbClr val="000000">
                    <a:alpha val="0"/>
                  </a:srgbClr>
                </a:highlight>
                <a:latin typeface="Arial" pitchFamily="34" charset="0"/>
                <a:cs typeface="Arial" pitchFamily="34" charset="0"/>
              </a:rPr>
              <a:t>un câștig ponderal de</a:t>
            </a:r>
            <a:r>
              <a:rPr lang="ro-RO" sz="2000" b="0" i="0" u="none" strike="noStrike" dirty="0">
                <a:highlight>
                  <a:srgbClr val="000000">
                    <a:alpha val="0"/>
                  </a:srgbClr>
                </a:highlight>
                <a:latin typeface="Arial" pitchFamily="34" charset="0"/>
                <a:cs typeface="Arial" pitchFamily="34" charset="0"/>
              </a:rPr>
              <a:t> 0,20 până la 0,45 </a:t>
            </a:r>
            <a:r>
              <a:rPr lang="ro-RO" sz="2000" b="0" i="0" u="none" strike="noStrike" dirty="0" smtClean="0">
                <a:highlight>
                  <a:srgbClr val="000000">
                    <a:alpha val="0"/>
                  </a:srgbClr>
                </a:highlight>
                <a:latin typeface="Arial" pitchFamily="34" charset="0"/>
                <a:cs typeface="Arial" pitchFamily="34" charset="0"/>
              </a:rPr>
              <a:t>kg.</a:t>
            </a:r>
            <a:endParaRPr lang="ro-RO" sz="2000" b="0" i="0" u="none" strike="noStrike" dirty="0">
              <a:highlight>
                <a:srgbClr val="000000">
                  <a:alpha val="0"/>
                </a:srgbClr>
              </a:highlight>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12</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Anorexia nervoasă</a:t>
            </a:r>
          </a:p>
        </p:txBody>
      </p:sp>
    </p:spTree>
    <p:extLst>
      <p:ext uri="{BB962C8B-B14F-4D97-AF65-F5344CB8AC3E}">
        <p14:creationId xmlns:p14="http://schemas.microsoft.com/office/powerpoint/2010/main" val="312844894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1" i="1" u="none" strike="noStrike" dirty="0">
                <a:highlight>
                  <a:srgbClr val="000000">
                    <a:alpha val="0"/>
                  </a:srgbClr>
                </a:highlight>
                <a:latin typeface="Arial" pitchFamily="34" charset="0"/>
                <a:cs typeface="Arial" pitchFamily="34" charset="0"/>
              </a:rPr>
              <a:t>Scop: pentru a ajuta pacientul să dezvolte un plan alimentar structurat pentru a reduce episoadele </a:t>
            </a:r>
            <a:r>
              <a:rPr lang="ro-RO" sz="2000" b="1" i="1" u="none" strike="noStrike" dirty="0" err="1">
                <a:highlight>
                  <a:srgbClr val="000000">
                    <a:alpha val="0"/>
                  </a:srgbClr>
                </a:highlight>
                <a:latin typeface="Arial" pitchFamily="34" charset="0"/>
                <a:cs typeface="Arial" pitchFamily="34" charset="0"/>
              </a:rPr>
              <a:t>compulsive</a:t>
            </a:r>
            <a:r>
              <a:rPr lang="ro-RO" sz="2000" b="1" i="1" u="none" strike="noStrike" dirty="0">
                <a:highlight>
                  <a:srgbClr val="000000">
                    <a:alpha val="0"/>
                  </a:srgbClr>
                </a:highlight>
                <a:latin typeface="Arial" pitchFamily="34" charset="0"/>
                <a:cs typeface="Arial" pitchFamily="34" charset="0"/>
              </a:rPr>
              <a:t>/ purgative.</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Anomaliile nutriționale pentru persoanele cu bulimie nervoasă depind de </a:t>
            </a:r>
            <a:r>
              <a:rPr lang="ro-RO" sz="2000" b="0" i="0" u="none" strike="noStrike" dirty="0" smtClean="0">
                <a:highlight>
                  <a:srgbClr val="000000">
                    <a:alpha val="0"/>
                  </a:srgbClr>
                </a:highlight>
                <a:latin typeface="Arial" pitchFamily="34" charset="0"/>
                <a:cs typeface="Arial" pitchFamily="34" charset="0"/>
              </a:rPr>
              <a:t>restricția din </a:t>
            </a:r>
            <a:r>
              <a:rPr lang="ro-RO" sz="2000" b="0" i="0" u="none" strike="noStrike" dirty="0">
                <a:highlight>
                  <a:srgbClr val="000000">
                    <a:alpha val="0"/>
                  </a:srgbClr>
                </a:highlight>
                <a:latin typeface="Arial" pitchFamily="34" charset="0"/>
                <a:cs typeface="Arial" pitchFamily="34" charset="0"/>
              </a:rPr>
              <a:t>timpul episoadelor lipsite de ingestie compulsivă.</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13</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Bulimia nervoasă</a:t>
            </a:r>
          </a:p>
        </p:txBody>
      </p:sp>
    </p:spTree>
    <p:extLst>
      <p:ext uri="{BB962C8B-B14F-4D97-AF65-F5344CB8AC3E}">
        <p14:creationId xmlns:p14="http://schemas.microsoft.com/office/powerpoint/2010/main" val="196780155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Scopul principal al tratamentului pentru bulimia nervoasă este de a reduce sau elimina consumul excesiv și comportamentul de purjare (</a:t>
            </a:r>
            <a:r>
              <a:rPr lang="ro-RO" sz="2000" b="0" i="0" u="none" strike="noStrike" dirty="0" err="1">
                <a:highlight>
                  <a:srgbClr val="000000">
                    <a:alpha val="0"/>
                  </a:srgbClr>
                </a:highlight>
                <a:latin typeface="Arial" pitchFamily="34" charset="0"/>
                <a:cs typeface="Arial" pitchFamily="34" charset="0"/>
              </a:rPr>
              <a:t>emeză</a:t>
            </a:r>
            <a:r>
              <a:rPr lang="ro-RO" sz="2000" b="0" i="0" u="none" strike="noStrike" dirty="0">
                <a:highlight>
                  <a:srgbClr val="000000">
                    <a:alpha val="0"/>
                  </a:srgbClr>
                </a:highlight>
                <a:latin typeface="Arial" pitchFamily="34" charset="0"/>
                <a:cs typeface="Arial" pitchFamily="34" charset="0"/>
              </a:rPr>
              <a:t> autoindusă).</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Educația nutrițională cuprinde principiile alimentației normale, efectele psihologice și fiziologice ale foamei, cerințele nutriționale, metabolismul, concepțiile greșite despre reglarea greutății corporale și consecințele comportamentului de purjare.</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14</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Bulimia nervoasă</a:t>
            </a:r>
          </a:p>
        </p:txBody>
      </p:sp>
    </p:spTree>
    <p:extLst>
      <p:ext uri="{BB962C8B-B14F-4D97-AF65-F5344CB8AC3E}">
        <p14:creationId xmlns:p14="http://schemas.microsoft.com/office/powerpoint/2010/main" val="224397966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Există câteva aplicații pentru telefoanele inteligente cu care puteți contoriza caloriile și </a:t>
            </a:r>
            <a:r>
              <a:rPr lang="ro-RO" sz="2000" b="0" i="0" u="none" strike="noStrike" dirty="0" smtClean="0">
                <a:highlight>
                  <a:srgbClr val="000000">
                    <a:alpha val="0"/>
                  </a:srgbClr>
                </a:highlight>
                <a:latin typeface="Arial" pitchFamily="34" charset="0"/>
                <a:cs typeface="Arial" pitchFamily="34" charset="0"/>
              </a:rPr>
              <a:t>macronutrienții.</a:t>
            </a:r>
            <a:endParaRPr lang="ro-RO" sz="2000" b="0" i="0" u="none" strike="noStrike" dirty="0">
              <a:highlight>
                <a:srgbClr val="000000">
                  <a:alpha val="0"/>
                </a:srgbClr>
              </a:highlight>
              <a:latin typeface="Arial" pitchFamily="34" charset="0"/>
              <a:cs typeface="Arial" pitchFamily="34" charset="0"/>
            </a:endParaRPr>
          </a:p>
          <a:p>
            <a:pPr marL="457200" lvl="0" indent="-381000" algn="l" rtl="0">
              <a:spcBef>
                <a:spcPts val="1000"/>
              </a:spcBef>
              <a:spcAft>
                <a:spcPct val="0"/>
              </a:spcAft>
              <a:buSzPts val="2400"/>
              <a:buChar char="▸"/>
            </a:pPr>
            <a:endParaRPr lang="en-US" sz="2000" dirty="0">
              <a:latin typeface="Arial" pitchFamily="34" charset="0"/>
              <a:cs typeface="Arial" pitchFamily="34" charset="0"/>
            </a:endParaRP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15</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Aplicații</a:t>
            </a:r>
          </a:p>
        </p:txBody>
      </p:sp>
    </p:spTree>
    <p:extLst>
      <p:ext uri="{BB962C8B-B14F-4D97-AF65-F5344CB8AC3E}">
        <p14:creationId xmlns:p14="http://schemas.microsoft.com/office/powerpoint/2010/main" val="1029267127"/>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My Fitness Pal</a:t>
            </a:r>
          </a:p>
          <a:p>
            <a:pPr marL="457200" lvl="0" indent="-381000" algn="l" rtl="0">
              <a:spcBef>
                <a:spcPts val="1000"/>
              </a:spcBef>
              <a:spcAft>
                <a:spcPct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16</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Aplicații</a:t>
            </a:r>
          </a:p>
        </p:txBody>
      </p:sp>
      <p:pic>
        <p:nvPicPr>
          <p:cNvPr id="3" name="Imagem 2">
            <a:extLst>
              <a:ext uri="{FF2B5EF4-FFF2-40B4-BE49-F238E27FC236}">
                <a16:creationId xmlns:a16="http://schemas.microsoft.com/office/drawing/2014/main" xmlns="" id="{8C71A815-6E82-8BF7-9FC5-B00A41A8943A}"/>
              </a:ext>
            </a:extLst>
          </p:cNvPr>
          <p:cNvPicPr>
            <a:picLocks noChangeAspect="1"/>
          </p:cNvPicPr>
          <p:nvPr/>
        </p:nvPicPr>
        <p:blipFill>
          <a:blip r:embed="rId3"/>
          <a:stretch>
            <a:fillRect/>
          </a:stretch>
        </p:blipFill>
        <p:spPr>
          <a:xfrm>
            <a:off x="3707904" y="1381380"/>
            <a:ext cx="4361906" cy="3734294"/>
          </a:xfrm>
          <a:prstGeom prst="rect">
            <a:avLst/>
          </a:prstGeom>
        </p:spPr>
      </p:pic>
    </p:spTree>
    <p:extLst>
      <p:ext uri="{BB962C8B-B14F-4D97-AF65-F5344CB8AC3E}">
        <p14:creationId xmlns:p14="http://schemas.microsoft.com/office/powerpoint/2010/main" val="1092190180"/>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My Plate</a:t>
            </a:r>
          </a:p>
          <a:p>
            <a:pPr marL="457200" lvl="0" indent="-381000" algn="l" rtl="0">
              <a:spcBef>
                <a:spcPts val="1000"/>
              </a:spcBef>
              <a:spcAft>
                <a:spcPct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17</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Aplicații</a:t>
            </a:r>
          </a:p>
        </p:txBody>
      </p:sp>
      <p:pic>
        <p:nvPicPr>
          <p:cNvPr id="4" name="Imagem 3">
            <a:extLst>
              <a:ext uri="{FF2B5EF4-FFF2-40B4-BE49-F238E27FC236}">
                <a16:creationId xmlns:a16="http://schemas.microsoft.com/office/drawing/2014/main" xmlns="" id="{34331E43-CC9D-D873-532B-C3E333915D5F}"/>
              </a:ext>
            </a:extLst>
          </p:cNvPr>
          <p:cNvPicPr>
            <a:picLocks noChangeAspect="1"/>
          </p:cNvPicPr>
          <p:nvPr/>
        </p:nvPicPr>
        <p:blipFill>
          <a:blip r:embed="rId3"/>
          <a:stretch>
            <a:fillRect/>
          </a:stretch>
        </p:blipFill>
        <p:spPr>
          <a:xfrm>
            <a:off x="2206688" y="1590503"/>
            <a:ext cx="6757800" cy="3242122"/>
          </a:xfrm>
          <a:prstGeom prst="rect">
            <a:avLst/>
          </a:prstGeom>
        </p:spPr>
      </p:pic>
    </p:spTree>
    <p:extLst>
      <p:ext uri="{BB962C8B-B14F-4D97-AF65-F5344CB8AC3E}">
        <p14:creationId xmlns:p14="http://schemas.microsoft.com/office/powerpoint/2010/main" val="1596885288"/>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Fat Secret</a:t>
            </a:r>
          </a:p>
          <a:p>
            <a:pPr marL="457200" lvl="0" indent="-381000" algn="l" rtl="0">
              <a:spcBef>
                <a:spcPts val="1000"/>
              </a:spcBef>
              <a:spcAft>
                <a:spcPct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18</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Aplicații</a:t>
            </a:r>
          </a:p>
        </p:txBody>
      </p:sp>
      <p:pic>
        <p:nvPicPr>
          <p:cNvPr id="4" name="Imagem 3">
            <a:extLst>
              <a:ext uri="{FF2B5EF4-FFF2-40B4-BE49-F238E27FC236}">
                <a16:creationId xmlns:a16="http://schemas.microsoft.com/office/drawing/2014/main" xmlns="" id="{2AE8998D-AE3C-F1E5-E6BA-C9EA531FC402}"/>
              </a:ext>
            </a:extLst>
          </p:cNvPr>
          <p:cNvPicPr>
            <a:picLocks noChangeAspect="1"/>
          </p:cNvPicPr>
          <p:nvPr/>
        </p:nvPicPr>
        <p:blipFill>
          <a:blip r:embed="rId3"/>
          <a:stretch>
            <a:fillRect/>
          </a:stretch>
        </p:blipFill>
        <p:spPr>
          <a:xfrm>
            <a:off x="2641371" y="1486109"/>
            <a:ext cx="1951589" cy="3469491"/>
          </a:xfrm>
          <a:prstGeom prst="rect">
            <a:avLst/>
          </a:prstGeom>
        </p:spPr>
      </p:pic>
      <p:pic>
        <p:nvPicPr>
          <p:cNvPr id="5" name="Imagem 4">
            <a:extLst>
              <a:ext uri="{FF2B5EF4-FFF2-40B4-BE49-F238E27FC236}">
                <a16:creationId xmlns:a16="http://schemas.microsoft.com/office/drawing/2014/main" xmlns="" id="{625EF985-E139-1427-FE69-7AF73C3C0BB2}"/>
              </a:ext>
            </a:extLst>
          </p:cNvPr>
          <p:cNvPicPr>
            <a:picLocks noChangeAspect="1"/>
          </p:cNvPicPr>
          <p:nvPr/>
        </p:nvPicPr>
        <p:blipFill>
          <a:blip r:embed="rId4"/>
          <a:stretch>
            <a:fillRect/>
          </a:stretch>
        </p:blipFill>
        <p:spPr>
          <a:xfrm>
            <a:off x="4690227" y="1497776"/>
            <a:ext cx="4080726" cy="3384017"/>
          </a:xfrm>
          <a:prstGeom prst="rect">
            <a:avLst/>
          </a:prstGeom>
        </p:spPr>
      </p:pic>
    </p:spTree>
    <p:extLst>
      <p:ext uri="{BB962C8B-B14F-4D97-AF65-F5344CB8AC3E}">
        <p14:creationId xmlns:p14="http://schemas.microsoft.com/office/powerpoint/2010/main" val="1252458264"/>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Cronometer</a:t>
            </a:r>
            <a:endParaRPr lang="en-US" sz="2000" dirty="0">
              <a:latin typeface="Arial" pitchFamily="34" charset="0"/>
              <a:cs typeface="Arial" pitchFamily="34" charset="0"/>
            </a:endParaRPr>
          </a:p>
          <a:p>
            <a:pPr marL="457200" lvl="0" indent="-381000" algn="l" rtl="0">
              <a:spcBef>
                <a:spcPts val="1000"/>
              </a:spcBef>
              <a:spcAft>
                <a:spcPct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19</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Aplicații</a:t>
            </a:r>
          </a:p>
        </p:txBody>
      </p:sp>
      <p:pic>
        <p:nvPicPr>
          <p:cNvPr id="4" name="Imagem 3">
            <a:extLst>
              <a:ext uri="{FF2B5EF4-FFF2-40B4-BE49-F238E27FC236}">
                <a16:creationId xmlns:a16="http://schemas.microsoft.com/office/drawing/2014/main" xmlns="" id="{681AB550-7230-15E5-DB34-0D2E1C6A27B4}"/>
              </a:ext>
            </a:extLst>
          </p:cNvPr>
          <p:cNvPicPr>
            <a:picLocks noChangeAspect="1"/>
          </p:cNvPicPr>
          <p:nvPr/>
        </p:nvPicPr>
        <p:blipFill>
          <a:blip r:embed="rId3"/>
          <a:stretch>
            <a:fillRect/>
          </a:stretch>
        </p:blipFill>
        <p:spPr>
          <a:xfrm>
            <a:off x="4522895" y="1384550"/>
            <a:ext cx="3632912" cy="3632912"/>
          </a:xfrm>
          <a:prstGeom prst="rect">
            <a:avLst/>
          </a:prstGeom>
        </p:spPr>
      </p:pic>
    </p:spTree>
    <p:extLst>
      <p:ext uri="{BB962C8B-B14F-4D97-AF65-F5344CB8AC3E}">
        <p14:creationId xmlns:p14="http://schemas.microsoft.com/office/powerpoint/2010/main" val="13809046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rtl="0"/>
            <a:r>
              <a:rPr lang="ro-RO" sz="2000" b="0" i="0" u="none" strike="noStrike" dirty="0">
                <a:solidFill>
                  <a:srgbClr val="FFFFFF"/>
                </a:solidFill>
                <a:highlight>
                  <a:srgbClr val="000000">
                    <a:alpha val="0"/>
                  </a:srgbClr>
                </a:highlight>
                <a:latin typeface="Barlow SemiBold"/>
                <a:cs typeface="Calibri"/>
              </a:rPr>
              <a:t>Project </a:t>
            </a:r>
            <a:r>
              <a:rPr lang="ro-RO" sz="2000" b="0" i="0" u="none" strike="noStrike" dirty="0" err="1">
                <a:solidFill>
                  <a:srgbClr val="FFFFFF"/>
                </a:solidFill>
                <a:highlight>
                  <a:srgbClr val="000000">
                    <a:alpha val="0"/>
                  </a:srgbClr>
                </a:highlight>
                <a:latin typeface="Barlow SemiBold"/>
                <a:cs typeface="Calibri"/>
              </a:rPr>
              <a:t>Number</a:t>
            </a:r>
            <a:r>
              <a:rPr lang="ro-RO" sz="2000" b="0" i="0" u="none" strike="noStrike" dirty="0">
                <a:solidFill>
                  <a:srgbClr val="FFFFFF"/>
                </a:solidFill>
                <a:highlight>
                  <a:srgbClr val="000000">
                    <a:alpha val="0"/>
                  </a:srgbClr>
                </a:highlight>
                <a:latin typeface="Barlow SemiBold"/>
                <a:cs typeface="Calibri"/>
              </a:rPr>
              <a:t>: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rtl="0">
              <a:buNone/>
            </a:pPr>
            <a:r>
              <a:rPr lang="ro-RO" sz="1400" b="0" i="0" u="none" strike="noStrike">
                <a:solidFill>
                  <a:srgbClr val="001F46"/>
                </a:solidFill>
                <a:highlight>
                  <a:srgbClr val="000000">
                    <a:alpha val="0"/>
                  </a:srgbClr>
                </a:highlight>
                <a:latin typeface="Barlow SemiBold"/>
                <a:cs typeface="Calibri"/>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ct val="0"/>
              </a:spcBef>
              <a:spcAft>
                <a:spcPct val="0"/>
              </a:spcAft>
              <a:buClr>
                <a:schemeClr val="dk1"/>
              </a:buClr>
              <a:buSzPts val="1100"/>
              <a:buFont typeface="Arial"/>
              <a:buNone/>
            </a:pPr>
            <a:endParaRPr sz="1400">
              <a:solidFill>
                <a:schemeClr val="accent2"/>
              </a:solidFill>
            </a:endParaRPr>
          </a:p>
          <a:p>
            <a:pPr marL="0" lvl="0" indent="0" algn="l" rtl="0">
              <a:spcBef>
                <a:spcPct val="0"/>
              </a:spcBef>
              <a:spcAft>
                <a:spcPct val="0"/>
              </a:spcAft>
              <a:buNone/>
            </a:pPr>
            <a:endParaRPr sz="140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2</a:t>
            </a:r>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611560" y="2067694"/>
            <a:ext cx="3613200" cy="1862700"/>
          </a:xfrm>
          <a:prstGeom prst="rect">
            <a:avLst/>
          </a:prstGeom>
        </p:spPr>
        <p:txBody>
          <a:bodyPr spcFirstLastPara="1" wrap="square" lIns="0" tIns="0" rIns="0" bIns="0" anchor="t" anchorCtr="0">
            <a:noAutofit/>
          </a:bodyPr>
          <a:lstStyle/>
          <a:p>
            <a:pPr marL="0" lvl="0" indent="0" algn="ctr" rtl="0">
              <a:spcBef>
                <a:spcPts val="600"/>
              </a:spcBef>
              <a:spcAft>
                <a:spcPct val="0"/>
              </a:spcAft>
              <a:buNone/>
            </a:pPr>
            <a:r>
              <a:rPr lang="ro-RO" sz="2400" b="1" i="0" u="none" strike="noStrike">
                <a:solidFill>
                  <a:srgbClr val="154C8A"/>
                </a:solidFill>
                <a:highlight>
                  <a:srgbClr val="000000">
                    <a:alpha val="0"/>
                  </a:srgbClr>
                </a:highlight>
                <a:latin typeface="Barlow"/>
                <a:ea typeface="Barlow"/>
                <a:cs typeface="Barlow"/>
                <a:sym typeface="Barlow"/>
              </a:rPr>
              <a:t>Instituto Politécnico de Bragança</a:t>
            </a:r>
            <a:endParaRPr b="1">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20</a:t>
            </a:r>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Diagnosticul nutrițional este comunicat ca o afirmație structurată, numită declarația PES, care include trei părți:</a:t>
            </a:r>
          </a:p>
          <a:p>
            <a:pPr lvl="1" rtl="0">
              <a:spcBef>
                <a:spcPts val="1000"/>
              </a:spcBef>
              <a:buChar char="▸"/>
            </a:pPr>
            <a:r>
              <a:rPr lang="ro-RO" sz="2000" b="0" i="0" u="none" strike="noStrike" dirty="0">
                <a:solidFill>
                  <a:srgbClr val="FF0000"/>
                </a:solidFill>
                <a:highlight>
                  <a:srgbClr val="000000">
                    <a:alpha val="0"/>
                  </a:srgbClr>
                </a:highlight>
                <a:latin typeface="Arial" pitchFamily="34" charset="0"/>
                <a:cs typeface="Arial" pitchFamily="34" charset="0"/>
              </a:rPr>
              <a:t>Problema </a:t>
            </a:r>
          </a:p>
          <a:p>
            <a:pPr lvl="1" rtl="0">
              <a:spcBef>
                <a:spcPts val="1000"/>
              </a:spcBef>
              <a:buChar char="▸"/>
            </a:pPr>
            <a:r>
              <a:rPr lang="ro-RO" sz="2000" b="0" i="0" u="none" strike="noStrike" dirty="0">
                <a:solidFill>
                  <a:srgbClr val="566B19"/>
                </a:solidFill>
                <a:highlight>
                  <a:srgbClr val="000000">
                    <a:alpha val="0"/>
                  </a:srgbClr>
                </a:highlight>
                <a:latin typeface="Arial" pitchFamily="34" charset="0"/>
                <a:cs typeface="Arial" pitchFamily="34" charset="0"/>
              </a:rPr>
              <a:t>Etiologia</a:t>
            </a:r>
            <a:r>
              <a:rPr lang="ro-RO" sz="2000" b="0" i="0" u="none" strike="noStrike" dirty="0">
                <a:highlight>
                  <a:srgbClr val="000000">
                    <a:alpha val="0"/>
                  </a:srgbClr>
                </a:highlight>
                <a:latin typeface="Arial" pitchFamily="34" charset="0"/>
                <a:cs typeface="Arial" pitchFamily="34" charset="0"/>
              </a:rPr>
              <a:t> (cauza principală a problemei)</a:t>
            </a:r>
          </a:p>
          <a:p>
            <a:pPr lvl="1" rtl="0">
              <a:spcBef>
                <a:spcPts val="1000"/>
              </a:spcBef>
              <a:buChar char="▸"/>
            </a:pPr>
            <a:r>
              <a:rPr lang="ro-RO" sz="2000" b="0" i="0" u="none" strike="noStrike" dirty="0">
                <a:solidFill>
                  <a:srgbClr val="1371D2"/>
                </a:solidFill>
                <a:highlight>
                  <a:srgbClr val="000000">
                    <a:alpha val="0"/>
                  </a:srgbClr>
                </a:highlight>
                <a:latin typeface="Arial" pitchFamily="34" charset="0"/>
                <a:cs typeface="Arial" pitchFamily="34" charset="0"/>
              </a:rPr>
              <a:t>Simptomatologia </a:t>
            </a:r>
            <a:r>
              <a:rPr lang="ro-RO" sz="2000" b="0" i="0" u="none" strike="noStrike" dirty="0">
                <a:highlight>
                  <a:srgbClr val="000000">
                    <a:alpha val="0"/>
                  </a:srgbClr>
                </a:highlight>
                <a:latin typeface="Arial" pitchFamily="34" charset="0"/>
                <a:cs typeface="Arial" pitchFamily="34" charset="0"/>
              </a:rPr>
              <a:t>(dovada problemei, dovezi din datele de evaluare)</a:t>
            </a:r>
          </a:p>
          <a:p>
            <a:pPr marL="533400" lvl="1" indent="0" rtl="0">
              <a:spcBef>
                <a:spcPts val="1000"/>
              </a:spcBef>
              <a:buNone/>
            </a:pPr>
            <a:r>
              <a:rPr lang="ro-RO" sz="2000" b="0" i="0" u="none" strike="noStrike" dirty="0">
                <a:solidFill>
                  <a:srgbClr val="C00000"/>
                </a:solidFill>
                <a:highlight>
                  <a:srgbClr val="000000">
                    <a:alpha val="0"/>
                  </a:srgbClr>
                </a:highlight>
                <a:latin typeface="Arial" pitchFamily="34" charset="0"/>
                <a:cs typeface="Arial" pitchFamily="34" charset="0"/>
              </a:rPr>
              <a:t>Problema</a:t>
            </a:r>
            <a:r>
              <a:rPr lang="ro-RO" sz="2000" b="0" i="0" u="none" strike="noStrike" dirty="0">
                <a:highlight>
                  <a:srgbClr val="000000">
                    <a:alpha val="0"/>
                  </a:srgbClr>
                </a:highlight>
                <a:latin typeface="Arial" pitchFamily="34" charset="0"/>
                <a:cs typeface="Arial" pitchFamily="34" charset="0"/>
              </a:rPr>
              <a:t> LEGATĂ DE</a:t>
            </a:r>
            <a:r>
              <a:rPr lang="ro-RO" sz="2000" b="0" i="0" u="none" strike="noStrike" dirty="0">
                <a:solidFill>
                  <a:srgbClr val="566B19"/>
                </a:solidFill>
                <a:highlight>
                  <a:srgbClr val="000000">
                    <a:alpha val="0"/>
                  </a:srgbClr>
                </a:highlight>
                <a:latin typeface="Arial" pitchFamily="34" charset="0"/>
                <a:cs typeface="Arial" pitchFamily="34" charset="0"/>
              </a:rPr>
              <a:t> etiologie </a:t>
            </a:r>
            <a:r>
              <a:rPr lang="ro-RO" sz="2000" b="0" i="0" u="none" strike="noStrike" dirty="0">
                <a:highlight>
                  <a:srgbClr val="000000">
                    <a:alpha val="0"/>
                  </a:srgbClr>
                </a:highlight>
                <a:latin typeface="Arial" pitchFamily="34" charset="0"/>
                <a:cs typeface="Arial" pitchFamily="34" charset="0"/>
              </a:rPr>
              <a:t>DUPĂ CUM REIESE DIN </a:t>
            </a:r>
            <a:r>
              <a:rPr lang="ro-RO" sz="2000" b="0" i="0" u="none" strike="noStrike" dirty="0">
                <a:solidFill>
                  <a:srgbClr val="1371D2"/>
                </a:solidFill>
                <a:highlight>
                  <a:srgbClr val="000000">
                    <a:alpha val="0"/>
                  </a:srgbClr>
                </a:highlight>
                <a:latin typeface="Arial" pitchFamily="34" charset="0"/>
                <a:cs typeface="Arial" pitchFamily="34" charset="0"/>
              </a:rPr>
              <a:t>semne și simptome </a:t>
            </a:r>
          </a:p>
          <a:p>
            <a:pPr lvl="1">
              <a:spcBef>
                <a:spcPts val="1000"/>
              </a:spcBef>
              <a:buChar char="▸"/>
            </a:pPr>
            <a:endParaRPr lang="en-US" sz="2000" dirty="0"/>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3</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a:highlight>
                  <a:srgbClr val="000000">
                    <a:alpha val="0"/>
                  </a:srgbClr>
                </a:highlight>
                <a:latin typeface="Barlow SemiBold"/>
              </a:rPr>
              <a:t>Declarația PES</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1" i="1" u="none" strike="noStrike" dirty="0">
                <a:highlight>
                  <a:srgbClr val="000000">
                    <a:alpha val="0"/>
                  </a:srgbClr>
                </a:highlight>
                <a:latin typeface="+mn-lt"/>
              </a:rPr>
              <a:t>Scop: să planifice și să implementeze acțiuni menite să schimbe sau să îmbunătățească o problemă legată de nutriție.</a:t>
            </a:r>
          </a:p>
          <a:p>
            <a:pPr marL="76200" lvl="0" indent="0" algn="l" rtl="0">
              <a:spcBef>
                <a:spcPts val="1000"/>
              </a:spcBef>
              <a:spcAft>
                <a:spcPct val="0"/>
              </a:spcAft>
              <a:buSzPts val="2400"/>
              <a:buNone/>
            </a:pPr>
            <a:endParaRPr lang="en-US" sz="2000" dirty="0">
              <a:latin typeface="+mn-lt"/>
            </a:endParaRP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mn-lt"/>
              </a:rPr>
              <a:t>Direcționat către etiologia sau cauza problemei identificate în PES </a:t>
            </a:r>
          </a:p>
          <a:p>
            <a:pPr lvl="1">
              <a:spcBef>
                <a:spcPts val="1000"/>
              </a:spcBef>
              <a:buChar char="▸"/>
            </a:pPr>
            <a:endParaRPr lang="en-US" sz="2000" dirty="0"/>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4</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p>
        </p:txBody>
      </p:sp>
    </p:spTree>
    <p:extLst>
      <p:ext uri="{BB962C8B-B14F-4D97-AF65-F5344CB8AC3E}">
        <p14:creationId xmlns:p14="http://schemas.microsoft.com/office/powerpoint/2010/main" val="2986730704"/>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Planurile alimentare trebuie să fie: </a:t>
            </a:r>
          </a:p>
          <a:p>
            <a:pPr lvl="1" rtl="0">
              <a:spcBef>
                <a:spcPts val="1000"/>
              </a:spcBef>
              <a:buChar char="▸"/>
            </a:pPr>
            <a:r>
              <a:rPr lang="ro-RO" sz="2000" b="0" i="0" u="none" strike="noStrike" dirty="0">
                <a:highlight>
                  <a:srgbClr val="000000">
                    <a:alpha val="0"/>
                  </a:srgbClr>
                </a:highlight>
                <a:latin typeface="Arial" pitchFamily="34" charset="0"/>
                <a:cs typeface="Arial" pitchFamily="34" charset="0"/>
              </a:rPr>
              <a:t>Individualizate cu modificări treptate aduse aportului alimentar actual al individului. </a:t>
            </a:r>
          </a:p>
          <a:p>
            <a:pPr lvl="1" rtl="0">
              <a:spcBef>
                <a:spcPts val="1000"/>
              </a:spcBef>
              <a:buChar char="▸"/>
            </a:pPr>
            <a:r>
              <a:rPr lang="ro-RO" sz="2000" b="0" i="0" u="none" strike="noStrike" dirty="0">
                <a:highlight>
                  <a:srgbClr val="000000">
                    <a:alpha val="0"/>
                  </a:srgbClr>
                </a:highlight>
                <a:latin typeface="Arial" pitchFamily="34" charset="0"/>
                <a:cs typeface="Arial" pitchFamily="34" charset="0"/>
              </a:rPr>
              <a:t>Inițial axate pe satisfacerea nevoilor de energie, apoi pe </a:t>
            </a:r>
            <a:r>
              <a:rPr lang="ro-RO" sz="2000" b="0" i="0" u="none" strike="noStrike" dirty="0" err="1">
                <a:highlight>
                  <a:srgbClr val="000000">
                    <a:alpha val="0"/>
                  </a:srgbClr>
                </a:highlight>
                <a:latin typeface="Arial" pitchFamily="34" charset="0"/>
                <a:cs typeface="Arial" pitchFamily="34" charset="0"/>
              </a:rPr>
              <a:t>macronutrienți</a:t>
            </a:r>
            <a:r>
              <a:rPr lang="ro-RO" sz="2000" b="0" i="0" u="none" strike="noStrike" dirty="0">
                <a:highlight>
                  <a:srgbClr val="000000">
                    <a:alpha val="0"/>
                  </a:srgbClr>
                </a:highlight>
                <a:latin typeface="Arial" pitchFamily="34" charset="0"/>
                <a:cs typeface="Arial" pitchFamily="34" charset="0"/>
              </a:rPr>
              <a:t> și </a:t>
            </a:r>
            <a:r>
              <a:rPr lang="ro-RO" sz="2000" b="0" i="0" u="none" strike="noStrike" dirty="0" err="1">
                <a:highlight>
                  <a:srgbClr val="000000">
                    <a:alpha val="0"/>
                  </a:srgbClr>
                </a:highlight>
                <a:latin typeface="Arial" pitchFamily="34" charset="0"/>
                <a:cs typeface="Arial" pitchFamily="34" charset="0"/>
              </a:rPr>
              <a:t>micronutrienți</a:t>
            </a:r>
            <a:r>
              <a:rPr lang="ro-RO" sz="2000" b="0" i="0" u="none" strike="noStrike" dirty="0">
                <a:highlight>
                  <a:srgbClr val="000000">
                    <a:alpha val="0"/>
                  </a:srgbClr>
                </a:highlight>
                <a:latin typeface="Arial" pitchFamily="34" charset="0"/>
                <a:cs typeface="Arial" pitchFamily="34" charset="0"/>
              </a:rPr>
              <a:t>. </a:t>
            </a:r>
          </a:p>
          <a:p>
            <a:pPr lvl="1" rtl="0">
              <a:spcBef>
                <a:spcPts val="1000"/>
              </a:spcBef>
              <a:buChar char="▸"/>
            </a:pPr>
            <a:r>
              <a:rPr lang="ro-RO" sz="2000" b="0" i="0" u="none" strike="noStrike" dirty="0">
                <a:highlight>
                  <a:srgbClr val="000000">
                    <a:alpha val="0"/>
                  </a:srgbClr>
                </a:highlight>
                <a:latin typeface="Arial" pitchFamily="34" charset="0"/>
                <a:cs typeface="Arial" pitchFamily="34" charset="0"/>
              </a:rPr>
              <a:t>Organizate în funcție de mese și gustări. </a:t>
            </a:r>
          </a:p>
          <a:p>
            <a:pPr lvl="1">
              <a:spcBef>
                <a:spcPts val="1000"/>
              </a:spcBef>
              <a:buChar char="▸"/>
            </a:pPr>
            <a:endParaRPr lang="en-US" sz="2000" dirty="0"/>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5</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p>
        </p:txBody>
      </p:sp>
    </p:spTree>
    <p:extLst>
      <p:ext uri="{BB962C8B-B14F-4D97-AF65-F5344CB8AC3E}">
        <p14:creationId xmlns:p14="http://schemas.microsoft.com/office/powerpoint/2010/main" val="334269658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Planurile alimentare trebuie să fie: </a:t>
            </a:r>
          </a:p>
          <a:p>
            <a:pPr lvl="1" rtl="0">
              <a:spcBef>
                <a:spcPts val="1000"/>
              </a:spcBef>
              <a:buChar char="▸"/>
            </a:pPr>
            <a:r>
              <a:rPr lang="ro-RO" sz="2000" b="0" i="0" u="none" strike="noStrike" dirty="0">
                <a:highlight>
                  <a:srgbClr val="000000">
                    <a:alpha val="0"/>
                  </a:srgbClr>
                </a:highlight>
                <a:latin typeface="Arial" pitchFamily="34" charset="0"/>
                <a:cs typeface="Arial" pitchFamily="34" charset="0"/>
              </a:rPr>
              <a:t>Simplu de înțeles. </a:t>
            </a:r>
          </a:p>
          <a:p>
            <a:pPr lvl="1" rtl="0">
              <a:spcBef>
                <a:spcPts val="1000"/>
              </a:spcBef>
              <a:buChar char="▸"/>
            </a:pPr>
            <a:r>
              <a:rPr lang="ro-RO" sz="2000" b="0" i="0" u="none" strike="noStrike" dirty="0">
                <a:highlight>
                  <a:srgbClr val="000000">
                    <a:alpha val="0"/>
                  </a:srgbClr>
                </a:highlight>
                <a:latin typeface="Arial" pitchFamily="34" charset="0"/>
                <a:cs typeface="Arial" pitchFamily="34" charset="0"/>
              </a:rPr>
              <a:t>Compatibile cu planul de revenire la pasul anterior pornind de la un nivel mai ridicat de îngrijire. </a:t>
            </a:r>
          </a:p>
          <a:p>
            <a:pPr lvl="1" rtl="0">
              <a:spcBef>
                <a:spcPts val="1000"/>
              </a:spcBef>
              <a:buChar char="▸"/>
            </a:pPr>
            <a:r>
              <a:rPr lang="ro-RO" sz="2000" b="0" i="0" u="none" strike="noStrike" dirty="0">
                <a:highlight>
                  <a:srgbClr val="000000">
                    <a:alpha val="0"/>
                  </a:srgbClr>
                </a:highlight>
                <a:latin typeface="Arial" pitchFamily="34" charset="0"/>
                <a:cs typeface="Arial" pitchFamily="34" charset="0"/>
              </a:rPr>
              <a:t>Mai flexibile și mai generale pe măsură ce indivizii fac progrese. </a:t>
            </a:r>
          </a:p>
          <a:p>
            <a:pPr lvl="1">
              <a:spcBef>
                <a:spcPts val="1000"/>
              </a:spcBef>
              <a:buChar char="▸"/>
            </a:pPr>
            <a:endParaRPr lang="en-US" sz="2000" dirty="0"/>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6</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p>
        </p:txBody>
      </p:sp>
    </p:spTree>
    <p:extLst>
      <p:ext uri="{BB962C8B-B14F-4D97-AF65-F5344CB8AC3E}">
        <p14:creationId xmlns:p14="http://schemas.microsoft.com/office/powerpoint/2010/main" val="118076745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1" i="1" u="none" strike="noStrike" dirty="0">
                <a:highlight>
                  <a:srgbClr val="000000">
                    <a:alpha val="0"/>
                  </a:srgbClr>
                </a:highlight>
                <a:latin typeface="Arial" pitchFamily="34" charset="0"/>
                <a:cs typeface="Arial" pitchFamily="34" charset="0"/>
              </a:rPr>
              <a:t>Scop: reducerea în greutatea corporală pe termen lung în combinație cu o schimbare a comportamentului, care are ca scop îmbunătățirea factorilor de risc asociați obezității.</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Toate modificările trebuie comunicate și practicate cu atenție și să fie implementabile pe termen lung.</a:t>
            </a:r>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7</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Excesul de greutate/ obezitate</a:t>
            </a:r>
          </a:p>
        </p:txBody>
      </p:sp>
    </p:spTree>
    <p:extLst>
      <p:ext uri="{BB962C8B-B14F-4D97-AF65-F5344CB8AC3E}">
        <p14:creationId xmlns:p14="http://schemas.microsoft.com/office/powerpoint/2010/main" val="118407339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Reducerea greutății poate fi realizată numai prin balanța energetică negativă. </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Reducerea aportului de energie cu 500-1000 kcal pe zi cu mișcare constantă, o reducere a greutății de 0,5-1,0 kg greutate corporală pe săptămână (sau 2-4 kg pe lună). </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Balanța energetică negativă ar trebui să fie de cel puțin 500 kcal/ zi, altfel </a:t>
            </a:r>
            <a:r>
              <a:rPr lang="ro-RO" sz="2000" b="0" i="0" u="none" strike="noStrike" dirty="0" smtClean="0">
                <a:highlight>
                  <a:srgbClr val="000000">
                    <a:alpha val="0"/>
                  </a:srgbClr>
                </a:highlight>
                <a:latin typeface="Arial" pitchFamily="34" charset="0"/>
                <a:cs typeface="Arial" pitchFamily="34" charset="0"/>
              </a:rPr>
              <a:t>modificarea </a:t>
            </a:r>
            <a:r>
              <a:rPr lang="ro-RO" sz="2000" b="0" i="0" u="none" strike="noStrike" dirty="0">
                <a:highlight>
                  <a:srgbClr val="000000">
                    <a:alpha val="0"/>
                  </a:srgbClr>
                </a:highlight>
                <a:latin typeface="Arial" pitchFamily="34" charset="0"/>
                <a:cs typeface="Arial" pitchFamily="34" charset="0"/>
              </a:rPr>
              <a:t>greutății va fi inițial complet absentă din cauza mecanismelor de </a:t>
            </a:r>
            <a:r>
              <a:rPr lang="ro-RO" sz="2000" b="0" i="0" u="none" strike="noStrike" dirty="0" smtClean="0">
                <a:highlight>
                  <a:srgbClr val="000000">
                    <a:alpha val="0"/>
                  </a:srgbClr>
                </a:highlight>
                <a:latin typeface="Arial" pitchFamily="34" charset="0"/>
                <a:cs typeface="Arial" pitchFamily="34" charset="0"/>
              </a:rPr>
              <a:t>reglare </a:t>
            </a:r>
            <a:r>
              <a:rPr lang="ro-RO" sz="2000" b="0" i="0" u="none" strike="noStrike" dirty="0">
                <a:highlight>
                  <a:srgbClr val="000000">
                    <a:alpha val="0"/>
                  </a:srgbClr>
                </a:highlight>
                <a:latin typeface="Arial" pitchFamily="34" charset="0"/>
                <a:cs typeface="Arial" pitchFamily="34" charset="0"/>
              </a:rPr>
              <a:t>a menținerii greutății.</a:t>
            </a:r>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8</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Excesul de greutate/ obezitate</a:t>
            </a:r>
          </a:p>
        </p:txBody>
      </p:sp>
    </p:spTree>
    <p:extLst>
      <p:ext uri="{BB962C8B-B14F-4D97-AF65-F5344CB8AC3E}">
        <p14:creationId xmlns:p14="http://schemas.microsoft.com/office/powerpoint/2010/main" val="144528612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9864" y="2067694"/>
            <a:ext cx="8568952" cy="1658663"/>
          </a:xfrm>
          <a:prstGeom prst="rect">
            <a:avLst/>
          </a:prstGeom>
        </p:spPr>
        <p:txBody>
          <a:bodyPr spcFirstLastPara="1" wrap="square" lIns="0" tIns="0" rIns="0" bIns="0" anchor="t" anchorCtr="0">
            <a:noAutofit/>
          </a:bodyPr>
          <a:lstStyle/>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Ar trebui asigurată o dietă echilibrată nutrițional, care furnizează necesarul de proteine și </a:t>
            </a:r>
            <a:r>
              <a:rPr lang="ro-RO" sz="2000" b="0" i="0" u="none" strike="noStrike" dirty="0" err="1">
                <a:highlight>
                  <a:srgbClr val="000000">
                    <a:alpha val="0"/>
                  </a:srgbClr>
                </a:highlight>
                <a:latin typeface="Arial" pitchFamily="34" charset="0"/>
                <a:cs typeface="Arial" pitchFamily="34" charset="0"/>
              </a:rPr>
              <a:t>micronutrienți</a:t>
            </a:r>
            <a:r>
              <a:rPr lang="ro-RO" sz="2000" b="0" i="0" u="none" strike="noStrike" dirty="0">
                <a:highlight>
                  <a:srgbClr val="000000">
                    <a:alpha val="0"/>
                  </a:srgbClr>
                </a:highlight>
                <a:latin typeface="Arial" pitchFamily="34" charset="0"/>
                <a:cs typeface="Arial" pitchFamily="34" charset="0"/>
              </a:rPr>
              <a:t>. </a:t>
            </a:r>
          </a:p>
          <a:p>
            <a:pPr marL="457200" lvl="0" indent="-381000" algn="l" rtl="0">
              <a:spcBef>
                <a:spcPts val="1000"/>
              </a:spcBef>
              <a:spcAft>
                <a:spcPct val="0"/>
              </a:spcAft>
              <a:buSzPts val="2400"/>
              <a:buChar char="▸"/>
            </a:pPr>
            <a:r>
              <a:rPr lang="ro-RO" sz="2000" b="0" i="0" u="none" strike="noStrike" dirty="0">
                <a:highlight>
                  <a:srgbClr val="000000">
                    <a:alpha val="0"/>
                  </a:srgbClr>
                </a:highlight>
                <a:latin typeface="Arial" pitchFamily="34" charset="0"/>
                <a:cs typeface="Arial" pitchFamily="34" charset="0"/>
              </a:rPr>
              <a:t>Reducerea aportului de grăsimi sau de carbohidrați sau consumul de alimente cu conținut mixt pentru un aport redus de energie.</a:t>
            </a:r>
          </a:p>
          <a:p>
            <a:pPr marL="76200" lvl="0" indent="0" algn="l" rtl="0">
              <a:spcBef>
                <a:spcPts val="1000"/>
              </a:spcBef>
              <a:spcAft>
                <a:spcPct val="0"/>
              </a:spcAft>
              <a:buSzPts val="2400"/>
              <a:buNone/>
            </a:pPr>
            <a:endParaRPr lang="en-US" sz="2000" dirty="0"/>
          </a:p>
          <a:p>
            <a:pPr marL="457200" lvl="0" indent="-381000" algn="l" rtl="0">
              <a:spcBef>
                <a:spcPts val="1000"/>
              </a:spcBef>
              <a:spcAft>
                <a:spcPct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ct val="0"/>
              </a:spcBef>
              <a:spcAft>
                <a:spcPct val="0"/>
              </a:spcAft>
              <a:buNone/>
            </a:pPr>
            <a:r>
              <a:rPr lang="ro-RO" sz="1100" b="0" i="0" u="none" strike="noStrike">
                <a:highlight>
                  <a:srgbClr val="000000">
                    <a:alpha val="0"/>
                  </a:srgbClr>
                </a:highlight>
                <a:latin typeface="Barlow SemiBold"/>
              </a:rPr>
              <a:t>9</a:t>
            </a:r>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ct val="0"/>
                </a:spcBef>
                <a:spcAft>
                  <a:spcPct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noAutofit/>
          </a:bodyPr>
          <a:lstStyle/>
          <a:p>
            <a:pPr rtl="0"/>
            <a:r>
              <a:rPr lang="ro-RO" sz="3000" b="0" i="0" u="none" strike="noStrike" dirty="0">
                <a:highlight>
                  <a:srgbClr val="000000">
                    <a:alpha val="0"/>
                  </a:srgbClr>
                </a:highlight>
                <a:latin typeface="Barlow SemiBold"/>
              </a:rPr>
              <a:t>Tratament nutrițional</a:t>
            </a:r>
            <a:br>
              <a:rPr lang="ro-RO" sz="3000" b="0" i="0" u="none" strike="noStrike" dirty="0">
                <a:highlight>
                  <a:srgbClr val="000000">
                    <a:alpha val="0"/>
                  </a:srgbClr>
                </a:highlight>
                <a:latin typeface="Barlow SemiBold"/>
              </a:rPr>
            </a:br>
            <a:r>
              <a:rPr lang="ro-RO" sz="3000" b="0" i="0" u="none" strike="noStrike" dirty="0">
                <a:highlight>
                  <a:srgbClr val="000000">
                    <a:alpha val="0"/>
                  </a:srgbClr>
                </a:highlight>
                <a:latin typeface="Barlow SemiBold"/>
              </a:rPr>
              <a:t>Excesul de greutate/ obezitate</a:t>
            </a:r>
          </a:p>
        </p:txBody>
      </p:sp>
    </p:spTree>
    <p:extLst>
      <p:ext uri="{BB962C8B-B14F-4D97-AF65-F5344CB8AC3E}">
        <p14:creationId xmlns:p14="http://schemas.microsoft.com/office/powerpoint/2010/main" val="2210032763"/>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ius templat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TotalTime>
  <Words>712</Words>
  <Application>Microsoft Office PowerPoint</Application>
  <PresentationFormat>On-screen Show (16:9)</PresentationFormat>
  <Paragraphs>79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Barlow</vt:lpstr>
      <vt:lpstr>Barlow SemiBold</vt:lpstr>
      <vt:lpstr>Calibri</vt:lpstr>
      <vt:lpstr>Barlow Light</vt:lpstr>
      <vt:lpstr>Caius template</vt:lpstr>
      <vt:lpstr> Diagnostic și tratament nutrițional Instituto Politécnico de Bragança</vt:lpstr>
      <vt:lpstr>Project Number: 2021-1-RO01- KA220-HED-38B739A3</vt:lpstr>
      <vt:lpstr>Declarația PES</vt:lpstr>
      <vt:lpstr>Tratament nutrițional</vt:lpstr>
      <vt:lpstr>Tratament nutrițional</vt:lpstr>
      <vt:lpstr>Tratament nutrițional</vt:lpstr>
      <vt:lpstr>Tratament nutrițional Excesul de greutate/ obezitate</vt:lpstr>
      <vt:lpstr>Tratament nutrițional Excesul de greutate/ obezitate</vt:lpstr>
      <vt:lpstr>Tratament nutrițional Excesul de greutate/ obezitate</vt:lpstr>
      <vt:lpstr>Tratament Nutrițional Excesul de greutate/ obezitate</vt:lpstr>
      <vt:lpstr>Tratament nutrițional Anorexia nervoasă</vt:lpstr>
      <vt:lpstr>Tratament nutrițional Anorexia nervoasă</vt:lpstr>
      <vt:lpstr>Tratament nutrițional Bulimia nervoasă</vt:lpstr>
      <vt:lpstr>Tratament nutrițional Bulimia nervoasă</vt:lpstr>
      <vt:lpstr>Tratament nutrițional Aplicații</vt:lpstr>
      <vt:lpstr>Tratament nutrițional Aplicații</vt:lpstr>
      <vt:lpstr>Tratament nutrițional Aplicații</vt:lpstr>
      <vt:lpstr>Tratament nutrițional Aplicații</vt:lpstr>
      <vt:lpstr>Tratament nutrițional Aplicații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 POP</cp:lastModifiedBy>
  <cp:revision>107</cp:revision>
  <dcterms:modified xsi:type="dcterms:W3CDTF">2023-05-23T18:37:00Z</dcterms:modified>
</cp:coreProperties>
</file>