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2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61" r:id="rId4"/>
    <p:sldId id="279" r:id="rId5"/>
    <p:sldId id="280" r:id="rId6"/>
    <p:sldId id="281" r:id="rId7"/>
    <p:sldId id="282" r:id="rId8"/>
    <p:sldId id="283" r:id="rId9"/>
    <p:sldId id="284" r:id="rId10"/>
    <p:sldId id="286" r:id="rId11"/>
    <p:sldId id="287" r:id="rId12"/>
    <p:sldId id="288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78" r:id="rId21"/>
  </p:sldIdLst>
  <p:sldSz cx="9144000" cy="5143500" type="screen16x9"/>
  <p:notesSz cx="6858000" cy="9144000"/>
  <p:embeddedFontLst>
    <p:embeddedFont>
      <p:font typeface="Barlow" panose="00000500000000000000" pitchFamily="2" charset="0"/>
      <p:regular r:id="rId23"/>
      <p:bold r:id="rId24"/>
      <p:italic r:id="rId25"/>
      <p:boldItalic r:id="rId26"/>
    </p:embeddedFont>
    <p:embeddedFont>
      <p:font typeface="Barlow Light" panose="00000400000000000000" pitchFamily="2" charset="0"/>
      <p:regular r:id="rId27"/>
      <p:bold r:id="rId28"/>
      <p:italic r:id="rId29"/>
      <p:boldItalic r:id="rId30"/>
    </p:embeddedFont>
    <p:embeddedFont>
      <p:font typeface="Barlow SemiBold" panose="00000700000000000000" pitchFamily="2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71D2"/>
    <a:srgbClr val="001F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EA8867-561A-43F1-AA35-FFD2E45D988E}">
  <a:tblStyle styleId="{9AEA8867-561A-43F1-AA35-FFD2E45D98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3FD87B-DE17-4FAB-93B8-1F322D3E5D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88"/>
    <p:restoredTop sz="94754"/>
  </p:normalViewPr>
  <p:slideViewPr>
    <p:cSldViewPr>
      <p:cViewPr varScale="1">
        <p:scale>
          <a:sx n="78" d="100"/>
          <a:sy n="78" d="100"/>
        </p:scale>
        <p:origin x="98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53310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407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9962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900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3728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9690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9081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0824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9778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57759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1502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747fdb7cbc_0_1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747fdb7cbc_0_1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9355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916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106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5281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6886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7523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341403" y="3124853"/>
            <a:ext cx="8801751" cy="2018725"/>
            <a:chOff x="-4395163" y="751996"/>
            <a:chExt cx="13539073" cy="3105254"/>
          </a:xfrm>
        </p:grpSpPr>
        <p:sp>
          <p:nvSpPr>
            <p:cNvPr id="12" name="Google Shape;12;p2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932866"/>
            <a:ext cx="1164637" cy="6551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3613200" cy="9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614975" y="1476575"/>
            <a:ext cx="36132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4572000" y="-47"/>
            <a:ext cx="4572000" cy="5157522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604000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4187378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ctrTitle"/>
          </p:nvPr>
        </p:nvSpPr>
        <p:spPr>
          <a:xfrm>
            <a:off x="539552" y="3219822"/>
            <a:ext cx="6480720" cy="136815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it-IT" sz="2600" b="1" dirty="0">
                <a:latin typeface="Arial" panose="020B0604020202020204" pitchFamily="34" charset="0"/>
                <a:cs typeface="Arial" panose="020B0604020202020204" pitchFamily="34" charset="0"/>
              </a:rPr>
              <a:t>Mitybos </a:t>
            </a:r>
            <a:r>
              <a:rPr lang="lt-LT" sz="2600" b="1" dirty="0">
                <a:latin typeface="Arial" panose="020B0604020202020204" pitchFamily="34" charset="0"/>
                <a:cs typeface="Arial" panose="020B0604020202020204" pitchFamily="34" charset="0"/>
              </a:rPr>
              <a:t>sutrikimų </a:t>
            </a:r>
            <a:r>
              <a:rPr lang="it-IT" sz="2600" b="1" dirty="0">
                <a:latin typeface="Arial" panose="020B0604020202020204" pitchFamily="34" charset="0"/>
                <a:cs typeface="Arial" panose="020B0604020202020204" pitchFamily="34" charset="0"/>
              </a:rPr>
              <a:t>diagnostika ir gydymas</a:t>
            </a:r>
            <a:b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Bragansos politechnikos institutas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9" y="908015"/>
            <a:ext cx="7644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6000" b="1" dirty="0">
                <a:solidFill>
                  <a:schemeClr val="accent2"/>
                </a:solidFill>
              </a:rPr>
              <a:t>Connected 4 Health</a:t>
            </a:r>
            <a:endParaRPr lang="it-IT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4"/>
            <a:ext cx="8568952" cy="662721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spcBef>
                <a:spcPts val="1000"/>
              </a:spcBef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II ir III laipsnio nutukimo (&gt;35 kg/m2) atvejais tikslas turėtų būti svorį sumažinti 10-20% (KMI &gt;40 kg/m2) iki net 30%.</a:t>
            </a:r>
          </a:p>
          <a:p>
            <a:pPr lvl="0">
              <a:spcBef>
                <a:spcPts val="1000"/>
              </a:spcBef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Yra tik du būdai ilgalaikiam svorio netekimui: </a:t>
            </a:r>
            <a:r>
              <a:rPr lang="lt-LT" sz="2000" dirty="0" err="1">
                <a:latin typeface="Arial" panose="020B0604020202020204" pitchFamily="34" charset="0"/>
                <a:cs typeface="Arial" panose="020B0604020202020204" pitchFamily="34" charset="0"/>
              </a:rPr>
              <a:t>multimodalinė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 konservatyvi terapija (svorio mažinimo programos) arba </a:t>
            </a:r>
            <a:r>
              <a:rPr lang="lt-LT" sz="2000" dirty="0" err="1">
                <a:latin typeface="Arial" panose="020B0604020202020204" pitchFamily="34" charset="0"/>
                <a:cs typeface="Arial" panose="020B0604020202020204" pitchFamily="34" charset="0"/>
              </a:rPr>
              <a:t>bariatrinė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 chirurgija.</a:t>
            </a:r>
          </a:p>
          <a:p>
            <a:pPr lvl="0">
              <a:spcBef>
                <a:spcPts val="1000"/>
              </a:spcBef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Norint įgyvendinti tokias mitybos rekomendacijas, reikalingi patyrusio dietologo įgūdžiai.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B4C482F9-0CF5-48B4-82B2-14E4F573A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</p:spPr>
        <p:txBody>
          <a:bodyPr/>
          <a:lstStyle/>
          <a:p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Mitybos sutrikimų gydymas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500" dirty="0">
                <a:latin typeface="Arial" panose="020B0604020202020204" pitchFamily="34" charset="0"/>
                <a:cs typeface="Arial" panose="020B0604020202020204" pitchFamily="34" charset="0"/>
              </a:rPr>
              <a:t>Antsvoris / nutukimas</a:t>
            </a:r>
            <a:endParaRPr lang="it-IT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255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993207"/>
            <a:ext cx="8568952" cy="276919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spcBef>
                <a:spcPts val="1000"/>
              </a:spcBef>
            </a:pPr>
            <a:r>
              <a:rPr lang="lt-LT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Tikslas: atstatyti kūno svorį, o moterims – sugrąžinti mėnesines.</a:t>
            </a:r>
          </a:p>
          <a:p>
            <a:pPr lvl="0">
              <a:spcBef>
                <a:spcPts val="1000"/>
              </a:spcBef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Maitinimo fazė reikalauja laipsniško maistinių medžiagų suvartojimo didinimo ir atidžios stebėsenos.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7DCC0675-3E41-4EB6-B5D3-8ED2DFDC5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</p:spPr>
        <p:txBody>
          <a:bodyPr/>
          <a:lstStyle/>
          <a:p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Mitybos sutrikimų gydymas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500" dirty="0">
                <a:latin typeface="Arial" panose="020B0604020202020204" pitchFamily="34" charset="0"/>
                <a:cs typeface="Arial" panose="020B0604020202020204" pitchFamily="34" charset="0"/>
              </a:rPr>
              <a:t>Nervinė anoreksija</a:t>
            </a:r>
            <a:endParaRPr lang="it-IT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293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01832" y="1427859"/>
            <a:ext cx="8208912" cy="374689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just">
              <a:spcBef>
                <a:spcPts val="1000"/>
              </a:spcBef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Laipsniškas maistinių medžiagų suvartojimo koregavimas ir svorio priaugimo progresas, pvz., suvartojamų kalorijų padidinimas (nuo 30 iki 40 kcal/kg per dieną, </a:t>
            </a:r>
            <a:r>
              <a:rPr lang="lt-LT" sz="2000" dirty="0" err="1">
                <a:latin typeface="Arial" panose="020B0604020202020204" pitchFamily="34" charset="0"/>
                <a:cs typeface="Arial" panose="020B0604020202020204" pitchFamily="34" charset="0"/>
              </a:rPr>
              <a:t>t.y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. nuo 1 000 iki 1 200 kcal per dieną) bei tolimesnis progresas, siekiant nuo 200 g iki 500 g svorio prieaugio per savaitę.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DC894E61-0769-4123-A00A-4E760AF00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</p:spPr>
        <p:txBody>
          <a:bodyPr/>
          <a:lstStyle/>
          <a:p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Mitybos sutrikimų gydymas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500" dirty="0">
                <a:latin typeface="Arial" panose="020B0604020202020204" pitchFamily="34" charset="0"/>
                <a:cs typeface="Arial" panose="020B0604020202020204" pitchFamily="34" charset="0"/>
              </a:rPr>
              <a:t>Nervinė anoreksija</a:t>
            </a:r>
            <a:endParaRPr lang="it-IT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448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314994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spcBef>
                <a:spcPts val="1000"/>
              </a:spcBef>
            </a:pPr>
            <a:r>
              <a:rPr lang="lt-LT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Tikslas: padėti pacientui parengti struktūruotą valgymo planą, siekiant sumažinti kompulsyvių persivalgymo epizodų skaičių. </a:t>
            </a:r>
          </a:p>
          <a:p>
            <a:pPr lvl="0">
              <a:spcBef>
                <a:spcPts val="1000"/>
              </a:spcBef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Nervine bulimija sergančių asmenų mitybos sutrikimai priklauso nuo suvaržymų masto ne kompulsyvaus persivalgymo epizodų metu.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642AD4D9-0135-44D1-84EA-DA80F85FB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</p:spPr>
        <p:txBody>
          <a:bodyPr/>
          <a:lstStyle/>
          <a:p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Mitybos sutrikimų gydymas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500" dirty="0">
                <a:latin typeface="Arial" panose="020B0604020202020204" pitchFamily="34" charset="0"/>
                <a:cs typeface="Arial" panose="020B0604020202020204" pitchFamily="34" charset="0"/>
              </a:rPr>
              <a:t>Nervinė bulimija</a:t>
            </a:r>
            <a:endParaRPr lang="it-IT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801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5947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spcBef>
                <a:spcPts val="1000"/>
              </a:spcBef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Pagrindinis nervinės bulimijos gydymo tikslas yra sušvelninti arba visiškai eliminuoti persivalgymo ir apsivalymo epizodus iššaukiantį elgesį.</a:t>
            </a:r>
          </a:p>
          <a:p>
            <a:pPr lvl="0">
              <a:spcBef>
                <a:spcPts val="1000"/>
              </a:spcBef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Teisingos mitybos mokymas apima įprastos mitybos, psichologinio ir fiziologinio badavimo poveikio, mitybos poreikių, medžiagų apykaitos, klaidingų nuomonių apie kūno svorio reguliavimo ir apsivalymo elgesio pasekmių principus.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17964F6F-DECA-4CCC-846F-C75534AA8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</p:spPr>
        <p:txBody>
          <a:bodyPr/>
          <a:lstStyle/>
          <a:p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Mitybos sutrikimų gydymas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500" dirty="0">
                <a:latin typeface="Arial" panose="020B0604020202020204" pitchFamily="34" charset="0"/>
                <a:cs typeface="Arial" panose="020B0604020202020204" pitchFamily="34" charset="0"/>
              </a:rPr>
              <a:t>Nervinė bulimija</a:t>
            </a:r>
            <a:endParaRPr lang="it-IT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979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just">
              <a:spcBef>
                <a:spcPts val="1000"/>
              </a:spcBef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Yra keletas mobiliųjų programų, kur kalorijas ir </a:t>
            </a:r>
            <a:r>
              <a:rPr lang="lt-LT" sz="2000" dirty="0" err="1">
                <a:latin typeface="Arial" panose="020B0604020202020204" pitchFamily="34" charset="0"/>
                <a:cs typeface="Arial" panose="020B0604020202020204" pitchFamily="34" charset="0"/>
              </a:rPr>
              <a:t>makroelementus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 skaičiuoti galite savo išmaniajame telefone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Mitybos</a:t>
            </a:r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 sutrikimų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gydymo programos</a:t>
            </a:r>
          </a:p>
        </p:txBody>
      </p:sp>
    </p:spTree>
    <p:extLst>
      <p:ext uri="{BB962C8B-B14F-4D97-AF65-F5344CB8AC3E}">
        <p14:creationId xmlns:p14="http://schemas.microsoft.com/office/powerpoint/2010/main" val="1029267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n-US" sz="2000" dirty="0"/>
              <a:t>My Fitness Pal</a:t>
            </a: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endParaRPr lang="en-US"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8C71A815-6E82-8BF7-9FC5-B00A41A89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1381380"/>
            <a:ext cx="4361906" cy="373429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4E9A095-4347-44BE-BB64-5DBD7227B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</p:spPr>
        <p:txBody>
          <a:bodyPr/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Mitybos</a:t>
            </a:r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 sutrikimų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gydymo programos</a:t>
            </a:r>
          </a:p>
        </p:txBody>
      </p:sp>
    </p:spTree>
    <p:extLst>
      <p:ext uri="{BB962C8B-B14F-4D97-AF65-F5344CB8AC3E}">
        <p14:creationId xmlns:p14="http://schemas.microsoft.com/office/powerpoint/2010/main" val="1092190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n-US" sz="2000" dirty="0"/>
              <a:t>My Plate</a:t>
            </a: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endParaRPr lang="en-US"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34331E43-CC9D-D873-532B-C3E333915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688" y="1590503"/>
            <a:ext cx="6757800" cy="324212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35F8EFF-30CD-4995-81D4-31166D3D1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</p:spPr>
        <p:txBody>
          <a:bodyPr/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Mitybos</a:t>
            </a:r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 sutrikimų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gydymo programos</a:t>
            </a:r>
          </a:p>
        </p:txBody>
      </p:sp>
    </p:spTree>
    <p:extLst>
      <p:ext uri="{BB962C8B-B14F-4D97-AF65-F5344CB8AC3E}">
        <p14:creationId xmlns:p14="http://schemas.microsoft.com/office/powerpoint/2010/main" val="1596885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n-US" sz="2000" dirty="0"/>
              <a:t>Fat Secret</a:t>
            </a: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endParaRPr lang="en-US"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2AE8998D-AE3C-F1E5-E6BA-C9EA531FC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371" y="1486109"/>
            <a:ext cx="1951589" cy="346949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25EF985-E139-1427-FE69-7AF73C3C0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0227" y="1497776"/>
            <a:ext cx="4080726" cy="338401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D69577B-5046-481B-9657-C8530495A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</p:spPr>
        <p:txBody>
          <a:bodyPr/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Mitybos</a:t>
            </a:r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 sutrikimų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gydymo programos</a:t>
            </a:r>
          </a:p>
        </p:txBody>
      </p:sp>
    </p:spTree>
    <p:extLst>
      <p:ext uri="{BB962C8B-B14F-4D97-AF65-F5344CB8AC3E}">
        <p14:creationId xmlns:p14="http://schemas.microsoft.com/office/powerpoint/2010/main" val="1252458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n-US" sz="2000" dirty="0" err="1"/>
              <a:t>Cronometer</a:t>
            </a:r>
            <a:endParaRPr lang="en-US" sz="2000"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endParaRPr lang="en-US"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681AB550-7230-15E5-DB34-0D2E1C6A2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895" y="1384550"/>
            <a:ext cx="3632912" cy="363291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A4D0511-37BC-48F7-A234-74C3F608B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</p:spPr>
        <p:txBody>
          <a:bodyPr/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Mitybos</a:t>
            </a:r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 sutrikimų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gydymo programos</a:t>
            </a:r>
          </a:p>
        </p:txBody>
      </p:sp>
    </p:spTree>
    <p:extLst>
      <p:ext uri="{BB962C8B-B14F-4D97-AF65-F5344CB8AC3E}">
        <p14:creationId xmlns:p14="http://schemas.microsoft.com/office/powerpoint/2010/main" val="138090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139700" indent="0"/>
            <a:r>
              <a:rPr lang="en-US" sz="2000" dirty="0" err="1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Proje</a:t>
            </a:r>
            <a:r>
              <a:rPr lang="lt-LT" sz="2000" dirty="0" err="1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kto</a:t>
            </a:r>
            <a:r>
              <a:rPr lang="en-US" sz="2000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lt-LT" sz="2000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numeris</a:t>
            </a:r>
            <a:r>
              <a:rPr lang="en-US" sz="2000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: 2021-1-RO01- KA220-HED-38B739A3</a:t>
            </a:r>
          </a:p>
        </p:txBody>
      </p:sp>
      <p:sp>
        <p:nvSpPr>
          <p:cNvPr id="166" name="Google Shape;166;p14"/>
          <p:cNvSpPr txBox="1">
            <a:spLocks noGrp="1"/>
          </p:cNvSpPr>
          <p:nvPr>
            <p:ph type="body" idx="2"/>
          </p:nvPr>
        </p:nvSpPr>
        <p:spPr>
          <a:xfrm>
            <a:off x="362794" y="2787774"/>
            <a:ext cx="4968552" cy="12241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39700" indent="0" algn="ctr">
              <a:buNone/>
            </a:pPr>
            <a:r>
              <a:rPr lang="lt-L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Europos Komisijos parama šio leidinio rengimui nereiškia pritarimo jo turiniui, kuriame pateikiama autorių nuomonė, todėl Europos Komisija negali būti laikoma atsakinga už informaciją panaudotą šiame leidinyje.</a:t>
            </a:r>
            <a:endParaRPr sz="1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68" name="Google Shape;168;p14"/>
          <p:cNvGrpSpPr/>
          <p:nvPr/>
        </p:nvGrpSpPr>
        <p:grpSpPr>
          <a:xfrm>
            <a:off x="8391681" y="301593"/>
            <a:ext cx="450753" cy="450708"/>
            <a:chOff x="3277794" y="2969995"/>
            <a:chExt cx="457200" cy="457200"/>
          </a:xfrm>
        </p:grpSpPr>
        <p:sp>
          <p:nvSpPr>
            <p:cNvPr id="169" name="Google Shape;169;p14"/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23678"/>
            <a:ext cx="319663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E855CD-8D87-4985-9CC7-D624C13C2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086" y="1602502"/>
            <a:ext cx="4283968" cy="96924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5"/>
          <p:cNvSpPr txBox="1">
            <a:spLocks noGrp="1"/>
          </p:cNvSpPr>
          <p:nvPr>
            <p:ph type="body" idx="1"/>
          </p:nvPr>
        </p:nvSpPr>
        <p:spPr>
          <a:xfrm>
            <a:off x="611560" y="2067694"/>
            <a:ext cx="36132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pt-BR" b="1" dirty="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rPr>
              <a:t>Bragansos politechnikos institutas</a:t>
            </a:r>
            <a:endParaRPr b="1" dirty="0">
              <a:solidFill>
                <a:schemeClr val="accent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03" name="Google Shape;503;p3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35646"/>
            <a:ext cx="3552394" cy="19982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343382"/>
            <a:ext cx="8568952" cy="340876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spcBef>
                <a:spcPts val="1000"/>
              </a:spcBef>
            </a:pPr>
            <a:r>
              <a:rPr lang="lt-LT" sz="2000" dirty="0">
                <a:latin typeface="+mj-lt"/>
                <a:cs typeface="Arial" panose="020B0604020202020204" pitchFamily="34" charset="0"/>
              </a:rPr>
              <a:t>Mitybos sutrikimų diagnozė komunikacijoje pateikiama vienu struktūruotu sakiniu, vadinamu mitybos sutrikimų diagnozės (PES) teiginiu, kurį sudaro trys atskiros dalys: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>
                <a:solidFill>
                  <a:srgbClr val="C00000"/>
                </a:solidFill>
                <a:latin typeface="+mj-lt"/>
              </a:rPr>
              <a:t>Problem</a:t>
            </a:r>
            <a:r>
              <a:rPr lang="lt-LT" sz="2000" dirty="0">
                <a:solidFill>
                  <a:srgbClr val="C00000"/>
                </a:solidFill>
                <a:latin typeface="+mj-lt"/>
              </a:rPr>
              <a:t>a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Etiolog</a:t>
            </a:r>
            <a:r>
              <a:rPr lang="lt-LT" sz="2000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ija</a:t>
            </a:r>
            <a:r>
              <a:rPr lang="en-US" sz="2000" dirty="0">
                <a:latin typeface="+mj-lt"/>
              </a:rPr>
              <a:t> (</a:t>
            </a:r>
            <a:r>
              <a:rPr lang="lt-LT" sz="2000" dirty="0">
                <a:latin typeface="+mj-lt"/>
              </a:rPr>
              <a:t>pagrindinė problemos priežastis)</a:t>
            </a:r>
            <a:endParaRPr lang="en-US" sz="2000" dirty="0">
              <a:latin typeface="+mj-lt"/>
            </a:endParaRPr>
          </a:p>
          <a:p>
            <a:pPr lvl="1">
              <a:spcBef>
                <a:spcPts val="1000"/>
              </a:spcBef>
              <a:buChar char="▸"/>
            </a:pPr>
            <a:r>
              <a:rPr lang="lt-LT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Simptomatologija</a:t>
            </a:r>
            <a:r>
              <a:rPr lang="lt-LT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lt-LT" sz="2000" dirty="0">
                <a:solidFill>
                  <a:srgbClr val="001F46"/>
                </a:solidFill>
                <a:latin typeface="+mj-lt"/>
              </a:rPr>
              <a:t>(problemos įrodymas, vertinimo duomenų įrodymai) </a:t>
            </a:r>
          </a:p>
          <a:p>
            <a:pPr marL="533400" lvl="1" indent="0">
              <a:spcBef>
                <a:spcPts val="1000"/>
              </a:spcBef>
              <a:buNone/>
            </a:pPr>
            <a:r>
              <a:rPr lang="en-US" sz="2000" dirty="0">
                <a:solidFill>
                  <a:srgbClr val="C00000"/>
                </a:solidFill>
                <a:latin typeface="+mj-lt"/>
              </a:rPr>
              <a:t>Problem</a:t>
            </a:r>
            <a:r>
              <a:rPr lang="lt-LT" sz="2000" dirty="0">
                <a:solidFill>
                  <a:srgbClr val="C00000"/>
                </a:solidFill>
                <a:latin typeface="+mj-lt"/>
              </a:rPr>
              <a:t>a </a:t>
            </a:r>
            <a:r>
              <a:rPr lang="lt-LT" sz="2000" dirty="0">
                <a:solidFill>
                  <a:srgbClr val="001F46"/>
                </a:solidFill>
                <a:latin typeface="+mj-lt"/>
              </a:rPr>
              <a:t>susijusi su</a:t>
            </a:r>
            <a:r>
              <a:rPr lang="en-US" sz="2000" dirty="0">
                <a:solidFill>
                  <a:srgbClr val="001F46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etiolog</a:t>
            </a:r>
            <a:r>
              <a:rPr lang="lt-LT" sz="2000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ija</a:t>
            </a:r>
            <a:r>
              <a:rPr lang="lt-LT" sz="2000" dirty="0">
                <a:solidFill>
                  <a:srgbClr val="001F46"/>
                </a:solidFill>
                <a:latin typeface="+mj-lt"/>
              </a:rPr>
              <a:t>, pagrįsta </a:t>
            </a:r>
            <a:r>
              <a:rPr lang="lt-LT" sz="2000" dirty="0">
                <a:solidFill>
                  <a:srgbClr val="1371D2"/>
                </a:solidFill>
                <a:latin typeface="+mj-lt"/>
              </a:rPr>
              <a:t>požymiais ir simptomais.</a:t>
            </a:r>
            <a:endParaRPr lang="en-US" sz="2000" dirty="0">
              <a:latin typeface="+mj-lt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endParaRPr lang="pt-BR" sz="2000" dirty="0">
              <a:latin typeface="+mj-lt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latin typeface="+mj-lt"/>
              </a:rPr>
              <a:t>Mitybos sutrikimų diagnozės (PES)</a:t>
            </a:r>
            <a:r>
              <a:rPr lang="it-IT" b="1" dirty="0">
                <a:latin typeface="+mj-lt"/>
              </a:rPr>
              <a:t> </a:t>
            </a:r>
            <a:r>
              <a:rPr lang="lt-LT" b="1" dirty="0">
                <a:latin typeface="+mj-lt"/>
              </a:rPr>
              <a:t>teiginys</a:t>
            </a:r>
            <a:endParaRPr lang="it-IT" b="1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spcBef>
                <a:spcPts val="1000"/>
              </a:spcBef>
            </a:pP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Tikslas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planuoti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ir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įgyvendinti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kryptingus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veiksmus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kuriais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siekiama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teigiamai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pakeisti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ar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pagerinti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mityba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susijusią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problemą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US" sz="2000" dirty="0"/>
          </a:p>
          <a:p>
            <a:pPr lvl="0">
              <a:spcBef>
                <a:spcPts val="1000"/>
              </a:spcBef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Nukreipta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į PES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nustatyt</a:t>
            </a:r>
            <a:r>
              <a:rPr lang="lt-LT" sz="20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problemos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priežastį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 arba etiologiją.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000"/>
              </a:spcBef>
              <a:buChar char="▸"/>
            </a:pPr>
            <a:endParaRPr lang="en-US" sz="2000"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endParaRPr lang="pt-BR"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7675"/>
            <a:ext cx="6757800" cy="919500"/>
          </a:xfrm>
        </p:spPr>
        <p:txBody>
          <a:bodyPr/>
          <a:lstStyle/>
          <a:p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Mitybos sutrikimų gydymas</a:t>
            </a:r>
            <a:br>
              <a:rPr lang="lt-L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6730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spcBef>
                <a:spcPts val="1000"/>
              </a:spcBef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Maisto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planai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turi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būti</a:t>
            </a:r>
            <a:r>
              <a:rPr lang="lt-LT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Individualizuoti, laipsniškai keičiant esamą asmens suvartojamo maisto kiekį.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Iš pradžių orientuoti į energijos poreikių tenkinimą, vėliau – į </a:t>
            </a:r>
            <a:r>
              <a:rPr lang="lt-LT" sz="2000" dirty="0" err="1">
                <a:latin typeface="Arial" panose="020B0604020202020204" pitchFamily="34" charset="0"/>
                <a:cs typeface="Arial" panose="020B0604020202020204" pitchFamily="34" charset="0"/>
              </a:rPr>
              <a:t>makroelementus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 ir mikroelementus.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Sutelkti į pagrindinį valgį ir užkandžius. </a:t>
            </a:r>
            <a:endParaRPr lang="en-US" sz="2000"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endParaRPr lang="pt-BR"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0709BE9A-D51A-46EB-BCD8-583FB1AC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573075"/>
            <a:ext cx="6757987" cy="919162"/>
          </a:xfrm>
        </p:spPr>
        <p:txBody>
          <a:bodyPr/>
          <a:lstStyle/>
          <a:p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Mitybos sutrikimų gydymas</a:t>
            </a:r>
            <a:br>
              <a:rPr lang="lt-L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2696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spcBef>
                <a:spcPts val="1000"/>
              </a:spcBef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Maisto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planai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turi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būti</a:t>
            </a:r>
            <a:r>
              <a:rPr lang="lt-LT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Paprastai suprantami.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Suderinam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mažesne priežiūra bei didesnės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priežiūros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lygi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u.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Lankstesni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bendresni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 asmeniui darant pažangą.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000"/>
              </a:spcBef>
              <a:buChar char="▸"/>
            </a:pPr>
            <a:endParaRPr lang="en-US" sz="2000"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endParaRPr lang="pt-BR"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26B283C0-8FB7-414E-9CA7-2F88FA31D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583464"/>
            <a:ext cx="6757987" cy="919162"/>
          </a:xfrm>
        </p:spPr>
        <p:txBody>
          <a:bodyPr/>
          <a:lstStyle/>
          <a:p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Mitybos sutrikimų gydymas</a:t>
            </a:r>
            <a:br>
              <a:rPr lang="lt-L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0767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spcBef>
                <a:spcPts val="1000"/>
              </a:spcBef>
            </a:pP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Tikslas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ilgainiui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koreguoti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kūno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svorį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bei pakeisti individo elgseną,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siekiant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suma</a:t>
            </a:r>
            <a:r>
              <a:rPr lang="lt-LT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žinti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nutukimu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susijusi</a:t>
            </a:r>
            <a:r>
              <a:rPr lang="lt-LT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ų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rizikos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veiksni</a:t>
            </a:r>
            <a:r>
              <a:rPr lang="lt-LT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ų tikimybę.</a:t>
            </a:r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1000"/>
              </a:spcBef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Visi pokyčiai įgyvendinami ilgalaikėje perspektyvoje bei turi būti kruopščiai iškomunikuojami.</a:t>
            </a:r>
            <a:endParaRPr lang="en-US" sz="2000"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endParaRPr lang="pt-BR"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Mitybos sutrikimų gydymas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500" dirty="0">
                <a:latin typeface="Arial" panose="020B0604020202020204" pitchFamily="34" charset="0"/>
                <a:cs typeface="Arial" panose="020B0604020202020204" pitchFamily="34" charset="0"/>
              </a:rPr>
              <a:t>Antsvoris / nutukimas</a:t>
            </a:r>
            <a:endParaRPr lang="it-IT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073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4"/>
            <a:ext cx="8568952" cy="518705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spcBef>
                <a:spcPts val="1000"/>
              </a:spcBef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Svorio mažinimas galimas tik esant neigiamam energijos balansui.</a:t>
            </a:r>
          </a:p>
          <a:p>
            <a:pPr lvl="0">
              <a:spcBef>
                <a:spcPts val="1000"/>
              </a:spcBef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Kalorijų kiekį mažinant iki 500-1000 kcal per dieną bei nuolat judant netenkama apie 0,5-1,0 kg kūno svorio per savaitę (arba 2-4 kg per mėnesį).</a:t>
            </a:r>
          </a:p>
          <a:p>
            <a:pPr lvl="0">
              <a:spcBef>
                <a:spcPts val="1000"/>
              </a:spcBef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Neigiamas energijos balansas turi būti ne mažesnis kaip 500 kcal per dieną, antraip iš pradžių jokio svorio pokyčio nebus dėl svorio palaikymo reguliavimo mechanizmų.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endParaRPr lang="pt-BR"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2C1E00A7-0D6F-4881-979B-D1503A19A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</p:spPr>
        <p:txBody>
          <a:bodyPr/>
          <a:lstStyle/>
          <a:p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Mitybos sutrikimų gydymas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500" dirty="0">
                <a:latin typeface="Arial" panose="020B0604020202020204" pitchFamily="34" charset="0"/>
                <a:cs typeface="Arial" panose="020B0604020202020204" pitchFamily="34" charset="0"/>
              </a:rPr>
              <a:t>Antsvoris / nutukimas</a:t>
            </a:r>
            <a:endParaRPr lang="it-IT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286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594048"/>
            <a:ext cx="8568952" cy="316835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spcBef>
                <a:spcPts val="1000"/>
              </a:spcBef>
            </a:pPr>
            <a:endParaRPr lang="lt-L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1000"/>
              </a:spcBef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Reikėtų remtis subalansuota mityba, užtikrinančia baltymų ir mikroelementų suvartojimą.</a:t>
            </a:r>
          </a:p>
          <a:p>
            <a:pPr lvl="0">
              <a:spcBef>
                <a:spcPts val="1000"/>
              </a:spcBef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Svarbu sumažinti riebalų, angliavandenių arba mišrių maisto produktų su 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sumažintu energijos kiekiu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 suvartojimą.</a:t>
            </a:r>
            <a:endParaRPr lang="en-US" sz="2000"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endParaRPr lang="pt-BR"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7CED42CC-87F2-470F-ADAD-12A1DFFD6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</p:spPr>
        <p:txBody>
          <a:bodyPr/>
          <a:lstStyle/>
          <a:p>
            <a:r>
              <a:rPr lang="lt-LT" b="1" dirty="0">
                <a:latin typeface="Arial" panose="020B0604020202020204" pitchFamily="34" charset="0"/>
                <a:cs typeface="Arial" panose="020B0604020202020204" pitchFamily="34" charset="0"/>
              </a:rPr>
              <a:t>Mitybos sutrikimų gydymas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500" dirty="0">
                <a:latin typeface="Arial" panose="020B0604020202020204" pitchFamily="34" charset="0"/>
                <a:cs typeface="Arial" panose="020B0604020202020204" pitchFamily="34" charset="0"/>
              </a:rPr>
              <a:t>Antsvoris / nutukimas</a:t>
            </a:r>
            <a:endParaRPr lang="it-IT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032763"/>
      </p:ext>
    </p:extLst>
  </p:cSld>
  <p:clrMapOvr>
    <a:masterClrMapping/>
  </p:clrMapOvr>
</p:sld>
</file>

<file path=ppt/theme/theme1.xml><?xml version="1.0" encoding="utf-8"?>
<a:theme xmlns:a="http://schemas.openxmlformats.org/drawingml/2006/main" name="Caius template">
  <a:themeElements>
    <a:clrScheme name="Custom 347">
      <a:dk1>
        <a:srgbClr val="001F46"/>
      </a:dk1>
      <a:lt1>
        <a:srgbClr val="FFFFFF"/>
      </a:lt1>
      <a:dk2>
        <a:srgbClr val="748394"/>
      </a:dk2>
      <a:lt2>
        <a:srgbClr val="F0F3F7"/>
      </a:lt2>
      <a:accent1>
        <a:srgbClr val="4397EE"/>
      </a:accent1>
      <a:accent2>
        <a:srgbClr val="2170CC"/>
      </a:accent2>
      <a:accent3>
        <a:srgbClr val="154C8A"/>
      </a:accent3>
      <a:accent4>
        <a:srgbClr val="A9D039"/>
      </a:accent4>
      <a:accent5>
        <a:srgbClr val="14B9CA"/>
      </a:accent5>
      <a:accent6>
        <a:srgbClr val="DDE3EB"/>
      </a:accent6>
      <a:hlink>
        <a:srgbClr val="2170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2321</TotalTime>
  <Words>671</Words>
  <Application>Microsoft Office PowerPoint</Application>
  <PresentationFormat>On-screen Show (16:9)</PresentationFormat>
  <Paragraphs>80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Barlow SemiBold</vt:lpstr>
      <vt:lpstr>Barlow Light</vt:lpstr>
      <vt:lpstr>Barlow</vt:lpstr>
      <vt:lpstr>Caius template</vt:lpstr>
      <vt:lpstr>Mitybos sutrikimų diagnostika ir gydymas Bragansos politechnikos institutas</vt:lpstr>
      <vt:lpstr>Projekto numeris: 2021-1-RO01- KA220-HED-38B739A3</vt:lpstr>
      <vt:lpstr>Mitybos sutrikimų diagnozės (PES) teiginys</vt:lpstr>
      <vt:lpstr>Mitybos sutrikimų gydymas </vt:lpstr>
      <vt:lpstr>Mitybos sutrikimų gydymas </vt:lpstr>
      <vt:lpstr>Mitybos sutrikimų gydymas </vt:lpstr>
      <vt:lpstr>Mitybos sutrikimų gydymas Antsvoris / nutukimas</vt:lpstr>
      <vt:lpstr>Mitybos sutrikimų gydymas Antsvoris / nutukimas</vt:lpstr>
      <vt:lpstr>Mitybos sutrikimų gydymas Antsvoris / nutukimas</vt:lpstr>
      <vt:lpstr>Mitybos sutrikimų gydymas Antsvoris / nutukimas</vt:lpstr>
      <vt:lpstr>Mitybos sutrikimų gydymas Nervinė anoreksija</vt:lpstr>
      <vt:lpstr>Mitybos sutrikimų gydymas Nervinė anoreksija</vt:lpstr>
      <vt:lpstr>Mitybos sutrikimų gydymas Nervinė bulimija</vt:lpstr>
      <vt:lpstr>Mitybos sutrikimų gydymas Nervinė bulimija</vt:lpstr>
      <vt:lpstr>Mitybos sutrikimų gydymo programos</vt:lpstr>
      <vt:lpstr>Mitybos sutrikimų gydymo programos</vt:lpstr>
      <vt:lpstr>Mitybos sutrikimų gydymo programos</vt:lpstr>
      <vt:lpstr>Mitybos sutrikimų gydymo programos</vt:lpstr>
      <vt:lpstr>Mitybos sutrikimų gydymo programos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Connected 4 Health A Medical and Humanities-based Approach to Navigating Obesity and Eating Disorders (EDs) in Young People</dc:title>
  <dc:creator>Carlo Rais</dc:creator>
  <cp:lastModifiedBy>Aelita Skarbaliene</cp:lastModifiedBy>
  <cp:revision>108</cp:revision>
  <dcterms:modified xsi:type="dcterms:W3CDTF">2023-08-22T05:54:24Z</dcterms:modified>
</cp:coreProperties>
</file>