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22"/>
  </p:notesMasterIdLst>
  <p:sldIdLst>
    <p:sldId id="256" r:id="rId2"/>
    <p:sldId id="257" r:id="rId3"/>
    <p:sldId id="261" r:id="rId4"/>
    <p:sldId id="279" r:id="rId5"/>
    <p:sldId id="280" r:id="rId6"/>
    <p:sldId id="281" r:id="rId7"/>
    <p:sldId id="282" r:id="rId8"/>
    <p:sldId id="283" r:id="rId9"/>
    <p:sldId id="284" r:id="rId10"/>
    <p:sldId id="286" r:id="rId11"/>
    <p:sldId id="287" r:id="rId12"/>
    <p:sldId id="288" r:id="rId13"/>
    <p:sldId id="290" r:id="rId14"/>
    <p:sldId id="291" r:id="rId15"/>
    <p:sldId id="292" r:id="rId16"/>
    <p:sldId id="293" r:id="rId17"/>
    <p:sldId id="294" r:id="rId18"/>
    <p:sldId id="295" r:id="rId19"/>
    <p:sldId id="296" r:id="rId20"/>
    <p:sldId id="278" r:id="rId21"/>
  </p:sldIdLst>
  <p:sldSz cx="9144000" cy="5143500" type="screen16x9"/>
  <p:notesSz cx="6858000" cy="9144000"/>
  <p:embeddedFontLst>
    <p:embeddedFont>
      <p:font typeface="Barlow" pitchFamily="2" charset="77"/>
      <p:regular r:id="rId23"/>
      <p:bold r:id="rId24"/>
      <p:italic r:id="rId25"/>
      <p:boldItalic r:id="rId26"/>
    </p:embeddedFont>
    <p:embeddedFont>
      <p:font typeface="Barlow Light" panose="020F0302020204030204" pitchFamily="34" charset="0"/>
      <p:regular r:id="rId27"/>
      <p:bold r:id="rId28"/>
      <p:italic r:id="rId29"/>
      <p:boldItalic r:id="rId30"/>
    </p:embeddedFont>
    <p:embeddedFont>
      <p:font typeface="Barlow SemiBold" panose="020F0502020204030204" pitchFamily="3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8"/>
    <p:restoredTop sz="94754"/>
  </p:normalViewPr>
  <p:slideViewPr>
    <p:cSldViewPr>
      <p:cViewPr varScale="1">
        <p:scale>
          <a:sx n="137" d="100"/>
          <a:sy n="137" d="100"/>
        </p:scale>
        <p:origin x="432"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407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9962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900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3728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9690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9081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0824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9778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5775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150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9355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8916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106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281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6886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7523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539552" y="3219822"/>
            <a:ext cx="6480720" cy="1368152"/>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it-IT" sz="2800" dirty="0"/>
              <a:t>Nutrition Diagnosis and Treatment</a:t>
            </a:r>
            <a:br>
              <a:rPr lang="it-IT" sz="1800" dirty="0"/>
            </a:br>
            <a:r>
              <a:rPr lang="it-IT" sz="1800" dirty="0"/>
              <a:t>Instituto Politécnico de Bragança</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t>For obesity grade II &amp; III (&gt;35 kg/m2), a permanent weight reduction of 10-20% should be the goal; from a BMI &gt;40 kg/m2 10% to even 30%. </a:t>
            </a:r>
          </a:p>
          <a:p>
            <a:pPr marL="457200" lvl="0" indent="-381000" algn="l" rtl="0">
              <a:spcBef>
                <a:spcPts val="1000"/>
              </a:spcBef>
              <a:spcAft>
                <a:spcPts val="0"/>
              </a:spcAft>
              <a:buSzPts val="2400"/>
              <a:buChar char="▸"/>
            </a:pPr>
            <a:r>
              <a:rPr lang="en-US" sz="2000" dirty="0"/>
              <a:t>There are only two ways to achieve this long-term weight loss: either multimodal conservative therapy (weight reduction programs), or bariatric surgery</a:t>
            </a:r>
          </a:p>
          <a:p>
            <a:pPr marL="457200" lvl="0" indent="-381000" algn="l" rtl="0">
              <a:spcBef>
                <a:spcPts val="1000"/>
              </a:spcBef>
              <a:spcAft>
                <a:spcPts val="0"/>
              </a:spcAft>
              <a:buSzPts val="2400"/>
              <a:buChar char="▸"/>
            </a:pPr>
            <a:r>
              <a:rPr lang="en-US" sz="2000" dirty="0"/>
              <a:t>The implementation of such dietary recommendations requires the accompanying skills of an experienced dietician</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Nutrition Treatment</a:t>
            </a:r>
            <a:br>
              <a:rPr lang="it-IT" dirty="0"/>
            </a:br>
            <a:r>
              <a:rPr lang="it-IT" dirty="0"/>
              <a:t>Overweight/ Obesity</a:t>
            </a:r>
          </a:p>
        </p:txBody>
      </p:sp>
    </p:spTree>
    <p:extLst>
      <p:ext uri="{BB962C8B-B14F-4D97-AF65-F5344CB8AC3E}">
        <p14:creationId xmlns:p14="http://schemas.microsoft.com/office/powerpoint/2010/main" val="1421255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993207"/>
            <a:ext cx="8568952" cy="1442639"/>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b="1" i="1" dirty="0"/>
              <a:t>Purpose: restore body weight and, for women, return of menses</a:t>
            </a:r>
          </a:p>
          <a:p>
            <a:pPr marL="457200" lvl="0" indent="-381000" algn="l" rtl="0">
              <a:spcBef>
                <a:spcPts val="1000"/>
              </a:spcBef>
              <a:spcAft>
                <a:spcPts val="0"/>
              </a:spcAft>
              <a:buSzPts val="2400"/>
              <a:buChar char="▸"/>
            </a:pPr>
            <a:r>
              <a:rPr lang="en-US" sz="2000" dirty="0"/>
              <a:t>Refeeding phase requires gradual advancement of nutrient intake and close monitoring </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Nutrition Treatment</a:t>
            </a:r>
            <a:br>
              <a:rPr lang="it-IT" dirty="0"/>
            </a:br>
            <a:r>
              <a:rPr lang="it-IT" dirty="0"/>
              <a:t>Anorexia Nervosa</a:t>
            </a:r>
          </a:p>
        </p:txBody>
      </p:sp>
    </p:spTree>
    <p:extLst>
      <p:ext uri="{BB962C8B-B14F-4D97-AF65-F5344CB8AC3E}">
        <p14:creationId xmlns:p14="http://schemas.microsoft.com/office/powerpoint/2010/main" val="4202293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208912" cy="2826600"/>
          </a:xfrm>
          <a:prstGeom prst="rect">
            <a:avLst/>
          </a:prstGeom>
        </p:spPr>
        <p:txBody>
          <a:bodyPr spcFirstLastPara="1" wrap="square" lIns="0" tIns="0" rIns="0" bIns="0" anchor="t" anchorCtr="0">
            <a:noAutofit/>
          </a:bodyPr>
          <a:lstStyle/>
          <a:p>
            <a:pPr marL="457200" lvl="0" indent="-381000" algn="just" rtl="0">
              <a:spcBef>
                <a:spcPts val="1000"/>
              </a:spcBef>
              <a:spcAft>
                <a:spcPts val="0"/>
              </a:spcAft>
              <a:buSzPts val="2400"/>
              <a:buChar char="▸"/>
            </a:pPr>
            <a:r>
              <a:rPr lang="en-US" sz="2000" dirty="0"/>
              <a:t>Gradual adjustments in nutrient intake and weight progress such as stepping up calorie intake from a baseline level between 30 to 40 kcal/kg/day of actual weight per day (may start at 1,000 to 1,200 kcal per day) and incremental advancement to achieve a weight gain of 0.20 to 0.45 kg per week (0.5 to 1.0 </a:t>
            </a:r>
            <a:r>
              <a:rPr lang="en-US" sz="2000" dirty="0" err="1"/>
              <a:t>lb</a:t>
            </a:r>
            <a:r>
              <a:rPr lang="en-US" sz="2000" dirty="0"/>
              <a:t>)</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Nutrition Treatment</a:t>
            </a:r>
            <a:br>
              <a:rPr lang="it-IT" dirty="0"/>
            </a:br>
            <a:r>
              <a:rPr lang="it-IT" dirty="0"/>
              <a:t>Anorexia Nervosa</a:t>
            </a:r>
          </a:p>
        </p:txBody>
      </p:sp>
    </p:spTree>
    <p:extLst>
      <p:ext uri="{BB962C8B-B14F-4D97-AF65-F5344CB8AC3E}">
        <p14:creationId xmlns:p14="http://schemas.microsoft.com/office/powerpoint/2010/main" val="3128448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b="1" i="1" dirty="0"/>
              <a:t>Purpose: to help the patient develop a structured eating plan to reduce compulsive/purgative episodes.</a:t>
            </a:r>
          </a:p>
          <a:p>
            <a:pPr marL="457200" lvl="0" indent="-381000" algn="l" rtl="0">
              <a:spcBef>
                <a:spcPts val="1000"/>
              </a:spcBef>
              <a:spcAft>
                <a:spcPts val="0"/>
              </a:spcAft>
              <a:buSzPts val="2400"/>
              <a:buChar char="▸"/>
            </a:pPr>
            <a:r>
              <a:rPr lang="en-US" sz="2000" dirty="0"/>
              <a:t>Nutritional abnormalities for individuals with bulimia nervosa depend on the amount of restriction during the non-binge episodes.</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Nutrition Treatment</a:t>
            </a:r>
            <a:br>
              <a:rPr lang="it-IT" dirty="0"/>
            </a:br>
            <a:r>
              <a:rPr lang="it-IT" dirty="0"/>
              <a:t>Bulimia Nervosa</a:t>
            </a:r>
          </a:p>
        </p:txBody>
      </p:sp>
    </p:spTree>
    <p:extLst>
      <p:ext uri="{BB962C8B-B14F-4D97-AF65-F5344CB8AC3E}">
        <p14:creationId xmlns:p14="http://schemas.microsoft.com/office/powerpoint/2010/main" val="196780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t>The primary goal of treatment for bulimia nervosa is to reduce or eliminate binge eating and purging behavior.</a:t>
            </a:r>
          </a:p>
          <a:p>
            <a:pPr marL="457200" lvl="0" indent="-381000" algn="l" rtl="0">
              <a:spcBef>
                <a:spcPts val="1000"/>
              </a:spcBef>
              <a:spcAft>
                <a:spcPts val="0"/>
              </a:spcAft>
              <a:buSzPts val="2400"/>
              <a:buChar char="▸"/>
            </a:pPr>
            <a:r>
              <a:rPr lang="en-US" sz="2000" dirty="0"/>
              <a:t>Nutrition education encompasses principles of normal eating, psychological and physiological effects of starvation, nutritional requirements, metabolism, misconceptions about body weight regulation, and consequences of purging behavior.</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Nutrition Treatment</a:t>
            </a:r>
            <a:br>
              <a:rPr lang="it-IT" dirty="0"/>
            </a:br>
            <a:r>
              <a:rPr lang="it-IT" dirty="0"/>
              <a:t>Bulimia Nervosa</a:t>
            </a:r>
          </a:p>
        </p:txBody>
      </p:sp>
    </p:spTree>
    <p:extLst>
      <p:ext uri="{BB962C8B-B14F-4D97-AF65-F5344CB8AC3E}">
        <p14:creationId xmlns:p14="http://schemas.microsoft.com/office/powerpoint/2010/main" val="2243979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t>There are some Apps that you could count calories and macronutrients on your smartphone</a:t>
            </a:r>
          </a:p>
          <a:p>
            <a:pPr marL="457200" lvl="0" indent="-381000" algn="l" rtl="0">
              <a:spcBef>
                <a:spcPts val="1000"/>
              </a:spcBef>
              <a:spcAft>
                <a:spcPts val="0"/>
              </a:spcAft>
              <a:buSzPts val="2400"/>
              <a:buChar char="▸"/>
            </a:pPr>
            <a:endParaRPr lang="en-US"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Nutrition Treatment</a:t>
            </a:r>
            <a:br>
              <a:rPr lang="it-IT" dirty="0"/>
            </a:br>
            <a:r>
              <a:rPr lang="it-IT" dirty="0"/>
              <a:t>Apps</a:t>
            </a:r>
          </a:p>
        </p:txBody>
      </p:sp>
    </p:spTree>
    <p:extLst>
      <p:ext uri="{BB962C8B-B14F-4D97-AF65-F5344CB8AC3E}">
        <p14:creationId xmlns:p14="http://schemas.microsoft.com/office/powerpoint/2010/main" val="1029267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t>My Fitness Pal</a:t>
            </a:r>
          </a:p>
          <a:p>
            <a:pPr marL="457200" lvl="0" indent="-381000" algn="l" rtl="0">
              <a:spcBef>
                <a:spcPts val="1000"/>
              </a:spcBef>
              <a:spcAft>
                <a:spcPts val="0"/>
              </a:spcAft>
              <a:buSzPts val="2400"/>
              <a:buChar char="▸"/>
            </a:pPr>
            <a:endParaRPr lang="en-US"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Nutrition Treatment</a:t>
            </a:r>
            <a:br>
              <a:rPr lang="it-IT" dirty="0"/>
            </a:br>
            <a:r>
              <a:rPr lang="it-IT" dirty="0"/>
              <a:t>Apps</a:t>
            </a:r>
          </a:p>
        </p:txBody>
      </p:sp>
      <p:pic>
        <p:nvPicPr>
          <p:cNvPr id="3" name="Imagem 2">
            <a:extLst>
              <a:ext uri="{FF2B5EF4-FFF2-40B4-BE49-F238E27FC236}">
                <a16:creationId xmlns:a16="http://schemas.microsoft.com/office/drawing/2014/main" id="{8C71A815-6E82-8BF7-9FC5-B00A41A8943A}"/>
              </a:ext>
            </a:extLst>
          </p:cNvPr>
          <p:cNvPicPr>
            <a:picLocks noChangeAspect="1"/>
          </p:cNvPicPr>
          <p:nvPr/>
        </p:nvPicPr>
        <p:blipFill>
          <a:blip r:embed="rId3"/>
          <a:stretch>
            <a:fillRect/>
          </a:stretch>
        </p:blipFill>
        <p:spPr>
          <a:xfrm>
            <a:off x="3707904" y="1381380"/>
            <a:ext cx="4361906" cy="3734294"/>
          </a:xfrm>
          <a:prstGeom prst="rect">
            <a:avLst/>
          </a:prstGeom>
        </p:spPr>
      </p:pic>
    </p:spTree>
    <p:extLst>
      <p:ext uri="{BB962C8B-B14F-4D97-AF65-F5344CB8AC3E}">
        <p14:creationId xmlns:p14="http://schemas.microsoft.com/office/powerpoint/2010/main" val="1092190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t>My Plate</a:t>
            </a:r>
          </a:p>
          <a:p>
            <a:pPr marL="457200" lvl="0" indent="-381000" algn="l" rtl="0">
              <a:spcBef>
                <a:spcPts val="1000"/>
              </a:spcBef>
              <a:spcAft>
                <a:spcPts val="0"/>
              </a:spcAft>
              <a:buSzPts val="2400"/>
              <a:buChar char="▸"/>
            </a:pPr>
            <a:endParaRPr lang="en-US"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Nutrition Treatment</a:t>
            </a:r>
            <a:br>
              <a:rPr lang="it-IT" dirty="0"/>
            </a:br>
            <a:r>
              <a:rPr lang="it-IT" dirty="0"/>
              <a:t>Apps</a:t>
            </a:r>
          </a:p>
        </p:txBody>
      </p:sp>
      <p:pic>
        <p:nvPicPr>
          <p:cNvPr id="4" name="Imagem 3">
            <a:extLst>
              <a:ext uri="{FF2B5EF4-FFF2-40B4-BE49-F238E27FC236}">
                <a16:creationId xmlns:a16="http://schemas.microsoft.com/office/drawing/2014/main" id="{34331E43-CC9D-D873-532B-C3E333915D5F}"/>
              </a:ext>
            </a:extLst>
          </p:cNvPr>
          <p:cNvPicPr>
            <a:picLocks noChangeAspect="1"/>
          </p:cNvPicPr>
          <p:nvPr/>
        </p:nvPicPr>
        <p:blipFill>
          <a:blip r:embed="rId3"/>
          <a:stretch>
            <a:fillRect/>
          </a:stretch>
        </p:blipFill>
        <p:spPr>
          <a:xfrm>
            <a:off x="2206688" y="1590503"/>
            <a:ext cx="6757800" cy="3242122"/>
          </a:xfrm>
          <a:prstGeom prst="rect">
            <a:avLst/>
          </a:prstGeom>
        </p:spPr>
      </p:pic>
    </p:spTree>
    <p:extLst>
      <p:ext uri="{BB962C8B-B14F-4D97-AF65-F5344CB8AC3E}">
        <p14:creationId xmlns:p14="http://schemas.microsoft.com/office/powerpoint/2010/main" val="1596885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t>Fat Secret</a:t>
            </a:r>
          </a:p>
          <a:p>
            <a:pPr marL="457200" lvl="0" indent="-381000" algn="l" rtl="0">
              <a:spcBef>
                <a:spcPts val="1000"/>
              </a:spcBef>
              <a:spcAft>
                <a:spcPts val="0"/>
              </a:spcAft>
              <a:buSzPts val="2400"/>
              <a:buChar char="▸"/>
            </a:pPr>
            <a:endParaRPr lang="en-US"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Nutrition Treatment</a:t>
            </a:r>
            <a:br>
              <a:rPr lang="it-IT" dirty="0"/>
            </a:br>
            <a:r>
              <a:rPr lang="it-IT" dirty="0"/>
              <a:t>Apps</a:t>
            </a:r>
          </a:p>
        </p:txBody>
      </p:sp>
      <p:pic>
        <p:nvPicPr>
          <p:cNvPr id="4" name="Imagem 3">
            <a:extLst>
              <a:ext uri="{FF2B5EF4-FFF2-40B4-BE49-F238E27FC236}">
                <a16:creationId xmlns:a16="http://schemas.microsoft.com/office/drawing/2014/main" id="{2AE8998D-AE3C-F1E5-E6BA-C9EA531FC402}"/>
              </a:ext>
            </a:extLst>
          </p:cNvPr>
          <p:cNvPicPr>
            <a:picLocks noChangeAspect="1"/>
          </p:cNvPicPr>
          <p:nvPr/>
        </p:nvPicPr>
        <p:blipFill>
          <a:blip r:embed="rId3"/>
          <a:stretch>
            <a:fillRect/>
          </a:stretch>
        </p:blipFill>
        <p:spPr>
          <a:xfrm>
            <a:off x="2641371" y="1486109"/>
            <a:ext cx="1951589" cy="3469491"/>
          </a:xfrm>
          <a:prstGeom prst="rect">
            <a:avLst/>
          </a:prstGeom>
        </p:spPr>
      </p:pic>
      <p:pic>
        <p:nvPicPr>
          <p:cNvPr id="5" name="Imagem 4">
            <a:extLst>
              <a:ext uri="{FF2B5EF4-FFF2-40B4-BE49-F238E27FC236}">
                <a16:creationId xmlns:a16="http://schemas.microsoft.com/office/drawing/2014/main" id="{625EF985-E139-1427-FE69-7AF73C3C0BB2}"/>
              </a:ext>
            </a:extLst>
          </p:cNvPr>
          <p:cNvPicPr>
            <a:picLocks noChangeAspect="1"/>
          </p:cNvPicPr>
          <p:nvPr/>
        </p:nvPicPr>
        <p:blipFill>
          <a:blip r:embed="rId4"/>
          <a:stretch>
            <a:fillRect/>
          </a:stretch>
        </p:blipFill>
        <p:spPr>
          <a:xfrm>
            <a:off x="4690227" y="1497776"/>
            <a:ext cx="4080726" cy="3384017"/>
          </a:xfrm>
          <a:prstGeom prst="rect">
            <a:avLst/>
          </a:prstGeom>
        </p:spPr>
      </p:pic>
    </p:spTree>
    <p:extLst>
      <p:ext uri="{BB962C8B-B14F-4D97-AF65-F5344CB8AC3E}">
        <p14:creationId xmlns:p14="http://schemas.microsoft.com/office/powerpoint/2010/main" val="1252458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err="1"/>
              <a:t>Cronometer</a:t>
            </a:r>
            <a:endParaRPr lang="en-US" sz="2000" dirty="0"/>
          </a:p>
          <a:p>
            <a:pPr marL="457200" lvl="0" indent="-381000" algn="l" rtl="0">
              <a:spcBef>
                <a:spcPts val="1000"/>
              </a:spcBef>
              <a:spcAft>
                <a:spcPts val="0"/>
              </a:spcAft>
              <a:buSzPts val="2400"/>
              <a:buChar char="▸"/>
            </a:pPr>
            <a:endParaRPr lang="en-US"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Nutrition Treatment</a:t>
            </a:r>
            <a:br>
              <a:rPr lang="it-IT" dirty="0"/>
            </a:br>
            <a:r>
              <a:rPr lang="it-IT" dirty="0"/>
              <a:t>Apps</a:t>
            </a:r>
          </a:p>
        </p:txBody>
      </p:sp>
      <p:pic>
        <p:nvPicPr>
          <p:cNvPr id="4" name="Imagem 3">
            <a:extLst>
              <a:ext uri="{FF2B5EF4-FFF2-40B4-BE49-F238E27FC236}">
                <a16:creationId xmlns:a16="http://schemas.microsoft.com/office/drawing/2014/main" id="{681AB550-7230-15E5-DB34-0D2E1C6A27B4}"/>
              </a:ext>
            </a:extLst>
          </p:cNvPr>
          <p:cNvPicPr>
            <a:picLocks noChangeAspect="1"/>
          </p:cNvPicPr>
          <p:nvPr/>
        </p:nvPicPr>
        <p:blipFill>
          <a:blip r:embed="rId3"/>
          <a:stretch>
            <a:fillRect/>
          </a:stretch>
        </p:blipFill>
        <p:spPr>
          <a:xfrm>
            <a:off x="4522895" y="1384550"/>
            <a:ext cx="3632912" cy="3632912"/>
          </a:xfrm>
          <a:prstGeom prst="rect">
            <a:avLst/>
          </a:prstGeom>
        </p:spPr>
      </p:pic>
    </p:spTree>
    <p:extLst>
      <p:ext uri="{BB962C8B-B14F-4D97-AF65-F5344CB8AC3E}">
        <p14:creationId xmlns:p14="http://schemas.microsoft.com/office/powerpoint/2010/main" val="138090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2" name="Google Shape;502;p35"/>
          <p:cNvSpPr txBox="1">
            <a:spLocks noGrp="1"/>
          </p:cNvSpPr>
          <p:nvPr>
            <p:ph type="body" idx="1"/>
          </p:nvPr>
        </p:nvSpPr>
        <p:spPr>
          <a:xfrm>
            <a:off x="611560" y="2067694"/>
            <a:ext cx="3613200" cy="18627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pt-BR" b="1" dirty="0">
                <a:solidFill>
                  <a:schemeClr val="accent3"/>
                </a:solidFill>
                <a:latin typeface="Barlow"/>
                <a:ea typeface="Barlow"/>
                <a:cs typeface="Barlow"/>
                <a:sym typeface="Barlow"/>
              </a:rPr>
              <a:t>Instituto Politécnico de Bragança</a:t>
            </a:r>
            <a:endParaRPr b="1" dirty="0">
              <a:solidFill>
                <a:schemeClr val="accent3"/>
              </a:solidFill>
              <a:latin typeface="Barlow"/>
              <a:ea typeface="Barlow"/>
              <a:cs typeface="Barlow"/>
              <a:sym typeface="Barlow"/>
            </a:endParaRPr>
          </a:p>
        </p:txBody>
      </p:sp>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t>The nutrition diagnosis is communicated as a structured sentence called PES Statement, which includes three distinct parts:</a:t>
            </a:r>
          </a:p>
          <a:p>
            <a:pPr lvl="1">
              <a:spcBef>
                <a:spcPts val="1000"/>
              </a:spcBef>
              <a:buChar char="▸"/>
            </a:pPr>
            <a:r>
              <a:rPr lang="en-US" sz="2000" dirty="0">
                <a:solidFill>
                  <a:srgbClr val="FF0000"/>
                </a:solidFill>
              </a:rPr>
              <a:t>Problem </a:t>
            </a:r>
          </a:p>
          <a:p>
            <a:pPr lvl="1">
              <a:spcBef>
                <a:spcPts val="1000"/>
              </a:spcBef>
              <a:buChar char="▸"/>
            </a:pPr>
            <a:r>
              <a:rPr lang="en-US" sz="2000" dirty="0">
                <a:solidFill>
                  <a:schemeClr val="accent4">
                    <a:lumMod val="50000"/>
                  </a:schemeClr>
                </a:solidFill>
              </a:rPr>
              <a:t>Etiology</a:t>
            </a:r>
            <a:r>
              <a:rPr lang="en-US" sz="2000" dirty="0"/>
              <a:t> (root cause of the problem)</a:t>
            </a:r>
          </a:p>
          <a:p>
            <a:pPr lvl="1">
              <a:spcBef>
                <a:spcPts val="1000"/>
              </a:spcBef>
              <a:buChar char="▸"/>
            </a:pPr>
            <a:r>
              <a:rPr lang="en-US" sz="2000" dirty="0">
                <a:solidFill>
                  <a:schemeClr val="accent1">
                    <a:lumMod val="75000"/>
                  </a:schemeClr>
                </a:solidFill>
              </a:rPr>
              <a:t>Symptomatology </a:t>
            </a:r>
            <a:r>
              <a:rPr lang="en-US" sz="2000" dirty="0"/>
              <a:t>(proof of the problem, evidence from assessment data)</a:t>
            </a:r>
          </a:p>
          <a:p>
            <a:pPr marL="533400" lvl="1" indent="0">
              <a:spcBef>
                <a:spcPts val="1000"/>
              </a:spcBef>
              <a:buNone/>
            </a:pPr>
            <a:r>
              <a:rPr lang="en-US" sz="2000" dirty="0">
                <a:solidFill>
                  <a:srgbClr val="C00000"/>
                </a:solidFill>
              </a:rPr>
              <a:t>Problem</a:t>
            </a:r>
            <a:r>
              <a:rPr lang="en-US" sz="2000" dirty="0"/>
              <a:t> RELATED TO</a:t>
            </a:r>
            <a:r>
              <a:rPr lang="en-US" sz="2000" dirty="0">
                <a:solidFill>
                  <a:schemeClr val="accent4">
                    <a:lumMod val="50000"/>
                  </a:schemeClr>
                </a:solidFill>
              </a:rPr>
              <a:t> etiology </a:t>
            </a:r>
            <a:r>
              <a:rPr lang="en-US" sz="2000" dirty="0"/>
              <a:t>AS EVIDENCED BY </a:t>
            </a:r>
            <a:r>
              <a:rPr lang="en-US" sz="2000" dirty="0">
                <a:solidFill>
                  <a:schemeClr val="accent1">
                    <a:lumMod val="75000"/>
                  </a:schemeClr>
                </a:solidFill>
              </a:rPr>
              <a:t>signs and symptoms </a:t>
            </a:r>
          </a:p>
          <a:p>
            <a:pPr lvl="1">
              <a:spcBef>
                <a:spcPts val="1000"/>
              </a:spcBef>
              <a:buChar char="▸"/>
            </a:pPr>
            <a:endParaRPr lang="en-US" sz="2000" dirty="0"/>
          </a:p>
          <a:p>
            <a:pPr marL="457200" lvl="0" indent="-381000" algn="l" rtl="0">
              <a:spcBef>
                <a:spcPts val="1000"/>
              </a:spcBef>
              <a:spcAft>
                <a:spcPts val="0"/>
              </a:spcAft>
              <a:buSzPts val="2400"/>
              <a:buChar char="▸"/>
            </a:pPr>
            <a:endParaRPr lang="pt-B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PES Statement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b="1" i="1" dirty="0"/>
              <a:t>Purpose: to plan and implement purposeful actions intended to positively change or improve a nutrition related problem.</a:t>
            </a:r>
          </a:p>
          <a:p>
            <a:pPr marL="76200" lvl="0" indent="0" algn="l" rtl="0">
              <a:spcBef>
                <a:spcPts val="1000"/>
              </a:spcBef>
              <a:spcAft>
                <a:spcPts val="0"/>
              </a:spcAft>
              <a:buSzPts val="2400"/>
              <a:buNone/>
            </a:pPr>
            <a:endParaRPr lang="en-US" sz="2000" dirty="0"/>
          </a:p>
          <a:p>
            <a:pPr marL="457200" lvl="0" indent="-381000" algn="l" rtl="0">
              <a:spcBef>
                <a:spcPts val="1000"/>
              </a:spcBef>
              <a:spcAft>
                <a:spcPts val="0"/>
              </a:spcAft>
              <a:buSzPts val="2400"/>
              <a:buChar char="▸"/>
            </a:pPr>
            <a:r>
              <a:rPr lang="en-US" sz="2000" dirty="0"/>
              <a:t>Directed at the etiology or cause of the problem identified in the PES </a:t>
            </a:r>
          </a:p>
          <a:p>
            <a:pPr lvl="1">
              <a:spcBef>
                <a:spcPts val="1000"/>
              </a:spcBef>
              <a:buChar char="▸"/>
            </a:pPr>
            <a:endParaRPr lang="en-US" sz="2000" dirty="0"/>
          </a:p>
          <a:p>
            <a:pPr marL="457200" lvl="0" indent="-381000" algn="l" rtl="0">
              <a:spcBef>
                <a:spcPts val="1000"/>
              </a:spcBef>
              <a:spcAft>
                <a:spcPts val="0"/>
              </a:spcAft>
              <a:buSzPts val="2400"/>
              <a:buChar char="▸"/>
            </a:pPr>
            <a:endParaRPr lang="pt-B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Nutrition Treatment</a:t>
            </a:r>
          </a:p>
        </p:txBody>
      </p:sp>
    </p:spTree>
    <p:extLst>
      <p:ext uri="{BB962C8B-B14F-4D97-AF65-F5344CB8AC3E}">
        <p14:creationId xmlns:p14="http://schemas.microsoft.com/office/powerpoint/2010/main" val="2986730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t>Food plans need to be: </a:t>
            </a:r>
          </a:p>
          <a:p>
            <a:pPr lvl="1">
              <a:spcBef>
                <a:spcPts val="1000"/>
              </a:spcBef>
              <a:buChar char="▸"/>
            </a:pPr>
            <a:r>
              <a:rPr lang="en-US" sz="2000" dirty="0"/>
              <a:t>Individualized with stepped changes made to the individual’s current food intake. </a:t>
            </a:r>
          </a:p>
          <a:p>
            <a:pPr lvl="1">
              <a:spcBef>
                <a:spcPts val="1000"/>
              </a:spcBef>
              <a:buChar char="▸"/>
            </a:pPr>
            <a:r>
              <a:rPr lang="en-US" sz="2000" dirty="0"/>
              <a:t>Initially focused on meeting energy needs, then macronutrients and micronutrients. </a:t>
            </a:r>
          </a:p>
          <a:p>
            <a:pPr lvl="1">
              <a:spcBef>
                <a:spcPts val="1000"/>
              </a:spcBef>
              <a:buChar char="▸"/>
            </a:pPr>
            <a:r>
              <a:rPr lang="en-US" sz="2000" dirty="0"/>
              <a:t>Organized around meals and snacks. </a:t>
            </a:r>
          </a:p>
          <a:p>
            <a:pPr lvl="1">
              <a:spcBef>
                <a:spcPts val="1000"/>
              </a:spcBef>
              <a:buChar char="▸"/>
            </a:pPr>
            <a:endParaRPr lang="en-US" sz="2000" dirty="0"/>
          </a:p>
          <a:p>
            <a:pPr marL="457200" lvl="0" indent="-381000" algn="l" rtl="0">
              <a:spcBef>
                <a:spcPts val="1000"/>
              </a:spcBef>
              <a:spcAft>
                <a:spcPts val="0"/>
              </a:spcAft>
              <a:buSzPts val="2400"/>
              <a:buChar char="▸"/>
            </a:pPr>
            <a:endParaRPr lang="pt-B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Nutrition Treatment</a:t>
            </a:r>
          </a:p>
        </p:txBody>
      </p:sp>
    </p:spTree>
    <p:extLst>
      <p:ext uri="{BB962C8B-B14F-4D97-AF65-F5344CB8AC3E}">
        <p14:creationId xmlns:p14="http://schemas.microsoft.com/office/powerpoint/2010/main" val="3342696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t>Food plans need to be: </a:t>
            </a:r>
          </a:p>
          <a:p>
            <a:pPr lvl="1">
              <a:spcBef>
                <a:spcPts val="1000"/>
              </a:spcBef>
              <a:buChar char="▸"/>
            </a:pPr>
            <a:r>
              <a:rPr lang="en-US" sz="2000" dirty="0"/>
              <a:t>Simple to understand. </a:t>
            </a:r>
          </a:p>
          <a:p>
            <a:pPr lvl="1">
              <a:spcBef>
                <a:spcPts val="1000"/>
              </a:spcBef>
              <a:buChar char="▸"/>
            </a:pPr>
            <a:r>
              <a:rPr lang="en-US" sz="2000" dirty="0"/>
              <a:t>Compatible with the step-down plan from higher level of care. </a:t>
            </a:r>
          </a:p>
          <a:p>
            <a:pPr lvl="1">
              <a:spcBef>
                <a:spcPts val="1000"/>
              </a:spcBef>
              <a:buChar char="▸"/>
            </a:pPr>
            <a:r>
              <a:rPr lang="en-US" sz="2000" dirty="0"/>
              <a:t>More flexible and general as individuals make progress. </a:t>
            </a:r>
          </a:p>
          <a:p>
            <a:pPr lvl="1">
              <a:spcBef>
                <a:spcPts val="1000"/>
              </a:spcBef>
              <a:buChar char="▸"/>
            </a:pPr>
            <a:endParaRPr lang="en-US" sz="2000" dirty="0"/>
          </a:p>
          <a:p>
            <a:pPr marL="457200" lvl="0" indent="-381000" algn="l" rtl="0">
              <a:spcBef>
                <a:spcPts val="1000"/>
              </a:spcBef>
              <a:spcAft>
                <a:spcPts val="0"/>
              </a:spcAft>
              <a:buSzPts val="2400"/>
              <a:buChar char="▸"/>
            </a:pPr>
            <a:endParaRPr lang="pt-B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Nutrition Treatment</a:t>
            </a:r>
          </a:p>
        </p:txBody>
      </p:sp>
    </p:spTree>
    <p:extLst>
      <p:ext uri="{BB962C8B-B14F-4D97-AF65-F5344CB8AC3E}">
        <p14:creationId xmlns:p14="http://schemas.microsoft.com/office/powerpoint/2010/main" val="1180767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b="1" i="1" dirty="0"/>
              <a:t>Purpose: reduce the body weight in the long term in combination with a change in behavior, which aims to improve obesity-associated risk factors.</a:t>
            </a:r>
          </a:p>
          <a:p>
            <a:pPr marL="457200" lvl="0" indent="-381000" algn="l" rtl="0">
              <a:spcBef>
                <a:spcPts val="1000"/>
              </a:spcBef>
              <a:spcAft>
                <a:spcPts val="0"/>
              </a:spcAft>
              <a:buSzPts val="2400"/>
              <a:buChar char="▸"/>
            </a:pPr>
            <a:r>
              <a:rPr lang="en-US" sz="2000" dirty="0"/>
              <a:t>All changes must be carefully communicated and practiced and be practicable in the long term.</a:t>
            </a:r>
          </a:p>
          <a:p>
            <a:pPr marL="457200" lvl="0" indent="-381000" algn="l" rtl="0">
              <a:spcBef>
                <a:spcPts val="1000"/>
              </a:spcBef>
              <a:spcAft>
                <a:spcPts val="0"/>
              </a:spcAft>
              <a:buSzPts val="2400"/>
              <a:buChar char="▸"/>
            </a:pPr>
            <a:endParaRPr lang="pt-B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Nutrition Treatment</a:t>
            </a:r>
            <a:br>
              <a:rPr lang="it-IT" dirty="0"/>
            </a:br>
            <a:r>
              <a:rPr lang="it-IT" dirty="0"/>
              <a:t>Overweight/ Obesity</a:t>
            </a:r>
          </a:p>
        </p:txBody>
      </p:sp>
    </p:spTree>
    <p:extLst>
      <p:ext uri="{BB962C8B-B14F-4D97-AF65-F5344CB8AC3E}">
        <p14:creationId xmlns:p14="http://schemas.microsoft.com/office/powerpoint/2010/main" val="118407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t>Weight reduction can only be achieved by negative energy balance. </a:t>
            </a:r>
          </a:p>
          <a:p>
            <a:pPr marL="457200" lvl="0" indent="-381000" algn="l" rtl="0">
              <a:spcBef>
                <a:spcPts val="1000"/>
              </a:spcBef>
              <a:spcAft>
                <a:spcPts val="0"/>
              </a:spcAft>
              <a:buSzPts val="2400"/>
              <a:buChar char="▸"/>
            </a:pPr>
            <a:r>
              <a:rPr lang="en-US" sz="2000" dirty="0"/>
              <a:t>Reducing the energy intake by 500-1000 kcal per day with constant movement, a weight reduction of 0.5-1.0 kg body weight per week (or 2-4 kg per month). </a:t>
            </a:r>
          </a:p>
          <a:p>
            <a:pPr marL="457200" lvl="0" indent="-381000" algn="l" rtl="0">
              <a:spcBef>
                <a:spcPts val="1000"/>
              </a:spcBef>
              <a:spcAft>
                <a:spcPts val="0"/>
              </a:spcAft>
              <a:buSzPts val="2400"/>
              <a:buChar char="▸"/>
            </a:pPr>
            <a:r>
              <a:rPr lang="en-US" sz="2000" dirty="0"/>
              <a:t>The negative energy balance should be at least 500 kcal/d, otherwise a change in weight will initially be completely absent due to weight-retaining regulatory mechanisms.</a:t>
            </a:r>
          </a:p>
          <a:p>
            <a:pPr marL="457200" lvl="0" indent="-381000" algn="l" rtl="0">
              <a:spcBef>
                <a:spcPts val="1000"/>
              </a:spcBef>
              <a:spcAft>
                <a:spcPts val="0"/>
              </a:spcAft>
              <a:buSzPts val="2400"/>
              <a:buChar char="▸"/>
            </a:pPr>
            <a:endParaRPr lang="pt-B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Nutrition Treatment</a:t>
            </a:r>
            <a:br>
              <a:rPr lang="it-IT" dirty="0"/>
            </a:br>
            <a:r>
              <a:rPr lang="it-IT" dirty="0"/>
              <a:t>Overweight/ Obesity</a:t>
            </a:r>
          </a:p>
        </p:txBody>
      </p:sp>
    </p:spTree>
    <p:extLst>
      <p:ext uri="{BB962C8B-B14F-4D97-AF65-F5344CB8AC3E}">
        <p14:creationId xmlns:p14="http://schemas.microsoft.com/office/powerpoint/2010/main" val="1445286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9864" y="2067694"/>
            <a:ext cx="8568952" cy="1658663"/>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t>A nutritionally balanced diet, which ensures the supply of protein and micronutrients on demand, should be ensured. </a:t>
            </a:r>
          </a:p>
          <a:p>
            <a:pPr marL="457200" lvl="0" indent="-381000" algn="l" rtl="0">
              <a:spcBef>
                <a:spcPts val="1000"/>
              </a:spcBef>
              <a:spcAft>
                <a:spcPts val="0"/>
              </a:spcAft>
              <a:buSzPts val="2400"/>
              <a:buChar char="▸"/>
            </a:pPr>
            <a:r>
              <a:rPr lang="en-US" sz="2000" dirty="0"/>
              <a:t>Reducing fat intake or carbohydrate intake, or energy-reduced mixed foods</a:t>
            </a:r>
          </a:p>
          <a:p>
            <a:pPr marL="76200" lvl="0" indent="0" algn="l" rtl="0">
              <a:spcBef>
                <a:spcPts val="1000"/>
              </a:spcBef>
              <a:spcAft>
                <a:spcPts val="0"/>
              </a:spcAft>
              <a:buSzPts val="2400"/>
              <a:buNone/>
            </a:pPr>
            <a:endParaRPr lang="en-US" sz="2000" dirty="0"/>
          </a:p>
          <a:p>
            <a:pPr marL="457200" lvl="0" indent="-381000" algn="l" rtl="0">
              <a:spcBef>
                <a:spcPts val="1000"/>
              </a:spcBef>
              <a:spcAft>
                <a:spcPts val="0"/>
              </a:spcAft>
              <a:buSzPts val="2400"/>
              <a:buChar char="▸"/>
            </a:pPr>
            <a:endParaRPr lang="pt-B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Nutrition Treatment</a:t>
            </a:r>
            <a:br>
              <a:rPr lang="it-IT" dirty="0"/>
            </a:br>
            <a:r>
              <a:rPr lang="it-IT" dirty="0"/>
              <a:t>Overweight/ Obesity</a:t>
            </a:r>
          </a:p>
        </p:txBody>
      </p:sp>
    </p:spTree>
    <p:extLst>
      <p:ext uri="{BB962C8B-B14F-4D97-AF65-F5344CB8AC3E}">
        <p14:creationId xmlns:p14="http://schemas.microsoft.com/office/powerpoint/2010/main" val="2210032763"/>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1985</TotalTime>
  <Words>725</Words>
  <Application>Microsoft Macintosh PowerPoint</Application>
  <PresentationFormat>Apresentação no Ecrã (16:9)</PresentationFormat>
  <Paragraphs>79</Paragraphs>
  <Slides>20</Slides>
  <Notes>20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20</vt:i4>
      </vt:variant>
    </vt:vector>
  </HeadingPairs>
  <TitlesOfParts>
    <vt:vector size="26" baseType="lpstr">
      <vt:lpstr>Barlow</vt:lpstr>
      <vt:lpstr>Barlow Light</vt:lpstr>
      <vt:lpstr>Calibri</vt:lpstr>
      <vt:lpstr>Arial</vt:lpstr>
      <vt:lpstr>Barlow SemiBold</vt:lpstr>
      <vt:lpstr>Caius template</vt:lpstr>
      <vt:lpstr> Nutrition Diagnosis and Treatment Instituto Politécnico de Bragança</vt:lpstr>
      <vt:lpstr>Project Number: 2021-1-RO01- KA220-HED-38B739A3</vt:lpstr>
      <vt:lpstr>PES Statement</vt:lpstr>
      <vt:lpstr>Nutrition Treatment</vt:lpstr>
      <vt:lpstr>Nutrition Treatment</vt:lpstr>
      <vt:lpstr>Nutrition Treatment</vt:lpstr>
      <vt:lpstr>Nutrition Treatment Overweight/ Obesity</vt:lpstr>
      <vt:lpstr>Nutrition Treatment Overweight/ Obesity</vt:lpstr>
      <vt:lpstr>Nutrition Treatment Overweight/ Obesity</vt:lpstr>
      <vt:lpstr>Nutrition Treatment Overweight/ Obesity</vt:lpstr>
      <vt:lpstr>Nutrition Treatment Anorexia Nervosa</vt:lpstr>
      <vt:lpstr>Nutrition Treatment Anorexia Nervosa</vt:lpstr>
      <vt:lpstr>Nutrition Treatment Bulimia Nervosa</vt:lpstr>
      <vt:lpstr>Nutrition Treatment Bulimia Nervosa</vt:lpstr>
      <vt:lpstr>Nutrition Treatment Apps</vt:lpstr>
      <vt:lpstr>Nutrition Treatment Apps</vt:lpstr>
      <vt:lpstr>Nutrition Treatment Apps</vt:lpstr>
      <vt:lpstr>Nutrition Treatment Apps</vt:lpstr>
      <vt:lpstr>Nutrition Treatment Apps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Anna Carolina Ribeiro</cp:lastModifiedBy>
  <cp:revision>87</cp:revision>
  <dcterms:modified xsi:type="dcterms:W3CDTF">2023-03-30T13:14:32Z</dcterms:modified>
</cp:coreProperties>
</file>