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2"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Barlow" panose="00000500000000000000" pitchFamily="2" charset="0"/>
      <p:regular r:id="rId29"/>
      <p:bold r:id="rId30"/>
      <p:italic r:id="rId31"/>
      <p:boldItalic r:id="rId32"/>
    </p:embeddedFont>
    <p:embeddedFont>
      <p:font typeface="Barlow Light" panose="00000400000000000000" pitchFamily="2" charset="0"/>
      <p:regular r:id="rId33"/>
      <p:bold r:id="rId34"/>
      <p:italic r:id="rId35"/>
      <p:boldItalic r:id="rId36"/>
    </p:embeddedFont>
    <p:embeddedFont>
      <p:font typeface="Barlow SemiBold" panose="00000700000000000000" pitchFamily="2"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E2A6EE-7CB2-45C2-BDEB-B65ADEC94A1A}">
  <a:tblStyle styleId="{83E2A6EE-7CB2-45C2-BDEB-B65ADEC94A1A}"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46274"/>
                </a:srgbClr>
              </a:gs>
              <a:gs pos="50000">
                <a:srgbClr val="FFFFFF">
                  <a:alpha val="46274"/>
                </a:srgbClr>
              </a:gs>
              <a:gs pos="100000">
                <a:srgbClr val="FFFFFF">
                  <a:alpha val="46274"/>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
          <p:cNvGrpSpPr/>
          <p:nvPr/>
        </p:nvGrpSpPr>
        <p:grpSpPr>
          <a:xfrm rot="10800000" flipH="1">
            <a:off x="341403" y="3124854"/>
            <a:ext cx="8801750" cy="2018724"/>
            <a:chOff x="-4395163" y="751996"/>
            <a:chExt cx="13539072" cy="3105253"/>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0980"/>
              </a:srgbClr>
            </a:solidFill>
            <a:ln>
              <a:noFill/>
            </a:ln>
          </p:spPr>
        </p:sp>
        <p:sp>
          <p:nvSpPr>
            <p:cNvPr id="16" name="Google Shape;16;p2"/>
            <p:cNvSpPr/>
            <p:nvPr/>
          </p:nvSpPr>
          <p:spPr>
            <a:xfrm>
              <a:off x="6572284" y="752119"/>
              <a:ext cx="2571600" cy="2115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4395163" y="1285742"/>
              <a:ext cx="10228800" cy="2118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 name="Google Shape;18;p2"/>
          <p:cNvSpPr txBox="1">
            <a:spLocks noGrp="1"/>
          </p:cNvSpPr>
          <p:nvPr>
            <p:ph type="ctrTitle"/>
          </p:nvPr>
        </p:nvSpPr>
        <p:spPr>
          <a:xfrm>
            <a:off x="614975" y="3124850"/>
            <a:ext cx="6058800" cy="1532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pic>
        <p:nvPicPr>
          <p:cNvPr id="19" name="Google Shape;19;p2"/>
          <p:cNvPicPr preferRelativeResize="0"/>
          <p:nvPr/>
        </p:nvPicPr>
        <p:blipFill rotWithShape="1">
          <a:blip r:embed="rId3">
            <a:alphaModFix/>
          </a:blip>
          <a:srcRect/>
          <a:stretch/>
        </p:blipFill>
        <p:spPr>
          <a:xfrm>
            <a:off x="7740352" y="3932866"/>
            <a:ext cx="1164637" cy="6551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
        <p:cNvGrpSpPr/>
        <p:nvPr/>
      </p:nvGrpSpPr>
      <p:grpSpPr>
        <a:xfrm>
          <a:off x="0" y="0"/>
          <a:ext cx="0" cy="0"/>
          <a:chOff x="0" y="0"/>
          <a:chExt cx="0" cy="0"/>
        </a:xfrm>
      </p:grpSpPr>
      <p:grpSp>
        <p:nvGrpSpPr>
          <p:cNvPr id="21" name="Google Shape;21;p3"/>
          <p:cNvGrpSpPr/>
          <p:nvPr/>
        </p:nvGrpSpPr>
        <p:grpSpPr>
          <a:xfrm>
            <a:off x="0" y="4762400"/>
            <a:ext cx="603997" cy="381100"/>
            <a:chOff x="0" y="4762400"/>
            <a:chExt cx="603997" cy="381100"/>
          </a:xfrm>
        </p:grpSpPr>
        <p:sp>
          <p:nvSpPr>
            <p:cNvPr id="22" name="Google Shape;22;p3"/>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 name="Google Shape;24;p3"/>
          <p:cNvGrpSpPr/>
          <p:nvPr/>
        </p:nvGrpSpPr>
        <p:grpSpPr>
          <a:xfrm>
            <a:off x="381000" y="0"/>
            <a:ext cx="8763111" cy="1310918"/>
            <a:chOff x="381000" y="0"/>
            <a:chExt cx="8763111" cy="1310918"/>
          </a:xfrm>
        </p:grpSpPr>
        <p:grpSp>
          <p:nvGrpSpPr>
            <p:cNvPr id="25" name="Google Shape;25;p3"/>
            <p:cNvGrpSpPr/>
            <p:nvPr/>
          </p:nvGrpSpPr>
          <p:grpSpPr>
            <a:xfrm>
              <a:off x="381000" y="0"/>
              <a:ext cx="8763111" cy="1310300"/>
              <a:chOff x="381000" y="0"/>
              <a:chExt cx="8763111" cy="1310300"/>
            </a:xfrm>
          </p:grpSpPr>
          <p:sp>
            <p:nvSpPr>
              <p:cNvPr id="26" name="Google Shape;26;p3"/>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27" name="Google Shape;27;p3"/>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 name="Google Shape;29;p3"/>
            <p:cNvGrpSpPr/>
            <p:nvPr/>
          </p:nvGrpSpPr>
          <p:grpSpPr>
            <a:xfrm>
              <a:off x="381000" y="967217"/>
              <a:ext cx="8763100" cy="343701"/>
              <a:chOff x="381000" y="862358"/>
              <a:chExt cx="8763100" cy="576872"/>
            </a:xfrm>
          </p:grpSpPr>
          <p:sp>
            <p:nvSpPr>
              <p:cNvPr id="30" name="Google Shape;30;p3"/>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31" name="Google Shape;31;p3"/>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3" name="Google Shape;33;p3"/>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4" name="Google Shape;34;p3"/>
          <p:cNvSpPr txBox="1">
            <a:spLocks noGrp="1"/>
          </p:cNvSpPr>
          <p:nvPr>
            <p:ph type="body" idx="1"/>
          </p:nvPr>
        </p:nvSpPr>
        <p:spPr>
          <a:xfrm>
            <a:off x="604000" y="1705175"/>
            <a:ext cx="3185400" cy="27156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5" name="Google Shape;35;p3"/>
          <p:cNvSpPr txBox="1">
            <a:spLocks noGrp="1"/>
          </p:cNvSpPr>
          <p:nvPr>
            <p:ph type="body" idx="2"/>
          </p:nvPr>
        </p:nvSpPr>
        <p:spPr>
          <a:xfrm>
            <a:off x="4187378" y="1705175"/>
            <a:ext cx="3185400" cy="27156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6" name="Google Shape;36;p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US"/>
              <a:t>‹#›</a:t>
            </a:fld>
            <a:endParaRPr/>
          </a:p>
        </p:txBody>
      </p:sp>
      <p:pic>
        <p:nvPicPr>
          <p:cNvPr id="37" name="Google Shape;37;p3"/>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8"/>
        <p:cNvGrpSpPr/>
        <p:nvPr/>
      </p:nvGrpSpPr>
      <p:grpSpPr>
        <a:xfrm>
          <a:off x="0" y="0"/>
          <a:ext cx="0" cy="0"/>
          <a:chOff x="0" y="0"/>
          <a:chExt cx="0" cy="0"/>
        </a:xfrm>
      </p:grpSpPr>
      <p:grpSp>
        <p:nvGrpSpPr>
          <p:cNvPr id="39" name="Google Shape;39;p4"/>
          <p:cNvGrpSpPr/>
          <p:nvPr/>
        </p:nvGrpSpPr>
        <p:grpSpPr>
          <a:xfrm>
            <a:off x="0" y="4762400"/>
            <a:ext cx="603997" cy="381100"/>
            <a:chOff x="0" y="4762400"/>
            <a:chExt cx="603997" cy="381100"/>
          </a:xfrm>
        </p:grpSpPr>
        <p:sp>
          <p:nvSpPr>
            <p:cNvPr id="40" name="Google Shape;40;p4"/>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 name="Google Shape;42;p4"/>
          <p:cNvGrpSpPr/>
          <p:nvPr/>
        </p:nvGrpSpPr>
        <p:grpSpPr>
          <a:xfrm>
            <a:off x="381000" y="0"/>
            <a:ext cx="8763111" cy="1310918"/>
            <a:chOff x="381000" y="0"/>
            <a:chExt cx="8763111" cy="1310918"/>
          </a:xfrm>
        </p:grpSpPr>
        <p:grpSp>
          <p:nvGrpSpPr>
            <p:cNvPr id="43" name="Google Shape;43;p4"/>
            <p:cNvGrpSpPr/>
            <p:nvPr/>
          </p:nvGrpSpPr>
          <p:grpSpPr>
            <a:xfrm>
              <a:off x="381000" y="0"/>
              <a:ext cx="8763111" cy="1310300"/>
              <a:chOff x="381000" y="0"/>
              <a:chExt cx="8763111" cy="1310300"/>
            </a:xfrm>
          </p:grpSpPr>
          <p:sp>
            <p:nvSpPr>
              <p:cNvPr id="44" name="Google Shape;44;p4"/>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45" name="Google Shape;45;p4"/>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 name="Google Shape;47;p4"/>
            <p:cNvGrpSpPr/>
            <p:nvPr/>
          </p:nvGrpSpPr>
          <p:grpSpPr>
            <a:xfrm>
              <a:off x="381000" y="967217"/>
              <a:ext cx="8763100" cy="343701"/>
              <a:chOff x="381000" y="862358"/>
              <a:chExt cx="8763100" cy="576872"/>
            </a:xfrm>
          </p:grpSpPr>
          <p:sp>
            <p:nvSpPr>
              <p:cNvPr id="48" name="Google Shape;48;p4"/>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49" name="Google Shape;49;p4"/>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1" name="Google Shape;51;p4"/>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52" name="Google Shape;52;p4"/>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53" name="Google Shape;53;p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US"/>
              <a:t>‹#›</a:t>
            </a:fld>
            <a:endParaRPr/>
          </a:p>
        </p:txBody>
      </p:sp>
      <p:pic>
        <p:nvPicPr>
          <p:cNvPr id="54" name="Google Shape;54;p4"/>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5"/>
        <p:cNvGrpSpPr/>
        <p:nvPr/>
      </p:nvGrpSpPr>
      <p:grpSpPr>
        <a:xfrm>
          <a:off x="0" y="0"/>
          <a:ext cx="0" cy="0"/>
          <a:chOff x="0" y="0"/>
          <a:chExt cx="0" cy="0"/>
        </a:xfrm>
      </p:grpSpPr>
      <p:grpSp>
        <p:nvGrpSpPr>
          <p:cNvPr id="56" name="Google Shape;56;p5"/>
          <p:cNvGrpSpPr/>
          <p:nvPr/>
        </p:nvGrpSpPr>
        <p:grpSpPr>
          <a:xfrm>
            <a:off x="0" y="4762400"/>
            <a:ext cx="603997" cy="381100"/>
            <a:chOff x="0" y="4762400"/>
            <a:chExt cx="603997" cy="381100"/>
          </a:xfrm>
        </p:grpSpPr>
        <p:sp>
          <p:nvSpPr>
            <p:cNvPr id="57" name="Google Shape;57;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p5"/>
          <p:cNvSpPr txBox="1">
            <a:spLocks noGrp="1"/>
          </p:cNvSpPr>
          <p:nvPr>
            <p:ph type="title"/>
          </p:nvPr>
        </p:nvSpPr>
        <p:spPr>
          <a:xfrm>
            <a:off x="614975" y="391350"/>
            <a:ext cx="3613200" cy="9195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000"/>
              <a:buNone/>
              <a:defRPr>
                <a:solidFill>
                  <a:schemeClr val="accent1"/>
                </a:solidFill>
              </a:defRPr>
            </a:lvl1pPr>
            <a:lvl2pPr lvl="1" algn="l">
              <a:lnSpc>
                <a:spcPct val="90000"/>
              </a:lnSpc>
              <a:spcBef>
                <a:spcPts val="0"/>
              </a:spcBef>
              <a:spcAft>
                <a:spcPts val="0"/>
              </a:spcAft>
              <a:buClr>
                <a:schemeClr val="accent1"/>
              </a:buClr>
              <a:buSzPts val="3000"/>
              <a:buNone/>
              <a:defRPr>
                <a:solidFill>
                  <a:schemeClr val="accent1"/>
                </a:solidFill>
              </a:defRPr>
            </a:lvl2pPr>
            <a:lvl3pPr lvl="2" algn="l">
              <a:lnSpc>
                <a:spcPct val="90000"/>
              </a:lnSpc>
              <a:spcBef>
                <a:spcPts val="0"/>
              </a:spcBef>
              <a:spcAft>
                <a:spcPts val="0"/>
              </a:spcAft>
              <a:buClr>
                <a:schemeClr val="accent1"/>
              </a:buClr>
              <a:buSzPts val="3000"/>
              <a:buNone/>
              <a:defRPr>
                <a:solidFill>
                  <a:schemeClr val="accent1"/>
                </a:solidFill>
              </a:defRPr>
            </a:lvl3pPr>
            <a:lvl4pPr lvl="3" algn="l">
              <a:lnSpc>
                <a:spcPct val="90000"/>
              </a:lnSpc>
              <a:spcBef>
                <a:spcPts val="0"/>
              </a:spcBef>
              <a:spcAft>
                <a:spcPts val="0"/>
              </a:spcAft>
              <a:buClr>
                <a:schemeClr val="accent1"/>
              </a:buClr>
              <a:buSzPts val="3000"/>
              <a:buNone/>
              <a:defRPr>
                <a:solidFill>
                  <a:schemeClr val="accent1"/>
                </a:solidFill>
              </a:defRPr>
            </a:lvl4pPr>
            <a:lvl5pPr lvl="4" algn="l">
              <a:lnSpc>
                <a:spcPct val="90000"/>
              </a:lnSpc>
              <a:spcBef>
                <a:spcPts val="0"/>
              </a:spcBef>
              <a:spcAft>
                <a:spcPts val="0"/>
              </a:spcAft>
              <a:buClr>
                <a:schemeClr val="accent1"/>
              </a:buClr>
              <a:buSzPts val="3000"/>
              <a:buNone/>
              <a:defRPr>
                <a:solidFill>
                  <a:schemeClr val="accent1"/>
                </a:solidFill>
              </a:defRPr>
            </a:lvl5pPr>
            <a:lvl6pPr lvl="5" algn="l">
              <a:lnSpc>
                <a:spcPct val="90000"/>
              </a:lnSpc>
              <a:spcBef>
                <a:spcPts val="0"/>
              </a:spcBef>
              <a:spcAft>
                <a:spcPts val="0"/>
              </a:spcAft>
              <a:buClr>
                <a:schemeClr val="accent1"/>
              </a:buClr>
              <a:buSzPts val="3000"/>
              <a:buNone/>
              <a:defRPr>
                <a:solidFill>
                  <a:schemeClr val="accent1"/>
                </a:solidFill>
              </a:defRPr>
            </a:lvl6pPr>
            <a:lvl7pPr lvl="6" algn="l">
              <a:lnSpc>
                <a:spcPct val="90000"/>
              </a:lnSpc>
              <a:spcBef>
                <a:spcPts val="0"/>
              </a:spcBef>
              <a:spcAft>
                <a:spcPts val="0"/>
              </a:spcAft>
              <a:buClr>
                <a:schemeClr val="accent1"/>
              </a:buClr>
              <a:buSzPts val="3000"/>
              <a:buNone/>
              <a:defRPr>
                <a:solidFill>
                  <a:schemeClr val="accent1"/>
                </a:solidFill>
              </a:defRPr>
            </a:lvl7pPr>
            <a:lvl8pPr lvl="7" algn="l">
              <a:lnSpc>
                <a:spcPct val="90000"/>
              </a:lnSpc>
              <a:spcBef>
                <a:spcPts val="0"/>
              </a:spcBef>
              <a:spcAft>
                <a:spcPts val="0"/>
              </a:spcAft>
              <a:buClr>
                <a:schemeClr val="accent1"/>
              </a:buClr>
              <a:buSzPts val="3000"/>
              <a:buNone/>
              <a:defRPr>
                <a:solidFill>
                  <a:schemeClr val="accent1"/>
                </a:solidFill>
              </a:defRPr>
            </a:lvl8pPr>
            <a:lvl9pPr lvl="8" algn="l">
              <a:lnSpc>
                <a:spcPct val="90000"/>
              </a:lnSpc>
              <a:spcBef>
                <a:spcPts val="0"/>
              </a:spcBef>
              <a:spcAft>
                <a:spcPts val="0"/>
              </a:spcAft>
              <a:buClr>
                <a:schemeClr val="accent1"/>
              </a:buClr>
              <a:buSzPts val="3000"/>
              <a:buNone/>
              <a:defRPr>
                <a:solidFill>
                  <a:schemeClr val="accent1"/>
                </a:solidFill>
              </a:defRPr>
            </a:lvl9pPr>
          </a:lstStyle>
          <a:p>
            <a:endParaRPr/>
          </a:p>
        </p:txBody>
      </p:sp>
      <p:sp>
        <p:nvSpPr>
          <p:cNvPr id="60" name="Google Shape;60;p5"/>
          <p:cNvSpPr txBox="1">
            <a:spLocks noGrp="1"/>
          </p:cNvSpPr>
          <p:nvPr>
            <p:ph type="body" idx="1"/>
          </p:nvPr>
        </p:nvSpPr>
        <p:spPr>
          <a:xfrm>
            <a:off x="614975" y="1476575"/>
            <a:ext cx="3613200" cy="28266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61" name="Google Shape;61;p5"/>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US"/>
              <a:t>‹#›</a:t>
            </a:fld>
            <a:endParaRPr/>
          </a:p>
        </p:txBody>
      </p:sp>
      <p:grpSp>
        <p:nvGrpSpPr>
          <p:cNvPr id="62" name="Google Shape;62;p5"/>
          <p:cNvGrpSpPr/>
          <p:nvPr/>
        </p:nvGrpSpPr>
        <p:grpSpPr>
          <a:xfrm rot="10800000">
            <a:off x="4572000" y="-47"/>
            <a:ext cx="4572000" cy="5157522"/>
            <a:chOff x="8" y="-13862"/>
            <a:chExt cx="4572000" cy="5157522"/>
          </a:xfrm>
        </p:grpSpPr>
        <p:sp>
          <p:nvSpPr>
            <p:cNvPr id="63" name="Google Shape;63;p5"/>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5"/>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5" name="Google Shape;65;p5"/>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6" name="Google Shape;66;p5"/>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US"/>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who.int/tools/child-growth-standards/standards/weight-for-ag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nestle-caribbean.com/wellness-tools/waist-hip-ratio/abou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my.clevelandclinic.org/health/articles/11920-cholesterol-numbers-what-do-they-mea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www.cdc.gov/diabetes/pdfs/library/socialmedia/road-to-diabetes-infographic.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6"/>
          <p:cNvSpPr txBox="1">
            <a:spLocks noGrp="1"/>
          </p:cNvSpPr>
          <p:nvPr>
            <p:ph type="ctrTitle"/>
          </p:nvPr>
        </p:nvSpPr>
        <p:spPr>
          <a:xfrm>
            <a:off x="251520" y="3219822"/>
            <a:ext cx="6768752" cy="1224136"/>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800"/>
              <a:buNone/>
            </a:pPr>
            <a:br>
              <a:rPr lang="en-US" sz="2400">
                <a:solidFill>
                  <a:schemeClr val="accent1"/>
                </a:solidFill>
              </a:rPr>
            </a:br>
            <a:r>
              <a:rPr lang="en-US" sz="2800"/>
              <a:t>PROCENA STANJA UHRANJENOSTI </a:t>
            </a:r>
            <a:endParaRPr sz="2800"/>
          </a:p>
          <a:p>
            <a:pPr marL="0" lvl="0" indent="0" algn="ctr" rtl="0">
              <a:lnSpc>
                <a:spcPct val="90000"/>
              </a:lnSpc>
              <a:spcBef>
                <a:spcPts val="0"/>
              </a:spcBef>
              <a:spcAft>
                <a:spcPts val="0"/>
              </a:spcAft>
              <a:buSzPts val="4800"/>
              <a:buNone/>
            </a:pPr>
            <a:r>
              <a:rPr lang="en-US" sz="1800"/>
              <a:t>Politehnički Institut Bragança</a:t>
            </a:r>
            <a:endParaRPr sz="1800"/>
          </a:p>
        </p:txBody>
      </p:sp>
      <p:sp>
        <p:nvSpPr>
          <p:cNvPr id="72" name="Google Shape;72;p6"/>
          <p:cNvSpPr/>
          <p:nvPr/>
        </p:nvSpPr>
        <p:spPr>
          <a:xfrm>
            <a:off x="683569" y="908015"/>
            <a:ext cx="7644340"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6000" b="1" i="0" u="none" strike="noStrike" cap="none">
                <a:solidFill>
                  <a:schemeClr val="accent2"/>
                </a:solidFill>
                <a:latin typeface="Arial"/>
                <a:ea typeface="Arial"/>
                <a:cs typeface="Arial"/>
                <a:sym typeface="Arial"/>
              </a:rPr>
              <a:t>Connected 4 Health</a:t>
            </a:r>
            <a:endParaRPr sz="60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5"/>
          <p:cNvSpPr txBox="1">
            <a:spLocks noGrp="1"/>
          </p:cNvSpPr>
          <p:nvPr>
            <p:ph type="body" idx="1"/>
          </p:nvPr>
        </p:nvSpPr>
        <p:spPr>
          <a:xfrm>
            <a:off x="248280" y="1795680"/>
            <a:ext cx="4536504"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b="1"/>
              <a:t>Indeks telesne mase – BMI  (Odrasli)</a:t>
            </a:r>
            <a:endParaRPr/>
          </a:p>
          <a:p>
            <a:pPr marL="914400" lvl="1" indent="-381000" algn="l" rtl="0">
              <a:lnSpc>
                <a:spcPct val="100000"/>
              </a:lnSpc>
              <a:spcBef>
                <a:spcPts val="1000"/>
              </a:spcBef>
              <a:spcAft>
                <a:spcPts val="0"/>
              </a:spcAft>
              <a:buSzPts val="2400"/>
              <a:buChar char="▸"/>
            </a:pPr>
            <a:r>
              <a:rPr lang="en-US" sz="2000"/>
              <a:t>Je pokazatelj težine u odnosu na visinu koji se može koristiti za klasifikaciju prekomerne težine i gojaznosti</a:t>
            </a:r>
            <a:endParaRPr/>
          </a:p>
          <a:p>
            <a:pPr marL="914400" lvl="1" indent="-381000" algn="l" rtl="0">
              <a:lnSpc>
                <a:spcPct val="100000"/>
              </a:lnSpc>
              <a:spcBef>
                <a:spcPts val="1000"/>
              </a:spcBef>
              <a:spcAft>
                <a:spcPts val="0"/>
              </a:spcAft>
              <a:buSzPts val="2400"/>
              <a:buChar char="▸"/>
            </a:pPr>
            <a:r>
              <a:rPr lang="en-US" sz="2000"/>
              <a:t>Težina (Kg) / Visina*Visina (m2)</a:t>
            </a:r>
            <a:endParaRPr sz="2000"/>
          </a:p>
        </p:txBody>
      </p:sp>
      <p:sp>
        <p:nvSpPr>
          <p:cNvPr id="168" name="Google Shape;168;p15"/>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10</a:t>
            </a:fld>
            <a:endParaRPr/>
          </a:p>
        </p:txBody>
      </p:sp>
      <p:grpSp>
        <p:nvGrpSpPr>
          <p:cNvPr id="169" name="Google Shape;169;p15"/>
          <p:cNvGrpSpPr/>
          <p:nvPr/>
        </p:nvGrpSpPr>
        <p:grpSpPr>
          <a:xfrm>
            <a:off x="8436324" y="288377"/>
            <a:ext cx="361474" cy="477145"/>
            <a:chOff x="4276825" y="487236"/>
            <a:chExt cx="317500" cy="419100"/>
          </a:xfrm>
        </p:grpSpPr>
        <p:sp>
          <p:nvSpPr>
            <p:cNvPr id="170" name="Google Shape;170;p15"/>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15"/>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72" name="Google Shape;172;p15"/>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A - Antropometrijske metode </a:t>
            </a:r>
            <a:endParaRPr/>
          </a:p>
        </p:txBody>
      </p:sp>
      <p:graphicFrame>
        <p:nvGraphicFramePr>
          <p:cNvPr id="173" name="Google Shape;173;p15"/>
          <p:cNvGraphicFramePr/>
          <p:nvPr/>
        </p:nvGraphicFramePr>
        <p:xfrm>
          <a:off x="4854415" y="1725620"/>
          <a:ext cx="3000000" cy="3000000"/>
        </p:xfrm>
        <a:graphic>
          <a:graphicData uri="http://schemas.openxmlformats.org/drawingml/2006/table">
            <a:tbl>
              <a:tblPr firstRow="1" bandRow="1">
                <a:noFill/>
                <a:tableStyleId>{83E2A6EE-7CB2-45C2-BDEB-B65ADEC94A1A}</a:tableStyleId>
              </a:tblPr>
              <a:tblGrid>
                <a:gridCol w="2266650">
                  <a:extLst>
                    <a:ext uri="{9D8B030D-6E8A-4147-A177-3AD203B41FA5}">
                      <a16:colId xmlns:a16="http://schemas.microsoft.com/office/drawing/2014/main" val="20000"/>
                    </a:ext>
                  </a:extLst>
                </a:gridCol>
                <a:gridCol w="179735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None/>
                      </a:pPr>
                      <a:r>
                        <a:rPr lang="en-US" sz="1400" u="none" strike="noStrike" cap="none">
                          <a:solidFill>
                            <a:schemeClr val="dk1"/>
                          </a:solidFill>
                          <a:latin typeface="Barlow"/>
                          <a:ea typeface="Barlow"/>
                          <a:cs typeface="Barlow"/>
                          <a:sym typeface="Barlow"/>
                        </a:rPr>
                        <a:t>STATUS T</a:t>
                      </a:r>
                      <a:r>
                        <a:rPr lang="en-US">
                          <a:solidFill>
                            <a:schemeClr val="dk1"/>
                          </a:solidFill>
                          <a:latin typeface="Barlow"/>
                          <a:ea typeface="Barlow"/>
                          <a:cs typeface="Barlow"/>
                          <a:sym typeface="Barlow"/>
                        </a:rPr>
                        <a:t>EŽINE</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solidFill>
                            <a:schemeClr val="dk1"/>
                          </a:solidFill>
                          <a:latin typeface="Barlow"/>
                          <a:ea typeface="Barlow"/>
                          <a:cs typeface="Barlow"/>
                          <a:sym typeface="Barlow"/>
                        </a:rPr>
                        <a:t>BMI (Kg/m2)</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None/>
                      </a:pPr>
                      <a:r>
                        <a:rPr lang="en-US">
                          <a:latin typeface="Barlow"/>
                          <a:ea typeface="Barlow"/>
                          <a:cs typeface="Barlow"/>
                          <a:sym typeface="Barlow"/>
                        </a:rPr>
                        <a:t>Pothranjenost</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&lt;18.5</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Normal</a:t>
                      </a:r>
                      <a:r>
                        <a:rPr lang="en-US">
                          <a:latin typeface="Barlow"/>
                          <a:ea typeface="Barlow"/>
                          <a:cs typeface="Barlow"/>
                          <a:sym typeface="Barlow"/>
                        </a:rPr>
                        <a:t>na uhranjenost</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18.5 – 24.9</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None/>
                      </a:pPr>
                      <a:r>
                        <a:rPr lang="en-US">
                          <a:latin typeface="Barlow"/>
                          <a:ea typeface="Barlow"/>
                          <a:cs typeface="Barlow"/>
                          <a:sym typeface="Barlow"/>
                        </a:rPr>
                        <a:t>Prekomerna težina</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25.0 – 29.9</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None/>
                      </a:pPr>
                      <a:r>
                        <a:rPr lang="en-US">
                          <a:latin typeface="Barlow"/>
                          <a:ea typeface="Barlow"/>
                          <a:cs typeface="Barlow"/>
                          <a:sym typeface="Barlow"/>
                        </a:rPr>
                        <a:t>Gojaznost</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&gt;30</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None/>
                      </a:pPr>
                      <a:r>
                        <a:rPr lang="en-US">
                          <a:latin typeface="Barlow"/>
                          <a:ea typeface="Barlow"/>
                          <a:cs typeface="Barlow"/>
                          <a:sym typeface="Barlow"/>
                        </a:rPr>
                        <a:t>Gojaznost </a:t>
                      </a:r>
                      <a:r>
                        <a:rPr lang="en-US" sz="1400" u="none" strike="noStrike" cap="none">
                          <a:latin typeface="Barlow"/>
                          <a:ea typeface="Barlow"/>
                          <a:cs typeface="Barlow"/>
                          <a:sym typeface="Barlow"/>
                        </a:rPr>
                        <a:t>I </a:t>
                      </a:r>
                      <a:r>
                        <a:rPr lang="en-US">
                          <a:latin typeface="Barlow"/>
                          <a:ea typeface="Barlow"/>
                          <a:cs typeface="Barlow"/>
                          <a:sym typeface="Barlow"/>
                        </a:rPr>
                        <a:t>s</a:t>
                      </a:r>
                      <a:r>
                        <a:rPr lang="en-US" sz="1400" u="none" strike="noStrike" cap="none">
                          <a:latin typeface="Barlow"/>
                          <a:ea typeface="Barlow"/>
                          <a:cs typeface="Barlow"/>
                          <a:sym typeface="Barlow"/>
                        </a:rPr>
                        <a:t>tepena</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30.0 – 34.9</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None/>
                      </a:pPr>
                      <a:r>
                        <a:rPr lang="en-US">
                          <a:latin typeface="Barlow"/>
                          <a:ea typeface="Barlow"/>
                          <a:cs typeface="Barlow"/>
                          <a:sym typeface="Barlow"/>
                        </a:rPr>
                        <a:t>Gojaznost </a:t>
                      </a:r>
                      <a:r>
                        <a:rPr lang="en-US" sz="1400" u="none" strike="noStrike" cap="none">
                          <a:latin typeface="Barlow"/>
                          <a:ea typeface="Barlow"/>
                          <a:cs typeface="Barlow"/>
                          <a:sym typeface="Barlow"/>
                        </a:rPr>
                        <a:t>II </a:t>
                      </a:r>
                      <a:r>
                        <a:rPr lang="en-US">
                          <a:latin typeface="Barlow"/>
                          <a:ea typeface="Barlow"/>
                          <a:cs typeface="Barlow"/>
                          <a:sym typeface="Barlow"/>
                        </a:rPr>
                        <a:t>stepena</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35.0 – 39.9</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None/>
                      </a:pPr>
                      <a:r>
                        <a:rPr lang="en-US">
                          <a:latin typeface="Barlow"/>
                          <a:ea typeface="Barlow"/>
                          <a:cs typeface="Barlow"/>
                          <a:sym typeface="Barlow"/>
                        </a:rPr>
                        <a:t>Gojaznost </a:t>
                      </a:r>
                      <a:r>
                        <a:rPr lang="en-US" sz="1400" u="none" strike="noStrike" cap="none">
                          <a:latin typeface="Barlow"/>
                          <a:ea typeface="Barlow"/>
                          <a:cs typeface="Barlow"/>
                          <a:sym typeface="Barlow"/>
                        </a:rPr>
                        <a:t>III </a:t>
                      </a:r>
                      <a:r>
                        <a:rPr lang="en-US">
                          <a:latin typeface="Barlow"/>
                          <a:ea typeface="Barlow"/>
                          <a:cs typeface="Barlow"/>
                          <a:sym typeface="Barlow"/>
                        </a:rPr>
                        <a:t>stepena</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&gt;40.0</a:t>
                      </a:r>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6"/>
          <p:cNvSpPr txBox="1">
            <a:spLocks noGrp="1"/>
          </p:cNvSpPr>
          <p:nvPr>
            <p:ph type="body" idx="1"/>
          </p:nvPr>
        </p:nvSpPr>
        <p:spPr>
          <a:xfrm>
            <a:off x="395536" y="1705175"/>
            <a:ext cx="784887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BMI iznad preporučenih vrednosti povećava rizik od nastanka i razvoja određenih bolesti, uključujući dijabetes tipa 2, bolesti srca, osteoartritis</a:t>
            </a:r>
            <a:endParaRPr/>
          </a:p>
          <a:p>
            <a:pPr marL="457200" lvl="0" indent="-381000" algn="l" rtl="0">
              <a:lnSpc>
                <a:spcPct val="100000"/>
              </a:lnSpc>
              <a:spcBef>
                <a:spcPts val="1000"/>
              </a:spcBef>
              <a:spcAft>
                <a:spcPts val="0"/>
              </a:spcAft>
              <a:buSzPts val="2400"/>
              <a:buChar char="▸"/>
            </a:pPr>
            <a:r>
              <a:rPr lang="en-US" sz="2000"/>
              <a:t>Veoma nizak BMI povećava rizik od osteoporoze i komplikacija povezanih sa neuhranjenošću</a:t>
            </a:r>
            <a:endParaRPr/>
          </a:p>
          <a:p>
            <a:pPr marL="76200" lvl="0" indent="0" algn="l" rtl="0">
              <a:lnSpc>
                <a:spcPct val="100000"/>
              </a:lnSpc>
              <a:spcBef>
                <a:spcPts val="1000"/>
              </a:spcBef>
              <a:spcAft>
                <a:spcPts val="0"/>
              </a:spcAft>
              <a:buSzPts val="2400"/>
              <a:buNone/>
            </a:pPr>
            <a:endParaRPr sz="2000"/>
          </a:p>
        </p:txBody>
      </p:sp>
      <p:sp>
        <p:nvSpPr>
          <p:cNvPr id="179" name="Google Shape;179;p16"/>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11</a:t>
            </a:fld>
            <a:endParaRPr/>
          </a:p>
        </p:txBody>
      </p:sp>
      <p:grpSp>
        <p:nvGrpSpPr>
          <p:cNvPr id="180" name="Google Shape;180;p16"/>
          <p:cNvGrpSpPr/>
          <p:nvPr/>
        </p:nvGrpSpPr>
        <p:grpSpPr>
          <a:xfrm>
            <a:off x="8436324" y="288377"/>
            <a:ext cx="361474" cy="477145"/>
            <a:chOff x="4276825" y="487236"/>
            <a:chExt cx="317500" cy="419100"/>
          </a:xfrm>
        </p:grpSpPr>
        <p:sp>
          <p:nvSpPr>
            <p:cNvPr id="181" name="Google Shape;181;p16"/>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16"/>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3" name="Google Shape;183;p16"/>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A - Antropometrijske metode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7"/>
          <p:cNvSpPr txBox="1">
            <a:spLocks noGrp="1"/>
          </p:cNvSpPr>
          <p:nvPr>
            <p:ph type="body" idx="1"/>
          </p:nvPr>
        </p:nvSpPr>
        <p:spPr>
          <a:xfrm>
            <a:off x="395536" y="1705175"/>
            <a:ext cx="7848872" cy="1082599"/>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Primer</a:t>
            </a:r>
            <a:endParaRPr/>
          </a:p>
          <a:p>
            <a:pPr marL="914400" lvl="1" indent="-381000" algn="l" rtl="0">
              <a:lnSpc>
                <a:spcPct val="100000"/>
              </a:lnSpc>
              <a:spcBef>
                <a:spcPts val="1000"/>
              </a:spcBef>
              <a:spcAft>
                <a:spcPts val="0"/>
              </a:spcAft>
              <a:buSzPts val="2400"/>
              <a:buChar char="▸"/>
            </a:pPr>
            <a:r>
              <a:rPr lang="en-US" sz="2000"/>
              <a:t>Težina= 72 Kg, Visina= 1.65m</a:t>
            </a:r>
            <a:endParaRPr/>
          </a:p>
          <a:p>
            <a:pPr marL="76200" lvl="0" indent="0" algn="l" rtl="0">
              <a:lnSpc>
                <a:spcPct val="100000"/>
              </a:lnSpc>
              <a:spcBef>
                <a:spcPts val="1000"/>
              </a:spcBef>
              <a:spcAft>
                <a:spcPts val="0"/>
              </a:spcAft>
              <a:buSzPts val="2400"/>
              <a:buNone/>
            </a:pPr>
            <a:endParaRPr sz="2000"/>
          </a:p>
        </p:txBody>
      </p:sp>
      <p:sp>
        <p:nvSpPr>
          <p:cNvPr id="189" name="Google Shape;189;p17"/>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12</a:t>
            </a:fld>
            <a:endParaRPr/>
          </a:p>
        </p:txBody>
      </p:sp>
      <p:grpSp>
        <p:nvGrpSpPr>
          <p:cNvPr id="190" name="Google Shape;190;p17"/>
          <p:cNvGrpSpPr/>
          <p:nvPr/>
        </p:nvGrpSpPr>
        <p:grpSpPr>
          <a:xfrm>
            <a:off x="8436324" y="288377"/>
            <a:ext cx="361474" cy="477145"/>
            <a:chOff x="4276825" y="487236"/>
            <a:chExt cx="317500" cy="419100"/>
          </a:xfrm>
        </p:grpSpPr>
        <p:sp>
          <p:nvSpPr>
            <p:cNvPr id="191" name="Google Shape;191;p17"/>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17"/>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93" name="Google Shape;193;p17"/>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A - Antropometrijske metode </a:t>
            </a:r>
            <a:endParaRPr/>
          </a:p>
        </p:txBody>
      </p:sp>
      <p:sp>
        <p:nvSpPr>
          <p:cNvPr id="194" name="Google Shape;194;p17"/>
          <p:cNvSpPr txBox="1"/>
          <p:nvPr/>
        </p:nvSpPr>
        <p:spPr>
          <a:xfrm>
            <a:off x="-60506" y="2931790"/>
            <a:ext cx="9204506" cy="1082599"/>
          </a:xfrm>
          <a:prstGeom prst="rect">
            <a:avLst/>
          </a:prstGeom>
          <a:noFill/>
          <a:ln>
            <a:noFill/>
          </a:ln>
        </p:spPr>
        <p:txBody>
          <a:bodyPr spcFirstLastPara="1" wrap="square" lIns="0" tIns="0" rIns="0" bIns="0" anchor="t" anchorCtr="0">
            <a:noAutofit/>
          </a:bodyPr>
          <a:lstStyle/>
          <a:p>
            <a:pPr marL="914400" marR="0" lvl="1" indent="-381000" algn="l" rtl="0">
              <a:lnSpc>
                <a:spcPct val="100000"/>
              </a:lnSpc>
              <a:spcBef>
                <a:spcPts val="1000"/>
              </a:spcBef>
              <a:spcAft>
                <a:spcPts val="0"/>
              </a:spcAft>
              <a:buClr>
                <a:schemeClr val="dk2"/>
              </a:buClr>
              <a:buSzPts val="2400"/>
              <a:buFont typeface="Barlow Light"/>
              <a:buChar char="▸"/>
            </a:pPr>
            <a:r>
              <a:rPr lang="en-US" sz="2000" b="0" i="0" u="none" strike="noStrike" cap="none">
                <a:solidFill>
                  <a:schemeClr val="dk1"/>
                </a:solidFill>
                <a:latin typeface="Barlow Light"/>
                <a:ea typeface="Barlow Light"/>
                <a:cs typeface="Barlow Light"/>
                <a:sym typeface="Barlow Light"/>
              </a:rPr>
              <a:t>BMI = 72 / (1.65*1.65) = 26.45  -&gt; </a:t>
            </a:r>
            <a:r>
              <a:rPr lang="en-US" sz="2000">
                <a:solidFill>
                  <a:schemeClr val="dk1"/>
                </a:solidFill>
                <a:latin typeface="Barlow Light"/>
                <a:ea typeface="Barlow Light"/>
                <a:cs typeface="Barlow Light"/>
                <a:sym typeface="Barlow Light"/>
              </a:rPr>
              <a:t>Prekomerna telesna težina</a:t>
            </a:r>
            <a:endParaRPr/>
          </a:p>
          <a:p>
            <a:pPr marL="914400" marR="0" lvl="1" indent="-381000" algn="l" rtl="0">
              <a:lnSpc>
                <a:spcPct val="100000"/>
              </a:lnSpc>
              <a:spcBef>
                <a:spcPts val="1000"/>
              </a:spcBef>
              <a:spcAft>
                <a:spcPts val="0"/>
              </a:spcAft>
              <a:buClr>
                <a:schemeClr val="dk2"/>
              </a:buClr>
              <a:buSzPts val="2400"/>
              <a:buFont typeface="Barlow Light"/>
              <a:buChar char="▸"/>
            </a:pPr>
            <a:r>
              <a:rPr lang="en-US" sz="2000" b="0" i="0" u="none" strike="noStrike" cap="none">
                <a:solidFill>
                  <a:schemeClr val="dk1"/>
                </a:solidFill>
                <a:latin typeface="Barlow Light"/>
                <a:ea typeface="Barlow Light"/>
                <a:cs typeface="Barlow Light"/>
                <a:sym typeface="Barlow Light"/>
              </a:rPr>
              <a:t> </a:t>
            </a:r>
            <a:r>
              <a:rPr lang="en-US" sz="2000">
                <a:solidFill>
                  <a:schemeClr val="dk1"/>
                </a:solidFill>
                <a:latin typeface="Barlow Light"/>
                <a:ea typeface="Barlow Light"/>
                <a:cs typeface="Barlow Light"/>
                <a:sym typeface="Barlow Light"/>
              </a:rPr>
              <a:t>Povećan rizik od k</a:t>
            </a:r>
            <a:r>
              <a:rPr lang="en-US" sz="2000" b="0" i="0" u="none" strike="noStrike" cap="none">
                <a:solidFill>
                  <a:schemeClr val="dk1"/>
                </a:solidFill>
                <a:latin typeface="Barlow Light"/>
                <a:ea typeface="Barlow Light"/>
                <a:cs typeface="Barlow Light"/>
                <a:sym typeface="Barlow Light"/>
              </a:rPr>
              <a:t>omorbidit</a:t>
            </a:r>
            <a:r>
              <a:rPr lang="en-US" sz="2000">
                <a:solidFill>
                  <a:schemeClr val="dk1"/>
                </a:solidFill>
                <a:latin typeface="Barlow Light"/>
                <a:ea typeface="Barlow Light"/>
                <a:cs typeface="Barlow Light"/>
                <a:sym typeface="Barlow Light"/>
              </a:rPr>
              <a:t>eta</a:t>
            </a:r>
            <a:endParaRPr/>
          </a:p>
          <a:p>
            <a:pPr marL="76200" marR="0" lvl="0" indent="0" algn="l" rtl="0">
              <a:lnSpc>
                <a:spcPct val="100000"/>
              </a:lnSpc>
              <a:spcBef>
                <a:spcPts val="1000"/>
              </a:spcBef>
              <a:spcAft>
                <a:spcPts val="0"/>
              </a:spcAft>
              <a:buClr>
                <a:schemeClr val="accent1"/>
              </a:buClr>
              <a:buSzPts val="2400"/>
              <a:buFont typeface="Barlow Light"/>
              <a:buNone/>
            </a:pPr>
            <a:endParaRPr sz="2000" b="0" i="0" u="none" strike="noStrike" cap="none">
              <a:solidFill>
                <a:schemeClr val="dk1"/>
              </a:solidFill>
              <a:latin typeface="Barlow Light"/>
              <a:ea typeface="Barlow Light"/>
              <a:cs typeface="Barlow Light"/>
              <a:sym typeface="Barlow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body" idx="1"/>
          </p:nvPr>
        </p:nvSpPr>
        <p:spPr>
          <a:xfrm>
            <a:off x="395536" y="1705175"/>
            <a:ext cx="7848872" cy="1082599"/>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b="1"/>
              <a:t>Indeks telesne mase – BMI (Deca)</a:t>
            </a:r>
            <a:endParaRPr/>
          </a:p>
          <a:p>
            <a:pPr marL="914400" lvl="1" indent="-381000" algn="l" rtl="0">
              <a:lnSpc>
                <a:spcPct val="100000"/>
              </a:lnSpc>
              <a:spcBef>
                <a:spcPts val="1000"/>
              </a:spcBef>
              <a:spcAft>
                <a:spcPts val="0"/>
              </a:spcAft>
              <a:buSzPts val="2400"/>
              <a:buChar char="▸"/>
            </a:pPr>
            <a:r>
              <a:rPr lang="en-US" sz="2000"/>
              <a:t>Za decu i tinejdžere se koriste BMI percentili uzimajući u obzir uzrast i pol</a:t>
            </a:r>
            <a:endParaRPr/>
          </a:p>
        </p:txBody>
      </p:sp>
      <p:sp>
        <p:nvSpPr>
          <p:cNvPr id="200" name="Google Shape;200;p18"/>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13</a:t>
            </a:fld>
            <a:endParaRPr/>
          </a:p>
        </p:txBody>
      </p:sp>
      <p:grpSp>
        <p:nvGrpSpPr>
          <p:cNvPr id="201" name="Google Shape;201;p18"/>
          <p:cNvGrpSpPr/>
          <p:nvPr/>
        </p:nvGrpSpPr>
        <p:grpSpPr>
          <a:xfrm>
            <a:off x="8436324" y="288377"/>
            <a:ext cx="361474" cy="477145"/>
            <a:chOff x="4276825" y="487236"/>
            <a:chExt cx="317500" cy="419100"/>
          </a:xfrm>
        </p:grpSpPr>
        <p:sp>
          <p:nvSpPr>
            <p:cNvPr id="202" name="Google Shape;202;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04" name="Google Shape;204;p18"/>
          <p:cNvSpPr txBox="1">
            <a:spLocks noGrp="1"/>
          </p:cNvSpPr>
          <p:nvPr>
            <p:ph type="title"/>
          </p:nvPr>
        </p:nvSpPr>
        <p:spPr>
          <a:xfrm>
            <a:off x="614974" y="391350"/>
            <a:ext cx="6909353"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A - Antropometrijske metode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9"/>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14</a:t>
            </a:fld>
            <a:endParaRPr/>
          </a:p>
        </p:txBody>
      </p:sp>
      <p:grpSp>
        <p:nvGrpSpPr>
          <p:cNvPr id="210" name="Google Shape;210;p19"/>
          <p:cNvGrpSpPr/>
          <p:nvPr/>
        </p:nvGrpSpPr>
        <p:grpSpPr>
          <a:xfrm>
            <a:off x="8436324" y="288377"/>
            <a:ext cx="361474" cy="477145"/>
            <a:chOff x="4276825" y="487236"/>
            <a:chExt cx="317500" cy="419100"/>
          </a:xfrm>
        </p:grpSpPr>
        <p:sp>
          <p:nvSpPr>
            <p:cNvPr id="211" name="Google Shape;211;p19"/>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19"/>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13" name="Google Shape;213;p19"/>
          <p:cNvSpPr txBox="1">
            <a:spLocks noGrp="1"/>
          </p:cNvSpPr>
          <p:nvPr>
            <p:ph type="title"/>
          </p:nvPr>
        </p:nvSpPr>
        <p:spPr>
          <a:xfrm>
            <a:off x="614974" y="391350"/>
            <a:ext cx="6909353"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A - Antropometrijske metode</a:t>
            </a:r>
            <a:endParaRPr/>
          </a:p>
        </p:txBody>
      </p:sp>
      <p:pic>
        <p:nvPicPr>
          <p:cNvPr id="214" name="Google Shape;214;p19"/>
          <p:cNvPicPr preferRelativeResize="0"/>
          <p:nvPr/>
        </p:nvPicPr>
        <p:blipFill rotWithShape="1">
          <a:blip r:embed="rId3">
            <a:alphaModFix/>
          </a:blip>
          <a:srcRect/>
          <a:stretch/>
        </p:blipFill>
        <p:spPr>
          <a:xfrm>
            <a:off x="5436096" y="1371199"/>
            <a:ext cx="2768682" cy="3483924"/>
          </a:xfrm>
          <a:prstGeom prst="rect">
            <a:avLst/>
          </a:prstGeom>
          <a:noFill/>
          <a:ln>
            <a:noFill/>
          </a:ln>
        </p:spPr>
      </p:pic>
      <p:graphicFrame>
        <p:nvGraphicFramePr>
          <p:cNvPr id="215" name="Google Shape;215;p19"/>
          <p:cNvGraphicFramePr/>
          <p:nvPr/>
        </p:nvGraphicFramePr>
        <p:xfrm>
          <a:off x="758597" y="2115246"/>
          <a:ext cx="3000000" cy="3000000"/>
        </p:xfrm>
        <a:graphic>
          <a:graphicData uri="http://schemas.openxmlformats.org/drawingml/2006/table">
            <a:tbl>
              <a:tblPr firstRow="1" bandRow="1">
                <a:noFill/>
                <a:tableStyleId>{83E2A6EE-7CB2-45C2-BDEB-B65ADEC94A1A}</a:tableStyleId>
              </a:tblPr>
              <a:tblGrid>
                <a:gridCol w="2266650">
                  <a:extLst>
                    <a:ext uri="{9D8B030D-6E8A-4147-A177-3AD203B41FA5}">
                      <a16:colId xmlns:a16="http://schemas.microsoft.com/office/drawing/2014/main" val="20000"/>
                    </a:ext>
                  </a:extLst>
                </a:gridCol>
                <a:gridCol w="1797350">
                  <a:extLst>
                    <a:ext uri="{9D8B030D-6E8A-4147-A177-3AD203B41FA5}">
                      <a16:colId xmlns:a16="http://schemas.microsoft.com/office/drawing/2014/main" val="20001"/>
                    </a:ext>
                  </a:extLst>
                </a:gridCol>
              </a:tblGrid>
              <a:tr h="226825">
                <a:tc>
                  <a:txBody>
                    <a:bodyPr/>
                    <a:lstStyle/>
                    <a:p>
                      <a:pPr marL="0" marR="0" lvl="0" indent="0" algn="ctr" rtl="0">
                        <a:lnSpc>
                          <a:spcPct val="100000"/>
                        </a:lnSpc>
                        <a:spcBef>
                          <a:spcPts val="0"/>
                        </a:spcBef>
                        <a:spcAft>
                          <a:spcPts val="0"/>
                        </a:spcAft>
                        <a:buNone/>
                      </a:pPr>
                      <a:r>
                        <a:rPr lang="en-US" sz="1400" u="none" strike="noStrike" cap="none">
                          <a:solidFill>
                            <a:schemeClr val="dk1"/>
                          </a:solidFill>
                          <a:latin typeface="Barlow"/>
                          <a:ea typeface="Barlow"/>
                          <a:cs typeface="Barlow"/>
                          <a:sym typeface="Barlow"/>
                        </a:rPr>
                        <a:t>STATUS TEŽINE</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solidFill>
                            <a:schemeClr val="dk1"/>
                          </a:solidFill>
                          <a:latin typeface="Barlow"/>
                          <a:ea typeface="Barlow"/>
                          <a:cs typeface="Barlow"/>
                          <a:sym typeface="Barlow"/>
                        </a:rPr>
                        <a:t>BMI </a:t>
                      </a:r>
                      <a:r>
                        <a:rPr lang="en-US">
                          <a:solidFill>
                            <a:schemeClr val="dk1"/>
                          </a:solidFill>
                          <a:latin typeface="Barlow"/>
                          <a:ea typeface="Barlow"/>
                          <a:cs typeface="Barlow"/>
                          <a:sym typeface="Barlow"/>
                        </a:rPr>
                        <a:t>NIVO</a:t>
                      </a:r>
                      <a:r>
                        <a:rPr lang="en-US" sz="1400" u="none" strike="noStrike" cap="none">
                          <a:solidFill>
                            <a:schemeClr val="dk1"/>
                          </a:solidFill>
                          <a:latin typeface="Barlow"/>
                          <a:ea typeface="Barlow"/>
                          <a:cs typeface="Barlow"/>
                          <a:sym typeface="Barlow"/>
                        </a:rPr>
                        <a:t>*</a:t>
                      </a:r>
                      <a:endParaRPr sz="1400" u="none" strike="noStrike" cap="none">
                        <a:solidFill>
                          <a:schemeClr val="dk1"/>
                        </a:solidFill>
                        <a:latin typeface="Barlow"/>
                        <a:ea typeface="Barlow"/>
                        <a:cs typeface="Barlow"/>
                        <a:sym typeface="Barlow"/>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None/>
                      </a:pPr>
                      <a:r>
                        <a:rPr lang="en-US">
                          <a:latin typeface="Barlow"/>
                          <a:ea typeface="Barlow"/>
                          <a:cs typeface="Barlow"/>
                          <a:sym typeface="Barlow"/>
                        </a:rPr>
                        <a:t>Pothranjenost</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&lt; 5</a:t>
                      </a:r>
                      <a:r>
                        <a:rPr lang="en-US" baseline="30000">
                          <a:latin typeface="Barlow"/>
                          <a:ea typeface="Barlow"/>
                          <a:cs typeface="Barlow"/>
                          <a:sym typeface="Barlow"/>
                        </a:rPr>
                        <a:t> </a:t>
                      </a:r>
                      <a:r>
                        <a:rPr lang="en-US" sz="1400" u="none" strike="noStrike" cap="none">
                          <a:latin typeface="Barlow"/>
                          <a:ea typeface="Barlow"/>
                          <a:cs typeface="Barlow"/>
                          <a:sym typeface="Barlow"/>
                        </a:rPr>
                        <a:t>percentil</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Normal</a:t>
                      </a:r>
                      <a:r>
                        <a:rPr lang="en-US">
                          <a:latin typeface="Barlow"/>
                          <a:ea typeface="Barlow"/>
                          <a:cs typeface="Barlow"/>
                          <a:sym typeface="Barlow"/>
                        </a:rPr>
                        <a:t>na telesna težina</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5</a:t>
                      </a:r>
                      <a:r>
                        <a:rPr lang="en-US" sz="1400" u="none" strike="noStrike" cap="none" baseline="30000">
                          <a:latin typeface="Barlow"/>
                          <a:ea typeface="Barlow"/>
                          <a:cs typeface="Barlow"/>
                          <a:sym typeface="Barlow"/>
                        </a:rPr>
                        <a:t> </a:t>
                      </a:r>
                      <a:r>
                        <a:rPr lang="en-US" sz="1400" u="none" strike="noStrike" cap="none">
                          <a:latin typeface="Barlow"/>
                          <a:ea typeface="Barlow"/>
                          <a:cs typeface="Barlow"/>
                          <a:sym typeface="Barlow"/>
                        </a:rPr>
                        <a:t>- 84.9 percentil</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None/>
                      </a:pPr>
                      <a:r>
                        <a:rPr lang="en-US">
                          <a:latin typeface="Barlow"/>
                          <a:ea typeface="Barlow"/>
                          <a:cs typeface="Barlow"/>
                          <a:sym typeface="Barlow"/>
                        </a:rPr>
                        <a:t>Prekomerna telesna težina</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85</a:t>
                      </a:r>
                      <a:r>
                        <a:rPr lang="en-US" baseline="30000">
                          <a:latin typeface="Barlow"/>
                          <a:ea typeface="Barlow"/>
                          <a:cs typeface="Barlow"/>
                          <a:sym typeface="Barlow"/>
                        </a:rPr>
                        <a:t> </a:t>
                      </a:r>
                      <a:r>
                        <a:rPr lang="en-US" sz="1400" u="none" strike="noStrike" cap="none">
                          <a:latin typeface="Barlow"/>
                          <a:ea typeface="Barlow"/>
                          <a:cs typeface="Barlow"/>
                          <a:sym typeface="Barlow"/>
                        </a:rPr>
                        <a:t>– 94.9 percentil</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None/>
                      </a:pPr>
                      <a:r>
                        <a:rPr lang="en-US">
                          <a:latin typeface="Barlow"/>
                          <a:ea typeface="Barlow"/>
                          <a:cs typeface="Barlow"/>
                          <a:sym typeface="Barlow"/>
                        </a:rPr>
                        <a:t>Gojaznost</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&gt;95 percentil</a:t>
                      </a:r>
                      <a:endParaRPr/>
                    </a:p>
                  </a:txBody>
                  <a:tcPr marL="91450" marR="91450" marT="45725" marB="45725"/>
                </a:tc>
                <a:extLst>
                  <a:ext uri="{0D108BD9-81ED-4DB2-BD59-A6C34878D82A}">
                    <a16:rowId xmlns:a16="http://schemas.microsoft.com/office/drawing/2014/main" val="10004"/>
                  </a:ext>
                </a:extLst>
              </a:tr>
            </a:tbl>
          </a:graphicData>
        </a:graphic>
      </p:graphicFrame>
      <p:sp>
        <p:nvSpPr>
          <p:cNvPr id="216" name="Google Shape;216;p19"/>
          <p:cNvSpPr txBox="1"/>
          <p:nvPr/>
        </p:nvSpPr>
        <p:spPr>
          <a:xfrm>
            <a:off x="4572000" y="4855123"/>
            <a:ext cx="4795281" cy="4154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000" b="0" i="0" u="sng" strike="noStrike" cap="none">
                <a:solidFill>
                  <a:schemeClr val="hlink"/>
                </a:solidFill>
                <a:latin typeface="Barlow"/>
                <a:ea typeface="Barlow"/>
                <a:cs typeface="Barlow"/>
                <a:sym typeface="Barlow"/>
                <a:hlinkClick r:id="rId4"/>
              </a:rPr>
              <a:t>https://www.who.int/tools/child-growth-standards/standards/weight-for-age</a:t>
            </a:r>
            <a:endParaRPr sz="1000" b="0" i="0" u="none" strike="noStrike" cap="none">
              <a:solidFill>
                <a:schemeClr val="dk1"/>
              </a:solidFill>
              <a:latin typeface="Barlow"/>
              <a:ea typeface="Barlow"/>
              <a:cs typeface="Barlow"/>
              <a:sym typeface="Barlow"/>
            </a:endParaRPr>
          </a:p>
          <a:p>
            <a:pPr marL="0" marR="0" lvl="0" indent="0" algn="just" rtl="0">
              <a:lnSpc>
                <a:spcPct val="100000"/>
              </a:lnSpc>
              <a:spcBef>
                <a:spcPts val="0"/>
              </a:spcBef>
              <a:spcAft>
                <a:spcPts val="0"/>
              </a:spcAft>
              <a:buNone/>
            </a:pPr>
            <a:endParaRPr sz="1000" b="0" i="0" u="none" strike="noStrike" cap="none">
              <a:solidFill>
                <a:schemeClr val="dk1"/>
              </a:solidFill>
              <a:latin typeface="Barlow"/>
              <a:ea typeface="Barlow"/>
              <a:cs typeface="Barlow"/>
              <a:sym typeface="Barlow"/>
            </a:endParaRPr>
          </a:p>
        </p:txBody>
      </p:sp>
      <p:sp>
        <p:nvSpPr>
          <p:cNvPr id="217" name="Google Shape;217;p19"/>
          <p:cNvSpPr txBox="1"/>
          <p:nvPr/>
        </p:nvSpPr>
        <p:spPr>
          <a:xfrm>
            <a:off x="758597" y="3997102"/>
            <a:ext cx="41013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103866"/>
                </a:solidFill>
                <a:latin typeface="Barlow"/>
                <a:ea typeface="Barlow"/>
                <a:cs typeface="Barlow"/>
                <a:sym typeface="Barlow"/>
              </a:rPr>
              <a:t>*</a:t>
            </a:r>
            <a:r>
              <a:rPr lang="en-US" sz="800">
                <a:solidFill>
                  <a:srgbClr val="103866"/>
                </a:solidFill>
                <a:latin typeface="Barlow"/>
                <a:ea typeface="Barlow"/>
                <a:cs typeface="Barlow"/>
                <a:sym typeface="Barlow"/>
              </a:rPr>
              <a:t>Tačke preseka za decu uzrasta između 2 i 18 godina</a:t>
            </a:r>
            <a:endParaRPr sz="800" b="0" i="0" u="none" strike="noStrike" cap="none">
              <a:solidFill>
                <a:srgbClr val="103866"/>
              </a:solidFill>
              <a:latin typeface="Barlow"/>
              <a:ea typeface="Barlow"/>
              <a:cs typeface="Barlow"/>
              <a:sym typeface="Barl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0"/>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15</a:t>
            </a:fld>
            <a:endParaRPr/>
          </a:p>
        </p:txBody>
      </p:sp>
      <p:grpSp>
        <p:nvGrpSpPr>
          <p:cNvPr id="223" name="Google Shape;223;p20"/>
          <p:cNvGrpSpPr/>
          <p:nvPr/>
        </p:nvGrpSpPr>
        <p:grpSpPr>
          <a:xfrm>
            <a:off x="8436324" y="288377"/>
            <a:ext cx="361474" cy="477145"/>
            <a:chOff x="4276825" y="487236"/>
            <a:chExt cx="317500" cy="419100"/>
          </a:xfrm>
        </p:grpSpPr>
        <p:sp>
          <p:nvSpPr>
            <p:cNvPr id="224" name="Google Shape;224;p20"/>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20"/>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26" name="Google Shape;226;p20"/>
          <p:cNvSpPr txBox="1">
            <a:spLocks noGrp="1"/>
          </p:cNvSpPr>
          <p:nvPr>
            <p:ph type="title"/>
          </p:nvPr>
        </p:nvSpPr>
        <p:spPr>
          <a:xfrm>
            <a:off x="614974" y="391350"/>
            <a:ext cx="7485418"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A - Antropometrijske metode </a:t>
            </a:r>
            <a:endParaRPr/>
          </a:p>
        </p:txBody>
      </p:sp>
      <p:graphicFrame>
        <p:nvGraphicFramePr>
          <p:cNvPr id="227" name="Google Shape;227;p20"/>
          <p:cNvGraphicFramePr/>
          <p:nvPr/>
        </p:nvGraphicFramePr>
        <p:xfrm>
          <a:off x="885056" y="2571750"/>
          <a:ext cx="3000000" cy="3000000"/>
        </p:xfrm>
        <a:graphic>
          <a:graphicData uri="http://schemas.openxmlformats.org/drawingml/2006/table">
            <a:tbl>
              <a:tblPr firstRow="1" bandRow="1">
                <a:noFill/>
                <a:tableStyleId>{83E2A6EE-7CB2-45C2-BDEB-B65ADEC94A1A}</a:tableStyleId>
              </a:tblPr>
              <a:tblGrid>
                <a:gridCol w="4407025">
                  <a:extLst>
                    <a:ext uri="{9D8B030D-6E8A-4147-A177-3AD203B41FA5}">
                      <a16:colId xmlns:a16="http://schemas.microsoft.com/office/drawing/2014/main" val="20000"/>
                    </a:ext>
                  </a:extLst>
                </a:gridCol>
                <a:gridCol w="1440150">
                  <a:extLst>
                    <a:ext uri="{9D8B030D-6E8A-4147-A177-3AD203B41FA5}">
                      <a16:colId xmlns:a16="http://schemas.microsoft.com/office/drawing/2014/main" val="20001"/>
                    </a:ext>
                  </a:extLst>
                </a:gridCol>
                <a:gridCol w="151217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None/>
                      </a:pPr>
                      <a:endParaRPr sz="1400" u="none" strike="noStrike" cap="none">
                        <a:latin typeface="Barlow"/>
                        <a:ea typeface="Barlow"/>
                        <a:cs typeface="Barlow"/>
                        <a:sym typeface="Barlow"/>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solidFill>
                            <a:schemeClr val="dk1"/>
                          </a:solidFill>
                          <a:latin typeface="Barlow"/>
                          <a:ea typeface="Barlow"/>
                          <a:cs typeface="Barlow"/>
                          <a:sym typeface="Barlow"/>
                        </a:rPr>
                        <a:t>M</a:t>
                      </a:r>
                      <a:r>
                        <a:rPr lang="en-US">
                          <a:solidFill>
                            <a:schemeClr val="dk1"/>
                          </a:solidFill>
                          <a:latin typeface="Barlow"/>
                          <a:ea typeface="Barlow"/>
                          <a:cs typeface="Barlow"/>
                          <a:sym typeface="Barlow"/>
                        </a:rPr>
                        <a:t>UŠKARCI</a:t>
                      </a:r>
                      <a:endParaRPr/>
                    </a:p>
                  </a:txBody>
                  <a:tcPr marL="91450" marR="91450" marT="45725" marB="45725"/>
                </a:tc>
                <a:tc>
                  <a:txBody>
                    <a:bodyPr/>
                    <a:lstStyle/>
                    <a:p>
                      <a:pPr marL="0" marR="0" lvl="0" indent="0" algn="ctr" rtl="0">
                        <a:lnSpc>
                          <a:spcPct val="100000"/>
                        </a:lnSpc>
                        <a:spcBef>
                          <a:spcPts val="0"/>
                        </a:spcBef>
                        <a:spcAft>
                          <a:spcPts val="0"/>
                        </a:spcAft>
                        <a:buNone/>
                      </a:pPr>
                      <a:r>
                        <a:rPr lang="en-US">
                          <a:solidFill>
                            <a:schemeClr val="dk1"/>
                          </a:solidFill>
                          <a:latin typeface="Barlow"/>
                          <a:ea typeface="Barlow"/>
                          <a:cs typeface="Barlow"/>
                          <a:sym typeface="Barlow"/>
                        </a:rPr>
                        <a:t>Ž</a:t>
                      </a:r>
                      <a:r>
                        <a:rPr lang="en-US" sz="1400" u="none" strike="noStrike" cap="none">
                          <a:solidFill>
                            <a:schemeClr val="dk1"/>
                          </a:solidFill>
                          <a:latin typeface="Barlow"/>
                          <a:ea typeface="Barlow"/>
                          <a:cs typeface="Barlow"/>
                          <a:sym typeface="Barlow"/>
                        </a:rPr>
                        <a:t>ENE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a:latin typeface="Barlow"/>
                          <a:ea typeface="Barlow"/>
                          <a:cs typeface="Barlow"/>
                          <a:sym typeface="Barlow"/>
                        </a:rPr>
                        <a:t>Povećan rizik od metaboličkih komplikacija</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&gt; 94 cm</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&gt; 80 cm</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a:latin typeface="Barlow"/>
                          <a:ea typeface="Barlow"/>
                          <a:cs typeface="Barlow"/>
                          <a:sym typeface="Barlow"/>
                        </a:rPr>
                        <a:t>Znatno povećan rizik od metaboličkih komplikacija</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&gt;102 cm</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Barlow"/>
                          <a:ea typeface="Barlow"/>
                          <a:cs typeface="Barlow"/>
                          <a:sym typeface="Barlow"/>
                        </a:rPr>
                        <a:t>&gt; 88 cm</a:t>
                      </a:r>
                      <a:endParaRPr/>
                    </a:p>
                  </a:txBody>
                  <a:tcPr marL="91450" marR="91450" marT="45725" marB="45725"/>
                </a:tc>
                <a:extLst>
                  <a:ext uri="{0D108BD9-81ED-4DB2-BD59-A6C34878D82A}">
                    <a16:rowId xmlns:a16="http://schemas.microsoft.com/office/drawing/2014/main" val="10002"/>
                  </a:ext>
                </a:extLst>
              </a:tr>
            </a:tbl>
          </a:graphicData>
        </a:graphic>
      </p:graphicFrame>
      <p:sp>
        <p:nvSpPr>
          <p:cNvPr id="228" name="Google Shape;228;p20"/>
          <p:cNvSpPr txBox="1">
            <a:spLocks noGrp="1"/>
          </p:cNvSpPr>
          <p:nvPr>
            <p:ph type="body" idx="1"/>
          </p:nvPr>
        </p:nvSpPr>
        <p:spPr>
          <a:xfrm>
            <a:off x="395536" y="1705175"/>
            <a:ext cx="7848872" cy="1082599"/>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b="1"/>
              <a:t>OBIM STRUKA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16</a:t>
            </a:fld>
            <a:endParaRPr/>
          </a:p>
        </p:txBody>
      </p:sp>
      <p:grpSp>
        <p:nvGrpSpPr>
          <p:cNvPr id="234" name="Google Shape;234;p21"/>
          <p:cNvGrpSpPr/>
          <p:nvPr/>
        </p:nvGrpSpPr>
        <p:grpSpPr>
          <a:xfrm>
            <a:off x="8436324" y="288377"/>
            <a:ext cx="361474" cy="477145"/>
            <a:chOff x="4276825" y="487236"/>
            <a:chExt cx="317500" cy="419100"/>
          </a:xfrm>
        </p:grpSpPr>
        <p:sp>
          <p:nvSpPr>
            <p:cNvPr id="235" name="Google Shape;235;p21"/>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21"/>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37" name="Google Shape;237;p21"/>
          <p:cNvSpPr txBox="1">
            <a:spLocks noGrp="1"/>
          </p:cNvSpPr>
          <p:nvPr>
            <p:ph type="title"/>
          </p:nvPr>
        </p:nvSpPr>
        <p:spPr>
          <a:xfrm>
            <a:off x="614974" y="391350"/>
            <a:ext cx="7485418"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A - Antropometrijske metode</a:t>
            </a:r>
            <a:endParaRPr/>
          </a:p>
        </p:txBody>
      </p:sp>
      <p:sp>
        <p:nvSpPr>
          <p:cNvPr id="238" name="Google Shape;238;p21"/>
          <p:cNvSpPr txBox="1">
            <a:spLocks noGrp="1"/>
          </p:cNvSpPr>
          <p:nvPr>
            <p:ph type="body" idx="1"/>
          </p:nvPr>
        </p:nvSpPr>
        <p:spPr>
          <a:xfrm>
            <a:off x="395536" y="1705175"/>
            <a:ext cx="3602890" cy="1874687"/>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b="1"/>
              <a:t>ODNOS OBIMA STRUKA I KUKOVA</a:t>
            </a:r>
            <a:endParaRPr/>
          </a:p>
          <a:p>
            <a:pPr marL="914400" lvl="1" indent="-381000" algn="l" rtl="0">
              <a:lnSpc>
                <a:spcPct val="100000"/>
              </a:lnSpc>
              <a:spcBef>
                <a:spcPts val="1000"/>
              </a:spcBef>
              <a:spcAft>
                <a:spcPts val="0"/>
              </a:spcAft>
              <a:buSzPts val="2400"/>
              <a:buChar char="▸"/>
            </a:pPr>
            <a:r>
              <a:rPr lang="en-US" sz="2000"/>
              <a:t>Odnos obima struka i kukova (WHR) je koristan pokazatelj zdravstvenih rizika povezanih sa gojaznošću</a:t>
            </a:r>
            <a:endParaRPr/>
          </a:p>
          <a:p>
            <a:pPr marL="914400" lvl="1" indent="-228600" algn="l" rtl="0">
              <a:lnSpc>
                <a:spcPct val="100000"/>
              </a:lnSpc>
              <a:spcBef>
                <a:spcPts val="1000"/>
              </a:spcBef>
              <a:spcAft>
                <a:spcPts val="0"/>
              </a:spcAft>
              <a:buSzPts val="2400"/>
              <a:buNone/>
            </a:pPr>
            <a:endParaRPr sz="2000"/>
          </a:p>
        </p:txBody>
      </p:sp>
      <p:pic>
        <p:nvPicPr>
          <p:cNvPr id="239" name="Google Shape;239;p21"/>
          <p:cNvPicPr preferRelativeResize="0"/>
          <p:nvPr/>
        </p:nvPicPr>
        <p:blipFill rotWithShape="1">
          <a:blip r:embed="rId3">
            <a:alphaModFix/>
          </a:blip>
          <a:srcRect/>
          <a:stretch/>
        </p:blipFill>
        <p:spPr>
          <a:xfrm>
            <a:off x="3998426" y="1935634"/>
            <a:ext cx="5039617" cy="2670072"/>
          </a:xfrm>
          <a:prstGeom prst="rect">
            <a:avLst/>
          </a:prstGeom>
          <a:noFill/>
          <a:ln>
            <a:noFill/>
          </a:ln>
        </p:spPr>
      </p:pic>
      <p:sp>
        <p:nvSpPr>
          <p:cNvPr id="240" name="Google Shape;240;p21"/>
          <p:cNvSpPr txBox="1"/>
          <p:nvPr/>
        </p:nvSpPr>
        <p:spPr>
          <a:xfrm>
            <a:off x="4148063" y="4605706"/>
            <a:ext cx="4649735"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0" i="0" u="sng" strike="noStrike" cap="none">
                <a:solidFill>
                  <a:schemeClr val="hlink"/>
                </a:solidFill>
                <a:latin typeface="Barlow"/>
                <a:ea typeface="Barlow"/>
                <a:cs typeface="Barlow"/>
                <a:sym typeface="Barlow"/>
                <a:hlinkClick r:id="rId4"/>
              </a:rPr>
              <a:t>https://www.nestle-caribbean.com/wellness-tools/waist-hip-ratio/about</a:t>
            </a:r>
            <a:endParaRPr sz="1000" b="0" i="0" u="none" strike="noStrike" cap="none">
              <a:solidFill>
                <a:schemeClr val="dk1"/>
              </a:solidFill>
              <a:latin typeface="Barlow"/>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2"/>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17</a:t>
            </a:fld>
            <a:endParaRPr/>
          </a:p>
        </p:txBody>
      </p:sp>
      <p:grpSp>
        <p:nvGrpSpPr>
          <p:cNvPr id="246" name="Google Shape;246;p22"/>
          <p:cNvGrpSpPr/>
          <p:nvPr/>
        </p:nvGrpSpPr>
        <p:grpSpPr>
          <a:xfrm>
            <a:off x="8436324" y="288377"/>
            <a:ext cx="361474" cy="477145"/>
            <a:chOff x="4276825" y="487236"/>
            <a:chExt cx="317500" cy="419100"/>
          </a:xfrm>
        </p:grpSpPr>
        <p:sp>
          <p:nvSpPr>
            <p:cNvPr id="247" name="Google Shape;247;p22"/>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p22"/>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49" name="Google Shape;249;p22"/>
          <p:cNvSpPr txBox="1">
            <a:spLocks noGrp="1"/>
          </p:cNvSpPr>
          <p:nvPr>
            <p:ph type="title"/>
          </p:nvPr>
        </p:nvSpPr>
        <p:spPr>
          <a:xfrm>
            <a:off x="614974" y="391350"/>
            <a:ext cx="7485418"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A - Antropometrijske metode</a:t>
            </a:r>
            <a:endParaRPr/>
          </a:p>
        </p:txBody>
      </p:sp>
      <p:sp>
        <p:nvSpPr>
          <p:cNvPr id="250" name="Google Shape;250;p22"/>
          <p:cNvSpPr txBox="1">
            <a:spLocks noGrp="1"/>
          </p:cNvSpPr>
          <p:nvPr>
            <p:ph type="body" idx="1"/>
          </p:nvPr>
        </p:nvSpPr>
        <p:spPr>
          <a:xfrm>
            <a:off x="395536" y="1705175"/>
            <a:ext cx="5256584" cy="1874687"/>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b="1"/>
              <a:t>DEBLJINA KOŽNOG NABORA</a:t>
            </a:r>
            <a:endParaRPr/>
          </a:p>
          <a:p>
            <a:pPr marL="914400" lvl="1" indent="-381000" algn="l" rtl="0">
              <a:lnSpc>
                <a:spcPct val="100000"/>
              </a:lnSpc>
              <a:spcBef>
                <a:spcPts val="1000"/>
              </a:spcBef>
              <a:spcAft>
                <a:spcPts val="0"/>
              </a:spcAft>
              <a:buSzPts val="2400"/>
              <a:buChar char="▸"/>
            </a:pPr>
            <a:r>
              <a:rPr lang="en-US" sz="2000"/>
              <a:t>Odnos između potkožnih masti i ukupnih telesnih masti može se ispitati merenjem debljine kožnih nabora na određenim mestima na telu kako bi se procenila adipoznost</a:t>
            </a:r>
            <a:endParaRPr/>
          </a:p>
          <a:p>
            <a:pPr marL="914400" lvl="1" indent="-228600" algn="l" rtl="0">
              <a:lnSpc>
                <a:spcPct val="100000"/>
              </a:lnSpc>
              <a:spcBef>
                <a:spcPts val="1000"/>
              </a:spcBef>
              <a:spcAft>
                <a:spcPts val="0"/>
              </a:spcAft>
              <a:buSzPts val="2400"/>
              <a:buNone/>
            </a:pPr>
            <a:endParaRPr sz="2000"/>
          </a:p>
        </p:txBody>
      </p:sp>
      <p:pic>
        <p:nvPicPr>
          <p:cNvPr id="251" name="Google Shape;251;p22"/>
          <p:cNvPicPr preferRelativeResize="0"/>
          <p:nvPr/>
        </p:nvPicPr>
        <p:blipFill rotWithShape="1">
          <a:blip r:embed="rId3">
            <a:alphaModFix/>
          </a:blip>
          <a:srcRect/>
          <a:stretch/>
        </p:blipFill>
        <p:spPr>
          <a:xfrm>
            <a:off x="6039224" y="1559919"/>
            <a:ext cx="2397100" cy="33916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18</a:t>
            </a:fld>
            <a:endParaRPr/>
          </a:p>
        </p:txBody>
      </p:sp>
      <p:grpSp>
        <p:nvGrpSpPr>
          <p:cNvPr id="257" name="Google Shape;257;p23"/>
          <p:cNvGrpSpPr/>
          <p:nvPr/>
        </p:nvGrpSpPr>
        <p:grpSpPr>
          <a:xfrm>
            <a:off x="8436324" y="288377"/>
            <a:ext cx="361474" cy="477145"/>
            <a:chOff x="4276825" y="487236"/>
            <a:chExt cx="317500" cy="419100"/>
          </a:xfrm>
        </p:grpSpPr>
        <p:sp>
          <p:nvSpPr>
            <p:cNvPr id="258" name="Google Shape;258;p23"/>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23"/>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60" name="Google Shape;260;p23"/>
          <p:cNvSpPr txBox="1">
            <a:spLocks noGrp="1"/>
          </p:cNvSpPr>
          <p:nvPr>
            <p:ph type="title"/>
          </p:nvPr>
        </p:nvSpPr>
        <p:spPr>
          <a:xfrm>
            <a:off x="614974" y="391350"/>
            <a:ext cx="7485418"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A - Antropometrijske metode</a:t>
            </a:r>
            <a:endParaRPr/>
          </a:p>
        </p:txBody>
      </p:sp>
      <p:sp>
        <p:nvSpPr>
          <p:cNvPr id="261" name="Google Shape;261;p23"/>
          <p:cNvSpPr txBox="1">
            <a:spLocks noGrp="1"/>
          </p:cNvSpPr>
          <p:nvPr>
            <p:ph type="body" idx="1"/>
          </p:nvPr>
        </p:nvSpPr>
        <p:spPr>
          <a:xfrm>
            <a:off x="398933" y="2139702"/>
            <a:ext cx="8115208" cy="1874687"/>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b="1"/>
              <a:t>BIOELEKTRIČNA IMPEDANSA </a:t>
            </a:r>
            <a:endParaRPr/>
          </a:p>
          <a:p>
            <a:pPr marL="914400" lvl="1" indent="-381000" algn="l" rtl="0">
              <a:lnSpc>
                <a:spcPct val="100000"/>
              </a:lnSpc>
              <a:spcBef>
                <a:spcPts val="1000"/>
              </a:spcBef>
              <a:spcAft>
                <a:spcPts val="0"/>
              </a:spcAft>
              <a:buSzPts val="2400"/>
              <a:buChar char="▸"/>
            </a:pPr>
            <a:r>
              <a:rPr lang="en-US" sz="2000"/>
              <a:t>Analiza bioelektrične impedanse je jednostavna, neinvazivna metoda koja se koristi za procenu ukupne količine vode u organizmu, kao i sastava tela</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19</a:t>
            </a:fld>
            <a:endParaRPr/>
          </a:p>
        </p:txBody>
      </p:sp>
      <p:grpSp>
        <p:nvGrpSpPr>
          <p:cNvPr id="267" name="Google Shape;267;p24"/>
          <p:cNvGrpSpPr/>
          <p:nvPr/>
        </p:nvGrpSpPr>
        <p:grpSpPr>
          <a:xfrm>
            <a:off x="8436324" y="288377"/>
            <a:ext cx="361474" cy="477145"/>
            <a:chOff x="4276825" y="487236"/>
            <a:chExt cx="317500" cy="419100"/>
          </a:xfrm>
        </p:grpSpPr>
        <p:sp>
          <p:nvSpPr>
            <p:cNvPr id="268" name="Google Shape;268;p24"/>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9" name="Google Shape;269;p24"/>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70" name="Google Shape;270;p24"/>
          <p:cNvSpPr txBox="1">
            <a:spLocks noGrp="1"/>
          </p:cNvSpPr>
          <p:nvPr>
            <p:ph type="title"/>
          </p:nvPr>
        </p:nvSpPr>
        <p:spPr>
          <a:xfrm>
            <a:off x="614974" y="391350"/>
            <a:ext cx="7485418"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B - Biohemijske metode</a:t>
            </a:r>
            <a:endParaRPr/>
          </a:p>
        </p:txBody>
      </p:sp>
      <p:sp>
        <p:nvSpPr>
          <p:cNvPr id="271" name="Google Shape;271;p24"/>
          <p:cNvSpPr txBox="1">
            <a:spLocks noGrp="1"/>
          </p:cNvSpPr>
          <p:nvPr>
            <p:ph type="body" idx="1"/>
          </p:nvPr>
        </p:nvSpPr>
        <p:spPr>
          <a:xfrm>
            <a:off x="395536" y="1705175"/>
            <a:ext cx="8115208" cy="1874687"/>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Biohemijsko ispitivanje podrazumeva proveravanje nivoa hranljivih materija u krvi, urinu ili stolici pacijenta.</a:t>
            </a:r>
            <a:endParaRPr/>
          </a:p>
          <a:p>
            <a:pPr marL="457200" lvl="0" indent="-381000" algn="l" rtl="0">
              <a:lnSpc>
                <a:spcPct val="100000"/>
              </a:lnSpc>
              <a:spcBef>
                <a:spcPts val="1000"/>
              </a:spcBef>
              <a:spcAft>
                <a:spcPts val="0"/>
              </a:spcAft>
              <a:buSzPts val="2400"/>
              <a:buChar char="▸"/>
            </a:pPr>
            <a:r>
              <a:rPr lang="en-US" sz="2000"/>
              <a:t>Rezultati laboratorijskih testova i analiza mogu pružiti obučenim zdravstvenim radnicima korisne informacije o zdravstvenim problemima koji mogu uticati na apetit ili ishranu.</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139700" lvl="0" indent="0" algn="l" rtl="0">
              <a:lnSpc>
                <a:spcPct val="90000"/>
              </a:lnSpc>
              <a:spcBef>
                <a:spcPts val="0"/>
              </a:spcBef>
              <a:spcAft>
                <a:spcPts val="0"/>
              </a:spcAft>
              <a:buSzPts val="3000"/>
              <a:buNone/>
            </a:pPr>
            <a:r>
              <a:rPr lang="en-US" sz="2000">
                <a:solidFill>
                  <a:schemeClr val="lt1"/>
                </a:solidFill>
                <a:latin typeface="Barlow SemiBold"/>
                <a:ea typeface="Barlow SemiBold"/>
                <a:cs typeface="Barlow SemiBold"/>
                <a:sym typeface="Barlow SemiBold"/>
              </a:rPr>
              <a:t>Pro</a:t>
            </a:r>
            <a:r>
              <a:rPr lang="en-US" sz="2000"/>
              <a:t>jeka</a:t>
            </a:r>
            <a:r>
              <a:rPr lang="en-US" sz="2000">
                <a:solidFill>
                  <a:schemeClr val="lt1"/>
                </a:solidFill>
                <a:latin typeface="Barlow SemiBold"/>
                <a:ea typeface="Barlow SemiBold"/>
                <a:cs typeface="Barlow SemiBold"/>
                <a:sym typeface="Barlow SemiBold"/>
              </a:rPr>
              <a:t>t </a:t>
            </a:r>
            <a:r>
              <a:rPr lang="en-US" sz="2000"/>
              <a:t>broj</a:t>
            </a:r>
            <a:r>
              <a:rPr lang="en-US" sz="2000">
                <a:solidFill>
                  <a:schemeClr val="lt1"/>
                </a:solidFill>
                <a:latin typeface="Barlow SemiBold"/>
                <a:ea typeface="Barlow SemiBold"/>
                <a:cs typeface="Barlow SemiBold"/>
                <a:sym typeface="Barlow SemiBold"/>
              </a:rPr>
              <a:t>: 2021-1-RO01- KA220-HED-38B739A3</a:t>
            </a:r>
            <a:endParaRPr/>
          </a:p>
        </p:txBody>
      </p:sp>
      <p:sp>
        <p:nvSpPr>
          <p:cNvPr id="78" name="Google Shape;78;p7"/>
          <p:cNvSpPr txBox="1">
            <a:spLocks noGrp="1"/>
          </p:cNvSpPr>
          <p:nvPr>
            <p:ph type="body" idx="2"/>
          </p:nvPr>
        </p:nvSpPr>
        <p:spPr>
          <a:xfrm>
            <a:off x="362794" y="2787774"/>
            <a:ext cx="4968552" cy="1224136"/>
          </a:xfrm>
          <a:prstGeom prst="rect">
            <a:avLst/>
          </a:prstGeom>
          <a:noFill/>
          <a:ln>
            <a:noFill/>
          </a:ln>
        </p:spPr>
        <p:txBody>
          <a:bodyPr spcFirstLastPara="1" wrap="square" lIns="0" tIns="0" rIns="0" bIns="0" anchor="t" anchorCtr="0">
            <a:noAutofit/>
          </a:bodyPr>
          <a:lstStyle/>
          <a:p>
            <a:pPr marL="139700" lvl="0" indent="0" algn="ctr" rtl="0">
              <a:lnSpc>
                <a:spcPct val="100000"/>
              </a:lnSpc>
              <a:spcBef>
                <a:spcPts val="600"/>
              </a:spcBef>
              <a:spcAft>
                <a:spcPts val="0"/>
              </a:spcAft>
              <a:buSzPts val="2200"/>
              <a:buNone/>
            </a:pPr>
            <a:r>
              <a:rPr lang="en-US" sz="1400">
                <a:latin typeface="Barlow SemiBold"/>
                <a:ea typeface="Barlow SemiBold"/>
                <a:cs typeface="Barlow SemiBold"/>
                <a:sym typeface="Barlow SemiBold"/>
              </a:rPr>
              <a:t>Podrška koju je Evropska komisija pružila pri izradi ove prezentacije ne predstavlja čin odobravanja sadržaja, koji odražava isključivo stavove autora, te se Komisija ne može smatrati odgovornom za bilo koje moguće korišćenje informacija koje su ovde sadržane.</a:t>
            </a:r>
            <a:endParaRPr/>
          </a:p>
          <a:p>
            <a:pPr marL="0" lvl="0" indent="0" algn="l" rtl="0">
              <a:lnSpc>
                <a:spcPct val="100000"/>
              </a:lnSpc>
              <a:spcBef>
                <a:spcPts val="0"/>
              </a:spcBef>
              <a:spcAft>
                <a:spcPts val="0"/>
              </a:spcAft>
              <a:buClr>
                <a:schemeClr val="dk1"/>
              </a:buClr>
              <a:buSzPts val="1100"/>
              <a:buFont typeface="Arial"/>
              <a:buNone/>
            </a:pPr>
            <a:endParaRPr sz="1400">
              <a:solidFill>
                <a:schemeClr val="accent2"/>
              </a:solidFill>
            </a:endParaRPr>
          </a:p>
          <a:p>
            <a:pPr marL="0" lvl="0" indent="0" algn="l" rtl="0">
              <a:lnSpc>
                <a:spcPct val="100000"/>
              </a:lnSpc>
              <a:spcBef>
                <a:spcPts val="0"/>
              </a:spcBef>
              <a:spcAft>
                <a:spcPts val="0"/>
              </a:spcAft>
              <a:buSzPts val="2200"/>
              <a:buNone/>
            </a:pPr>
            <a:endParaRPr sz="1400">
              <a:solidFill>
                <a:schemeClr val="accent2"/>
              </a:solidFill>
            </a:endParaRPr>
          </a:p>
        </p:txBody>
      </p:sp>
      <p:sp>
        <p:nvSpPr>
          <p:cNvPr id="79" name="Google Shape;79;p7"/>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2</a:t>
            </a:fld>
            <a:endParaRPr/>
          </a:p>
        </p:txBody>
      </p:sp>
      <p:grpSp>
        <p:nvGrpSpPr>
          <p:cNvPr id="80" name="Google Shape;80;p7"/>
          <p:cNvGrpSpPr/>
          <p:nvPr/>
        </p:nvGrpSpPr>
        <p:grpSpPr>
          <a:xfrm>
            <a:off x="8391681" y="301593"/>
            <a:ext cx="450753" cy="450708"/>
            <a:chOff x="3277794" y="2969995"/>
            <a:chExt cx="457200" cy="457200"/>
          </a:xfrm>
        </p:grpSpPr>
        <p:sp>
          <p:nvSpPr>
            <p:cNvPr id="81" name="Google Shape;81;p7"/>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 name="Google Shape;82;p7"/>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7"/>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84" name="Google Shape;84;p7"/>
          <p:cNvPicPr preferRelativeResize="0"/>
          <p:nvPr/>
        </p:nvPicPr>
        <p:blipFill rotWithShape="1">
          <a:blip r:embed="rId3">
            <a:alphaModFix/>
          </a:blip>
          <a:srcRect/>
          <a:stretch/>
        </p:blipFill>
        <p:spPr>
          <a:xfrm>
            <a:off x="5724128" y="1923678"/>
            <a:ext cx="3196632" cy="2016224"/>
          </a:xfrm>
          <a:prstGeom prst="rect">
            <a:avLst/>
          </a:prstGeom>
          <a:noFill/>
          <a:ln>
            <a:noFill/>
          </a:ln>
        </p:spPr>
      </p:pic>
      <p:pic>
        <p:nvPicPr>
          <p:cNvPr id="85" name="Google Shape;85;p7"/>
          <p:cNvPicPr preferRelativeResize="0"/>
          <p:nvPr/>
        </p:nvPicPr>
        <p:blipFill rotWithShape="1">
          <a:blip r:embed="rId4">
            <a:alphaModFix/>
          </a:blip>
          <a:srcRect/>
          <a:stretch/>
        </p:blipFill>
        <p:spPr>
          <a:xfrm>
            <a:off x="467544" y="1707654"/>
            <a:ext cx="4759052" cy="10026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5"/>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20</a:t>
            </a:fld>
            <a:endParaRPr/>
          </a:p>
        </p:txBody>
      </p:sp>
      <p:grpSp>
        <p:nvGrpSpPr>
          <p:cNvPr id="277" name="Google Shape;277;p25"/>
          <p:cNvGrpSpPr/>
          <p:nvPr/>
        </p:nvGrpSpPr>
        <p:grpSpPr>
          <a:xfrm>
            <a:off x="8436324" y="288377"/>
            <a:ext cx="361474" cy="477145"/>
            <a:chOff x="4276825" y="487236"/>
            <a:chExt cx="317500" cy="419100"/>
          </a:xfrm>
        </p:grpSpPr>
        <p:sp>
          <p:nvSpPr>
            <p:cNvPr id="278" name="Google Shape;278;p25"/>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p25"/>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80" name="Google Shape;280;p25"/>
          <p:cNvSpPr txBox="1">
            <a:spLocks noGrp="1"/>
          </p:cNvSpPr>
          <p:nvPr>
            <p:ph type="title"/>
          </p:nvPr>
        </p:nvSpPr>
        <p:spPr>
          <a:xfrm>
            <a:off x="614974" y="391350"/>
            <a:ext cx="7485418"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B - Biohemijske metode</a:t>
            </a:r>
            <a:endParaRPr/>
          </a:p>
        </p:txBody>
      </p:sp>
      <p:sp>
        <p:nvSpPr>
          <p:cNvPr id="281" name="Google Shape;281;p25"/>
          <p:cNvSpPr txBox="1">
            <a:spLocks noGrp="1"/>
          </p:cNvSpPr>
          <p:nvPr>
            <p:ph type="body" idx="1"/>
          </p:nvPr>
        </p:nvSpPr>
        <p:spPr>
          <a:xfrm>
            <a:off x="395536" y="1705175"/>
            <a:ext cx="4176464" cy="1874687"/>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b="1"/>
              <a:t>Holesterol</a:t>
            </a:r>
            <a:endParaRPr/>
          </a:p>
          <a:p>
            <a:pPr marL="914400" lvl="1" indent="-381000" algn="l" rtl="0">
              <a:lnSpc>
                <a:spcPct val="100000"/>
              </a:lnSpc>
              <a:spcBef>
                <a:spcPts val="1000"/>
              </a:spcBef>
              <a:spcAft>
                <a:spcPts val="0"/>
              </a:spcAft>
              <a:buSzPts val="2400"/>
              <a:buChar char="▸"/>
            </a:pPr>
            <a:r>
              <a:rPr lang="en-US" sz="2000"/>
              <a:t>Ispituje se metabolizam masti kako bi se procenio rizik od kardiovaskularnih bolesti</a:t>
            </a:r>
            <a:endParaRPr sz="2000"/>
          </a:p>
        </p:txBody>
      </p:sp>
      <p:pic>
        <p:nvPicPr>
          <p:cNvPr id="282" name="Google Shape;282;p25"/>
          <p:cNvPicPr preferRelativeResize="0"/>
          <p:nvPr/>
        </p:nvPicPr>
        <p:blipFill rotWithShape="1">
          <a:blip r:embed="rId3">
            <a:alphaModFix/>
          </a:blip>
          <a:srcRect t="12997"/>
          <a:stretch/>
        </p:blipFill>
        <p:spPr>
          <a:xfrm>
            <a:off x="4572000" y="1365266"/>
            <a:ext cx="3744416" cy="3664995"/>
          </a:xfrm>
          <a:prstGeom prst="rect">
            <a:avLst/>
          </a:prstGeom>
          <a:noFill/>
          <a:ln>
            <a:noFill/>
          </a:ln>
        </p:spPr>
      </p:pic>
      <p:sp>
        <p:nvSpPr>
          <p:cNvPr id="283" name="Google Shape;283;p25"/>
          <p:cNvSpPr txBox="1"/>
          <p:nvPr/>
        </p:nvSpPr>
        <p:spPr>
          <a:xfrm>
            <a:off x="3656550" y="4832489"/>
            <a:ext cx="548745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sng" strike="noStrike" cap="none">
                <a:solidFill>
                  <a:schemeClr val="hlink"/>
                </a:solidFill>
                <a:latin typeface="Barlow"/>
                <a:ea typeface="Barlow"/>
                <a:cs typeface="Barlow"/>
                <a:sym typeface="Barlow"/>
                <a:hlinkClick r:id="rId4"/>
              </a:rPr>
              <a:t>https://my.clevelandclinic.org/health/articles/11920-cholesterol-numbers-what-do-they-mean</a:t>
            </a:r>
            <a:endParaRPr sz="1000" b="0" i="0" u="none" strike="noStrike" cap="none">
              <a:solidFill>
                <a:schemeClr val="dk1"/>
              </a:solidFill>
              <a:latin typeface="Barlow"/>
              <a:ea typeface="Barlow"/>
              <a:cs typeface="Barlow"/>
              <a:sym typeface="Barl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6"/>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21</a:t>
            </a:fld>
            <a:endParaRPr/>
          </a:p>
        </p:txBody>
      </p:sp>
      <p:grpSp>
        <p:nvGrpSpPr>
          <p:cNvPr id="289" name="Google Shape;289;p26"/>
          <p:cNvGrpSpPr/>
          <p:nvPr/>
        </p:nvGrpSpPr>
        <p:grpSpPr>
          <a:xfrm>
            <a:off x="8436324" y="288377"/>
            <a:ext cx="361474" cy="477145"/>
            <a:chOff x="4276825" y="487236"/>
            <a:chExt cx="317500" cy="419100"/>
          </a:xfrm>
        </p:grpSpPr>
        <p:sp>
          <p:nvSpPr>
            <p:cNvPr id="290" name="Google Shape;290;p26"/>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p26"/>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92" name="Google Shape;292;p26"/>
          <p:cNvSpPr txBox="1">
            <a:spLocks noGrp="1"/>
          </p:cNvSpPr>
          <p:nvPr>
            <p:ph type="title"/>
          </p:nvPr>
        </p:nvSpPr>
        <p:spPr>
          <a:xfrm>
            <a:off x="614974" y="391350"/>
            <a:ext cx="7485418"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B - Biohemijske metode</a:t>
            </a:r>
            <a:endParaRPr/>
          </a:p>
        </p:txBody>
      </p:sp>
      <p:sp>
        <p:nvSpPr>
          <p:cNvPr id="293" name="Google Shape;293;p26"/>
          <p:cNvSpPr txBox="1">
            <a:spLocks noGrp="1"/>
          </p:cNvSpPr>
          <p:nvPr>
            <p:ph type="body" idx="1"/>
          </p:nvPr>
        </p:nvSpPr>
        <p:spPr>
          <a:xfrm>
            <a:off x="395536" y="1705175"/>
            <a:ext cx="4176464" cy="1874687"/>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b="1"/>
              <a:t>Testovi za dijabetes</a:t>
            </a:r>
            <a:endParaRPr sz="2000"/>
          </a:p>
          <a:p>
            <a:pPr marL="914400" lvl="1" indent="-228600" algn="l" rtl="0">
              <a:lnSpc>
                <a:spcPct val="100000"/>
              </a:lnSpc>
              <a:spcBef>
                <a:spcPts val="1000"/>
              </a:spcBef>
              <a:spcAft>
                <a:spcPts val="0"/>
              </a:spcAft>
              <a:buSzPts val="2400"/>
              <a:buNone/>
            </a:pPr>
            <a:endParaRPr sz="2000"/>
          </a:p>
        </p:txBody>
      </p:sp>
      <p:pic>
        <p:nvPicPr>
          <p:cNvPr id="294" name="Google Shape;294;p26"/>
          <p:cNvPicPr preferRelativeResize="0"/>
          <p:nvPr/>
        </p:nvPicPr>
        <p:blipFill rotWithShape="1">
          <a:blip r:embed="rId3">
            <a:alphaModFix/>
          </a:blip>
          <a:srcRect b="16767"/>
          <a:stretch/>
        </p:blipFill>
        <p:spPr>
          <a:xfrm>
            <a:off x="3635896" y="1400988"/>
            <a:ext cx="4176464" cy="3476166"/>
          </a:xfrm>
          <a:prstGeom prst="rect">
            <a:avLst/>
          </a:prstGeom>
          <a:noFill/>
          <a:ln>
            <a:noFill/>
          </a:ln>
        </p:spPr>
      </p:pic>
      <p:sp>
        <p:nvSpPr>
          <p:cNvPr id="295" name="Google Shape;295;p26"/>
          <p:cNvSpPr txBox="1"/>
          <p:nvPr/>
        </p:nvSpPr>
        <p:spPr>
          <a:xfrm>
            <a:off x="3235365" y="4881924"/>
            <a:ext cx="53103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sng" strike="noStrike" cap="none">
                <a:solidFill>
                  <a:schemeClr val="hlink"/>
                </a:solidFill>
                <a:latin typeface="Barlow"/>
                <a:ea typeface="Barlow"/>
                <a:cs typeface="Barlow"/>
                <a:sym typeface="Barlow"/>
                <a:hlinkClick r:id="rId4"/>
              </a:rPr>
              <a:t>https://www.cdc.gov/diabetes/pdfs/library/socialmedia/road-to-diabetes-infographic.pdf</a:t>
            </a:r>
            <a:endParaRPr sz="1000" b="0" i="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None/>
            </a:pPr>
            <a:endParaRPr sz="1000" b="0" i="0" u="none" strike="noStrike" cap="none">
              <a:solidFill>
                <a:schemeClr val="dk1"/>
              </a:solidFill>
              <a:latin typeface="Barlow"/>
              <a:ea typeface="Barlow"/>
              <a:cs typeface="Barlow"/>
              <a:sym typeface="Barl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7"/>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22</a:t>
            </a:fld>
            <a:endParaRPr/>
          </a:p>
        </p:txBody>
      </p:sp>
      <p:grpSp>
        <p:nvGrpSpPr>
          <p:cNvPr id="301" name="Google Shape;301;p27"/>
          <p:cNvGrpSpPr/>
          <p:nvPr/>
        </p:nvGrpSpPr>
        <p:grpSpPr>
          <a:xfrm>
            <a:off x="8436324" y="288377"/>
            <a:ext cx="361474" cy="477145"/>
            <a:chOff x="4276825" y="487236"/>
            <a:chExt cx="317500" cy="419100"/>
          </a:xfrm>
        </p:grpSpPr>
        <p:sp>
          <p:nvSpPr>
            <p:cNvPr id="302" name="Google Shape;302;p27"/>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3" name="Google Shape;303;p27"/>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04" name="Google Shape;304;p27"/>
          <p:cNvSpPr txBox="1">
            <a:spLocks noGrp="1"/>
          </p:cNvSpPr>
          <p:nvPr>
            <p:ph type="title"/>
          </p:nvPr>
        </p:nvSpPr>
        <p:spPr>
          <a:xfrm>
            <a:off x="614974" y="391350"/>
            <a:ext cx="7485418"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C - Kliničke metode</a:t>
            </a:r>
            <a:endParaRPr/>
          </a:p>
        </p:txBody>
      </p:sp>
      <p:sp>
        <p:nvSpPr>
          <p:cNvPr id="305" name="Google Shape;305;p27"/>
          <p:cNvSpPr txBox="1">
            <a:spLocks noGrp="1"/>
          </p:cNvSpPr>
          <p:nvPr>
            <p:ph type="body" idx="1"/>
          </p:nvPr>
        </p:nvSpPr>
        <p:spPr>
          <a:xfrm>
            <a:off x="381000" y="1779662"/>
            <a:ext cx="8182824" cy="2666775"/>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Klinička procena uključuje proveru vidljivih znakova nutritivnih nedostataka</a:t>
            </a:r>
            <a:endParaRPr/>
          </a:p>
          <a:p>
            <a:pPr marL="914400" lvl="1" indent="-381000" algn="l" rtl="0">
              <a:lnSpc>
                <a:spcPct val="100000"/>
              </a:lnSpc>
              <a:spcBef>
                <a:spcPts val="1000"/>
              </a:spcBef>
              <a:spcAft>
                <a:spcPts val="0"/>
              </a:spcAft>
              <a:buSzPts val="2400"/>
              <a:buChar char="▸"/>
            </a:pPr>
            <a:r>
              <a:rPr lang="en-US" sz="2000"/>
              <a:t>Kosa, usta, nokti, koža, oči, jezik, mišići, kosti</a:t>
            </a:r>
            <a:endParaRPr/>
          </a:p>
          <a:p>
            <a:pPr marL="914400" lvl="1" indent="-381000" algn="l" rtl="0">
              <a:lnSpc>
                <a:spcPct val="100000"/>
              </a:lnSpc>
              <a:spcBef>
                <a:spcPts val="1000"/>
              </a:spcBef>
              <a:spcAft>
                <a:spcPts val="0"/>
              </a:spcAft>
              <a:buSzPts val="2400"/>
              <a:buChar char="▸"/>
            </a:pPr>
            <a:r>
              <a:rPr lang="en-US" sz="2000"/>
              <a:t>Anamneza; lekovi</a:t>
            </a:r>
            <a:endParaRPr/>
          </a:p>
          <a:p>
            <a:pPr marL="914400" lvl="1" indent="-381000" algn="l" rtl="0">
              <a:lnSpc>
                <a:spcPct val="100000"/>
              </a:lnSpc>
              <a:spcBef>
                <a:spcPts val="1000"/>
              </a:spcBef>
              <a:spcAft>
                <a:spcPts val="0"/>
              </a:spcAft>
              <a:buSzPts val="2400"/>
              <a:buChar char="▸"/>
            </a:pPr>
            <a:r>
              <a:rPr lang="en-US" sz="2000"/>
              <a:t>Faktori rizika od nastanka bolesti (pušenje, konzumiranje alkohola, prekomerna težina)</a:t>
            </a:r>
            <a:endParaRPr/>
          </a:p>
          <a:p>
            <a:pPr marL="914400" lvl="1" indent="-381000" algn="l" rtl="0">
              <a:lnSpc>
                <a:spcPct val="100000"/>
              </a:lnSpc>
              <a:spcBef>
                <a:spcPts val="1000"/>
              </a:spcBef>
              <a:spcAft>
                <a:spcPts val="0"/>
              </a:spcAft>
              <a:buSzPts val="2400"/>
              <a:buChar char="▸"/>
            </a:pPr>
            <a:r>
              <a:rPr lang="en-US" sz="2000"/>
              <a:t>Simptomi (groznica, dijareja, povraćanje)</a:t>
            </a:r>
            <a:endParaRPr/>
          </a:p>
          <a:p>
            <a:pPr marL="914400" lvl="1" indent="-228600" algn="l" rtl="0">
              <a:lnSpc>
                <a:spcPct val="100000"/>
              </a:lnSpc>
              <a:spcBef>
                <a:spcPts val="1000"/>
              </a:spcBef>
              <a:spcAft>
                <a:spcPts val="0"/>
              </a:spcAft>
              <a:buSzPts val="2400"/>
              <a:buNone/>
            </a:pP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8"/>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23</a:t>
            </a:fld>
            <a:endParaRPr/>
          </a:p>
        </p:txBody>
      </p:sp>
      <p:grpSp>
        <p:nvGrpSpPr>
          <p:cNvPr id="311" name="Google Shape;311;p28"/>
          <p:cNvGrpSpPr/>
          <p:nvPr/>
        </p:nvGrpSpPr>
        <p:grpSpPr>
          <a:xfrm>
            <a:off x="8436324" y="288377"/>
            <a:ext cx="361474" cy="477145"/>
            <a:chOff x="4276825" y="487236"/>
            <a:chExt cx="317500" cy="419100"/>
          </a:xfrm>
        </p:grpSpPr>
        <p:sp>
          <p:nvSpPr>
            <p:cNvPr id="312" name="Google Shape;312;p2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3" name="Google Shape;313;p2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14" name="Google Shape;314;p28"/>
          <p:cNvSpPr txBox="1">
            <a:spLocks noGrp="1"/>
          </p:cNvSpPr>
          <p:nvPr>
            <p:ph type="title"/>
          </p:nvPr>
        </p:nvSpPr>
        <p:spPr>
          <a:xfrm>
            <a:off x="614974" y="391350"/>
            <a:ext cx="7485418"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D - Dijetetska ispitivanja</a:t>
            </a:r>
            <a:endParaRPr/>
          </a:p>
        </p:txBody>
      </p:sp>
      <p:sp>
        <p:nvSpPr>
          <p:cNvPr id="315" name="Google Shape;315;p28"/>
          <p:cNvSpPr txBox="1">
            <a:spLocks noGrp="1"/>
          </p:cNvSpPr>
          <p:nvPr>
            <p:ph type="body" idx="1"/>
          </p:nvPr>
        </p:nvSpPr>
        <p:spPr>
          <a:xfrm>
            <a:off x="395536" y="1705175"/>
            <a:ext cx="7128792" cy="1874687"/>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b="1"/>
              <a:t>Retrospektivne metode</a:t>
            </a:r>
            <a:endParaRPr/>
          </a:p>
          <a:p>
            <a:pPr marL="914400" lvl="1" indent="-381000" algn="l" rtl="0">
              <a:lnSpc>
                <a:spcPct val="100000"/>
              </a:lnSpc>
              <a:spcBef>
                <a:spcPts val="1000"/>
              </a:spcBef>
              <a:spcAft>
                <a:spcPts val="0"/>
              </a:spcAft>
              <a:buSzPts val="2400"/>
              <a:buChar char="▸"/>
            </a:pPr>
            <a:r>
              <a:rPr lang="en-US" sz="2000"/>
              <a:t>24-časovni upitnik o ishrani (24 HR)</a:t>
            </a:r>
            <a:endParaRPr/>
          </a:p>
          <a:p>
            <a:pPr marL="914400" lvl="1" indent="-381000" algn="l" rtl="0">
              <a:lnSpc>
                <a:spcPct val="100000"/>
              </a:lnSpc>
              <a:spcBef>
                <a:spcPts val="1000"/>
              </a:spcBef>
              <a:spcAft>
                <a:spcPts val="0"/>
              </a:spcAft>
              <a:buSzPts val="2400"/>
              <a:buChar char="▸"/>
            </a:pPr>
            <a:r>
              <a:rPr lang="en-US" sz="2000"/>
              <a:t>Istorija ishrane</a:t>
            </a:r>
            <a:endParaRPr/>
          </a:p>
          <a:p>
            <a:pPr marL="914400" lvl="1" indent="-381000" algn="l" rtl="0">
              <a:lnSpc>
                <a:spcPct val="100000"/>
              </a:lnSpc>
              <a:spcBef>
                <a:spcPts val="1000"/>
              </a:spcBef>
              <a:spcAft>
                <a:spcPts val="0"/>
              </a:spcAft>
              <a:buSzPts val="2400"/>
              <a:buChar char="▸"/>
            </a:pPr>
            <a:r>
              <a:rPr lang="en-US" sz="2000"/>
              <a:t>Upitnik o učestalosti konzumiranja hrane i pića</a:t>
            </a:r>
            <a:endParaRPr/>
          </a:p>
          <a:p>
            <a:pPr marL="914400" lvl="1" indent="-381000" algn="l" rtl="0">
              <a:lnSpc>
                <a:spcPct val="100000"/>
              </a:lnSpc>
              <a:spcBef>
                <a:spcPts val="1000"/>
              </a:spcBef>
              <a:spcAft>
                <a:spcPts val="0"/>
              </a:spcAft>
              <a:buSzPts val="2400"/>
              <a:buChar char="▸"/>
            </a:pPr>
            <a:r>
              <a:rPr lang="en-US" sz="2000"/>
              <a:t>Kratki upitnik o učestalosti konzumiranja hrane i pića</a:t>
            </a:r>
            <a:endParaRPr/>
          </a:p>
          <a:p>
            <a:pPr marL="914400" lvl="1" indent="-228600" algn="l" rtl="0">
              <a:lnSpc>
                <a:spcPct val="100000"/>
              </a:lnSpc>
              <a:spcBef>
                <a:spcPts val="1000"/>
              </a:spcBef>
              <a:spcAft>
                <a:spcPts val="0"/>
              </a:spcAft>
              <a:buSzPts val="2400"/>
              <a:buNone/>
            </a:pP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24</a:t>
            </a:fld>
            <a:endParaRPr/>
          </a:p>
        </p:txBody>
      </p:sp>
      <p:grpSp>
        <p:nvGrpSpPr>
          <p:cNvPr id="321" name="Google Shape;321;p29"/>
          <p:cNvGrpSpPr/>
          <p:nvPr/>
        </p:nvGrpSpPr>
        <p:grpSpPr>
          <a:xfrm>
            <a:off x="8436324" y="288377"/>
            <a:ext cx="361474" cy="477145"/>
            <a:chOff x="4276825" y="487236"/>
            <a:chExt cx="317500" cy="419100"/>
          </a:xfrm>
        </p:grpSpPr>
        <p:sp>
          <p:nvSpPr>
            <p:cNvPr id="322" name="Google Shape;322;p29"/>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3" name="Google Shape;323;p29"/>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24" name="Google Shape;324;p29"/>
          <p:cNvSpPr txBox="1">
            <a:spLocks noGrp="1"/>
          </p:cNvSpPr>
          <p:nvPr>
            <p:ph type="title"/>
          </p:nvPr>
        </p:nvSpPr>
        <p:spPr>
          <a:xfrm>
            <a:off x="614974" y="391350"/>
            <a:ext cx="7485418"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D - Dijetetska ispitivanja</a:t>
            </a:r>
            <a:endParaRPr/>
          </a:p>
        </p:txBody>
      </p:sp>
      <p:sp>
        <p:nvSpPr>
          <p:cNvPr id="325" name="Google Shape;325;p29"/>
          <p:cNvSpPr txBox="1">
            <a:spLocks noGrp="1"/>
          </p:cNvSpPr>
          <p:nvPr>
            <p:ph type="body" idx="1"/>
          </p:nvPr>
        </p:nvSpPr>
        <p:spPr>
          <a:xfrm>
            <a:off x="395536" y="1705175"/>
            <a:ext cx="7128792" cy="2594767"/>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b="1"/>
              <a:t>Aktuelne metode</a:t>
            </a:r>
            <a:endParaRPr/>
          </a:p>
          <a:p>
            <a:pPr marL="914400" lvl="1" indent="-381000" algn="l" rtl="0">
              <a:lnSpc>
                <a:spcPct val="100000"/>
              </a:lnSpc>
              <a:spcBef>
                <a:spcPts val="1000"/>
              </a:spcBef>
              <a:spcAft>
                <a:spcPts val="0"/>
              </a:spcAft>
              <a:buSzPts val="2400"/>
              <a:buChar char="▸"/>
            </a:pPr>
            <a:r>
              <a:rPr lang="en-US" sz="2000"/>
              <a:t>Evidencija o izmerenim namirnicama tj. dnevnici ishrane</a:t>
            </a:r>
            <a:endParaRPr/>
          </a:p>
          <a:p>
            <a:pPr marL="914400" lvl="1" indent="-381000" algn="l" rtl="0">
              <a:lnSpc>
                <a:spcPct val="100000"/>
              </a:lnSpc>
              <a:spcBef>
                <a:spcPts val="1000"/>
              </a:spcBef>
              <a:spcAft>
                <a:spcPts val="0"/>
              </a:spcAft>
              <a:buSzPts val="2400"/>
              <a:buChar char="▸"/>
            </a:pPr>
            <a:r>
              <a:rPr lang="en-US" sz="2000"/>
              <a:t>Evidencija o namirnicama sa procenjenom težinom</a:t>
            </a:r>
            <a:endParaRPr/>
          </a:p>
          <a:p>
            <a:pPr marL="914400" lvl="1" indent="-381000" algn="l" rtl="0">
              <a:lnSpc>
                <a:spcPct val="100000"/>
              </a:lnSpc>
              <a:spcBef>
                <a:spcPts val="1000"/>
              </a:spcBef>
              <a:spcAft>
                <a:spcPts val="0"/>
              </a:spcAft>
              <a:buSzPts val="2400"/>
              <a:buChar char="▸"/>
            </a:pPr>
            <a:r>
              <a:rPr lang="en-US" sz="2000"/>
              <a:t>Dvostruka analiza </a:t>
            </a:r>
            <a:endParaRPr/>
          </a:p>
          <a:p>
            <a:pPr marL="914400" lvl="1" indent="-381000" algn="l" rtl="0">
              <a:lnSpc>
                <a:spcPct val="100000"/>
              </a:lnSpc>
              <a:spcBef>
                <a:spcPts val="1000"/>
              </a:spcBef>
              <a:spcAft>
                <a:spcPts val="0"/>
              </a:spcAft>
              <a:buSzPts val="2400"/>
              <a:buChar char="▸"/>
            </a:pPr>
            <a:r>
              <a:rPr lang="en-US" sz="2000"/>
              <a:t>Evidencije pomoću elektronske opreme (mobilni telefoni, kamere, fotoaparati)</a:t>
            </a:r>
            <a:endParaRPr/>
          </a:p>
        </p:txBody>
      </p:sp>
      <p:sp>
        <p:nvSpPr>
          <p:cNvPr id="326" name="Google Shape;326;p29"/>
          <p:cNvSpPr txBox="1"/>
          <p:nvPr/>
        </p:nvSpPr>
        <p:spPr>
          <a:xfrm>
            <a:off x="745067" y="-10668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0"/>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25</a:t>
            </a:fld>
            <a:endParaRPr/>
          </a:p>
        </p:txBody>
      </p:sp>
      <p:grpSp>
        <p:nvGrpSpPr>
          <p:cNvPr id="332" name="Google Shape;332;p30"/>
          <p:cNvGrpSpPr/>
          <p:nvPr/>
        </p:nvGrpSpPr>
        <p:grpSpPr>
          <a:xfrm>
            <a:off x="8436324" y="288377"/>
            <a:ext cx="361474" cy="477145"/>
            <a:chOff x="4276825" y="487236"/>
            <a:chExt cx="317500" cy="419100"/>
          </a:xfrm>
        </p:grpSpPr>
        <p:sp>
          <p:nvSpPr>
            <p:cNvPr id="333" name="Google Shape;333;p30"/>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Google Shape;334;p30"/>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35" name="Google Shape;335;p30"/>
          <p:cNvSpPr txBox="1">
            <a:spLocks noGrp="1"/>
          </p:cNvSpPr>
          <p:nvPr>
            <p:ph type="title"/>
          </p:nvPr>
        </p:nvSpPr>
        <p:spPr>
          <a:xfrm>
            <a:off x="614974" y="391350"/>
            <a:ext cx="7485418"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D - Dijetetska ispitivanja</a:t>
            </a:r>
            <a:endParaRPr/>
          </a:p>
        </p:txBody>
      </p:sp>
      <p:sp>
        <p:nvSpPr>
          <p:cNvPr id="336" name="Google Shape;336;p30"/>
          <p:cNvSpPr txBox="1">
            <a:spLocks noGrp="1"/>
          </p:cNvSpPr>
          <p:nvPr>
            <p:ph type="body" idx="1"/>
          </p:nvPr>
        </p:nvSpPr>
        <p:spPr>
          <a:xfrm>
            <a:off x="395535" y="1705175"/>
            <a:ext cx="8327839" cy="2594767"/>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Usklađenost sa smernicama za ishranu zasnovanim na grupama namirnica</a:t>
            </a:r>
            <a:endParaRPr/>
          </a:p>
          <a:p>
            <a:pPr marL="76200" lvl="0" indent="0" algn="l" rtl="0">
              <a:lnSpc>
                <a:spcPct val="100000"/>
              </a:lnSpc>
              <a:spcBef>
                <a:spcPts val="1000"/>
              </a:spcBef>
              <a:spcAft>
                <a:spcPts val="0"/>
              </a:spcAft>
              <a:buSzPts val="2400"/>
              <a:buNone/>
            </a:pPr>
            <a:endParaRPr sz="2000"/>
          </a:p>
          <a:p>
            <a:pPr marL="76200" lvl="0" indent="0" algn="ctr" rtl="0">
              <a:lnSpc>
                <a:spcPct val="100000"/>
              </a:lnSpc>
              <a:spcBef>
                <a:spcPts val="1000"/>
              </a:spcBef>
              <a:spcAft>
                <a:spcPts val="0"/>
              </a:spcAft>
              <a:buSzPts val="2400"/>
              <a:buNone/>
            </a:pPr>
            <a:r>
              <a:rPr lang="en-US" sz="1800" b="1" u="sng">
                <a:latin typeface="Barlow"/>
                <a:ea typeface="Barlow"/>
                <a:cs typeface="Barlow"/>
                <a:sym typeface="Barlow"/>
              </a:rPr>
              <a:t>https://www.fao.org/nutrition/education/food-based-dietary-guidelines</a:t>
            </a:r>
            <a:endParaRPr/>
          </a:p>
          <a:p>
            <a:pPr marL="76200" lvl="0" indent="0" algn="l" rtl="0">
              <a:lnSpc>
                <a:spcPct val="100000"/>
              </a:lnSpc>
              <a:spcBef>
                <a:spcPts val="1000"/>
              </a:spcBef>
              <a:spcAft>
                <a:spcPts val="0"/>
              </a:spcAft>
              <a:buSzPts val="2400"/>
              <a:buNone/>
            </a:pP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0"/>
        <p:cNvGrpSpPr/>
        <p:nvPr/>
      </p:nvGrpSpPr>
      <p:grpSpPr>
        <a:xfrm>
          <a:off x="0" y="0"/>
          <a:ext cx="0" cy="0"/>
          <a:chOff x="0" y="0"/>
          <a:chExt cx="0" cy="0"/>
        </a:xfrm>
      </p:grpSpPr>
      <p:sp>
        <p:nvSpPr>
          <p:cNvPr id="341" name="Google Shape;341;p31"/>
          <p:cNvSpPr txBox="1">
            <a:spLocks noGrp="1"/>
          </p:cNvSpPr>
          <p:nvPr>
            <p:ph type="body" idx="1"/>
          </p:nvPr>
        </p:nvSpPr>
        <p:spPr>
          <a:xfrm>
            <a:off x="539552" y="1923678"/>
            <a:ext cx="3613200" cy="186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600"/>
              </a:spcBef>
              <a:spcAft>
                <a:spcPts val="0"/>
              </a:spcAft>
              <a:buSzPts val="2400"/>
              <a:buNone/>
            </a:pPr>
            <a:r>
              <a:rPr lang="en-US" b="1">
                <a:solidFill>
                  <a:schemeClr val="accent3"/>
                </a:solidFill>
                <a:latin typeface="Barlow"/>
                <a:ea typeface="Barlow"/>
                <a:cs typeface="Barlow"/>
                <a:sym typeface="Barlow"/>
              </a:rPr>
              <a:t>Politehnički Institut Bragança</a:t>
            </a:r>
            <a:endParaRPr b="1">
              <a:solidFill>
                <a:schemeClr val="accent3"/>
              </a:solidFill>
              <a:latin typeface="Barlow"/>
              <a:ea typeface="Barlow"/>
              <a:cs typeface="Barlow"/>
              <a:sym typeface="Barlow"/>
            </a:endParaRPr>
          </a:p>
        </p:txBody>
      </p:sp>
      <p:sp>
        <p:nvSpPr>
          <p:cNvPr id="342" name="Google Shape;342;p3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26</a:t>
            </a:fld>
            <a:endParaRPr/>
          </a:p>
        </p:txBody>
      </p:sp>
      <p:pic>
        <p:nvPicPr>
          <p:cNvPr id="343" name="Google Shape;343;p31"/>
          <p:cNvPicPr preferRelativeResize="0"/>
          <p:nvPr/>
        </p:nvPicPr>
        <p:blipFill rotWithShape="1">
          <a:blip r:embed="rId3">
            <a:alphaModFix/>
          </a:blip>
          <a:srcRect/>
          <a:stretch/>
        </p:blipFill>
        <p:spPr>
          <a:xfrm>
            <a:off x="4788024" y="1635646"/>
            <a:ext cx="3552394" cy="19982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8"/>
          <p:cNvSpPr txBox="1">
            <a:spLocks noGrp="1"/>
          </p:cNvSpPr>
          <p:nvPr>
            <p:ph type="body" idx="1"/>
          </p:nvPr>
        </p:nvSpPr>
        <p:spPr>
          <a:xfrm>
            <a:off x="381000" y="1779662"/>
            <a:ext cx="7920880" cy="2826600"/>
          </a:xfrm>
          <a:prstGeom prst="rect">
            <a:avLst/>
          </a:prstGeom>
          <a:noFill/>
          <a:ln>
            <a:noFill/>
          </a:ln>
        </p:spPr>
        <p:txBody>
          <a:bodyPr spcFirstLastPara="1" wrap="square" lIns="0" tIns="0" rIns="0" bIns="0" anchor="t" anchorCtr="0">
            <a:noAutofit/>
          </a:bodyPr>
          <a:lstStyle/>
          <a:p>
            <a:pPr marL="457200" lvl="0" indent="-381000" algn="just" rtl="0">
              <a:lnSpc>
                <a:spcPct val="100000"/>
              </a:lnSpc>
              <a:spcBef>
                <a:spcPts val="1000"/>
              </a:spcBef>
              <a:spcAft>
                <a:spcPts val="0"/>
              </a:spcAft>
              <a:buSzPts val="2400"/>
              <a:buChar char="▸"/>
            </a:pPr>
            <a:r>
              <a:rPr lang="en-US" sz="2000"/>
              <a:t>Uključuje metode i tehnike za proveru stanja uhranjenosti pojedinaca </a:t>
            </a:r>
            <a:endParaRPr/>
          </a:p>
          <a:p>
            <a:pPr marL="457200" lvl="0" indent="-228600" algn="just" rtl="0">
              <a:lnSpc>
                <a:spcPct val="100000"/>
              </a:lnSpc>
              <a:spcBef>
                <a:spcPts val="1000"/>
              </a:spcBef>
              <a:spcAft>
                <a:spcPts val="0"/>
              </a:spcAft>
              <a:buSzPts val="2400"/>
              <a:buNone/>
            </a:pPr>
            <a:endParaRPr sz="2000"/>
          </a:p>
          <a:p>
            <a:pPr marL="457200" lvl="0" indent="-381000" algn="just" rtl="0">
              <a:lnSpc>
                <a:spcPct val="100000"/>
              </a:lnSpc>
              <a:spcBef>
                <a:spcPts val="1000"/>
              </a:spcBef>
              <a:spcAft>
                <a:spcPts val="0"/>
              </a:spcAft>
              <a:buSzPts val="2400"/>
              <a:buChar char="▸"/>
            </a:pPr>
            <a:r>
              <a:rPr lang="en-US" sz="2000" b="1" i="1"/>
              <a:t>Cilj: utvrditi potencijalne probleme, pružajući pomoć i podršku u oporavku i održavanju zdravlja</a:t>
            </a:r>
            <a:endParaRPr/>
          </a:p>
          <a:p>
            <a:pPr marL="76200" lvl="0" indent="0" algn="l" rtl="0">
              <a:lnSpc>
                <a:spcPct val="100000"/>
              </a:lnSpc>
              <a:spcBef>
                <a:spcPts val="1000"/>
              </a:spcBef>
              <a:spcAft>
                <a:spcPts val="0"/>
              </a:spcAft>
              <a:buSzPts val="2400"/>
              <a:buNone/>
            </a:pPr>
            <a:endParaRPr sz="2000"/>
          </a:p>
        </p:txBody>
      </p:sp>
      <p:sp>
        <p:nvSpPr>
          <p:cNvPr id="91" name="Google Shape;91;p8"/>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3</a:t>
            </a:fld>
            <a:endParaRPr/>
          </a:p>
        </p:txBody>
      </p:sp>
      <p:grpSp>
        <p:nvGrpSpPr>
          <p:cNvPr id="92" name="Google Shape;92;p8"/>
          <p:cNvGrpSpPr/>
          <p:nvPr/>
        </p:nvGrpSpPr>
        <p:grpSpPr>
          <a:xfrm>
            <a:off x="8436324" y="288377"/>
            <a:ext cx="361474" cy="477145"/>
            <a:chOff x="4276825" y="487236"/>
            <a:chExt cx="317500" cy="419100"/>
          </a:xfrm>
        </p:grpSpPr>
        <p:sp>
          <p:nvSpPr>
            <p:cNvPr id="93" name="Google Shape;93;p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5" name="Google Shape;95;p8"/>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Procena stanja uhranjenosti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9"/>
          <p:cNvSpPr txBox="1">
            <a:spLocks noGrp="1"/>
          </p:cNvSpPr>
          <p:nvPr>
            <p:ph type="body" idx="1"/>
          </p:nvPr>
        </p:nvSpPr>
        <p:spPr>
          <a:xfrm>
            <a:off x="395536" y="1545350"/>
            <a:ext cx="856895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Predstavlja rezultat ravnoteže između unosa hranljivih materija i potreba za hranljivim materijama</a:t>
            </a:r>
            <a:endParaRPr/>
          </a:p>
          <a:p>
            <a:pPr marL="457200" lvl="0" indent="-228600" algn="l" rtl="0">
              <a:lnSpc>
                <a:spcPct val="100000"/>
              </a:lnSpc>
              <a:spcBef>
                <a:spcPts val="1000"/>
              </a:spcBef>
              <a:spcAft>
                <a:spcPts val="0"/>
              </a:spcAft>
              <a:buSzPts val="2400"/>
              <a:buNone/>
            </a:pPr>
            <a:endParaRPr sz="2000"/>
          </a:p>
        </p:txBody>
      </p:sp>
      <p:sp>
        <p:nvSpPr>
          <p:cNvPr id="101" name="Google Shape;101;p9"/>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4</a:t>
            </a:fld>
            <a:endParaRPr/>
          </a:p>
        </p:txBody>
      </p:sp>
      <p:grpSp>
        <p:nvGrpSpPr>
          <p:cNvPr id="102" name="Google Shape;102;p9"/>
          <p:cNvGrpSpPr/>
          <p:nvPr/>
        </p:nvGrpSpPr>
        <p:grpSpPr>
          <a:xfrm>
            <a:off x="8436324" y="288377"/>
            <a:ext cx="361474" cy="477145"/>
            <a:chOff x="4276825" y="487236"/>
            <a:chExt cx="317500" cy="419100"/>
          </a:xfrm>
        </p:grpSpPr>
        <p:sp>
          <p:nvSpPr>
            <p:cNvPr id="103" name="Google Shape;103;p9"/>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9"/>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5" name="Google Shape;105;p9"/>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Procena stanja uhranjenosti</a:t>
            </a:r>
            <a:endParaRPr/>
          </a:p>
        </p:txBody>
      </p:sp>
      <p:pic>
        <p:nvPicPr>
          <p:cNvPr id="106" name="Google Shape;106;p9"/>
          <p:cNvPicPr preferRelativeResize="0"/>
          <p:nvPr/>
        </p:nvPicPr>
        <p:blipFill rotWithShape="1">
          <a:blip r:embed="rId3">
            <a:alphaModFix/>
          </a:blip>
          <a:srcRect t="52116"/>
          <a:stretch/>
        </p:blipFill>
        <p:spPr>
          <a:xfrm>
            <a:off x="1619672" y="2985895"/>
            <a:ext cx="5400600" cy="2167857"/>
          </a:xfrm>
          <a:prstGeom prst="rect">
            <a:avLst/>
          </a:prstGeom>
          <a:noFill/>
          <a:ln>
            <a:noFill/>
          </a:ln>
        </p:spPr>
      </p:pic>
      <p:pic>
        <p:nvPicPr>
          <p:cNvPr id="107" name="Google Shape;107;p9"/>
          <p:cNvPicPr preferRelativeResize="0"/>
          <p:nvPr/>
        </p:nvPicPr>
        <p:blipFill rotWithShape="1">
          <a:blip r:embed="rId4">
            <a:alphaModFix/>
          </a:blip>
          <a:srcRect l="47374" t="51441" r="38059" b="42622"/>
          <a:stretch/>
        </p:blipFill>
        <p:spPr>
          <a:xfrm>
            <a:off x="3964181" y="2839932"/>
            <a:ext cx="1111875" cy="379890"/>
          </a:xfrm>
          <a:prstGeom prst="rect">
            <a:avLst/>
          </a:prstGeom>
          <a:noFill/>
          <a:ln>
            <a:noFill/>
          </a:ln>
        </p:spPr>
      </p:pic>
      <p:pic>
        <p:nvPicPr>
          <p:cNvPr id="108" name="Google Shape;108;p9"/>
          <p:cNvPicPr preferRelativeResize="0"/>
          <p:nvPr/>
        </p:nvPicPr>
        <p:blipFill rotWithShape="1">
          <a:blip r:embed="rId5">
            <a:alphaModFix/>
          </a:blip>
          <a:srcRect l="21513" t="33639" r="60962" b="57937"/>
          <a:stretch/>
        </p:blipFill>
        <p:spPr>
          <a:xfrm>
            <a:off x="2843808" y="2551899"/>
            <a:ext cx="942779" cy="379891"/>
          </a:xfrm>
          <a:prstGeom prst="rect">
            <a:avLst/>
          </a:prstGeom>
          <a:noFill/>
          <a:ln>
            <a:noFill/>
          </a:ln>
        </p:spPr>
      </p:pic>
      <p:pic>
        <p:nvPicPr>
          <p:cNvPr id="109" name="Google Shape;109;p9"/>
          <p:cNvPicPr preferRelativeResize="0"/>
          <p:nvPr/>
        </p:nvPicPr>
        <p:blipFill rotWithShape="1">
          <a:blip r:embed="rId5">
            <a:alphaModFix/>
          </a:blip>
          <a:srcRect l="59646" t="43596" r="15226" b="48380"/>
          <a:stretch/>
        </p:blipFill>
        <p:spPr>
          <a:xfrm>
            <a:off x="5076056" y="2569947"/>
            <a:ext cx="1351754" cy="3618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0"/>
          <p:cNvPicPr preferRelativeResize="0"/>
          <p:nvPr/>
        </p:nvPicPr>
        <p:blipFill rotWithShape="1">
          <a:blip r:embed="rId3">
            <a:alphaModFix/>
          </a:blip>
          <a:srcRect t="34689"/>
          <a:stretch/>
        </p:blipFill>
        <p:spPr>
          <a:xfrm>
            <a:off x="395536" y="1923678"/>
            <a:ext cx="4118412" cy="2254814"/>
          </a:xfrm>
          <a:prstGeom prst="rect">
            <a:avLst/>
          </a:prstGeom>
          <a:noFill/>
          <a:ln>
            <a:noFill/>
          </a:ln>
        </p:spPr>
      </p:pic>
      <p:sp>
        <p:nvSpPr>
          <p:cNvPr id="115" name="Google Shape;115;p10"/>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5</a:t>
            </a:fld>
            <a:endParaRPr/>
          </a:p>
        </p:txBody>
      </p:sp>
      <p:grpSp>
        <p:nvGrpSpPr>
          <p:cNvPr id="116" name="Google Shape;116;p10"/>
          <p:cNvGrpSpPr/>
          <p:nvPr/>
        </p:nvGrpSpPr>
        <p:grpSpPr>
          <a:xfrm>
            <a:off x="8436324" y="288377"/>
            <a:ext cx="361474" cy="477145"/>
            <a:chOff x="4276825" y="487236"/>
            <a:chExt cx="317500" cy="419100"/>
          </a:xfrm>
        </p:grpSpPr>
        <p:sp>
          <p:nvSpPr>
            <p:cNvPr id="117" name="Google Shape;117;p10"/>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0"/>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0"/>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Procena stanja uhranjenosti</a:t>
            </a:r>
            <a:endParaRPr/>
          </a:p>
        </p:txBody>
      </p:sp>
      <p:pic>
        <p:nvPicPr>
          <p:cNvPr id="120" name="Google Shape;120;p10"/>
          <p:cNvPicPr preferRelativeResize="0"/>
          <p:nvPr/>
        </p:nvPicPr>
        <p:blipFill rotWithShape="1">
          <a:blip r:embed="rId4">
            <a:alphaModFix/>
          </a:blip>
          <a:srcRect l="15174" t="31053"/>
          <a:stretch/>
        </p:blipFill>
        <p:spPr>
          <a:xfrm>
            <a:off x="4860032" y="1872466"/>
            <a:ext cx="3384376" cy="23060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1"/>
          <p:cNvSpPr txBox="1">
            <a:spLocks noGrp="1"/>
          </p:cNvSpPr>
          <p:nvPr>
            <p:ph type="body" idx="1"/>
          </p:nvPr>
        </p:nvSpPr>
        <p:spPr>
          <a:xfrm>
            <a:off x="1403648" y="1891420"/>
            <a:ext cx="5832648" cy="2826600"/>
          </a:xfrm>
          <a:prstGeom prst="rect">
            <a:avLst/>
          </a:prstGeom>
          <a:noFill/>
          <a:ln>
            <a:noFill/>
          </a:ln>
        </p:spPr>
        <p:txBody>
          <a:bodyPr spcFirstLastPara="1" wrap="square" lIns="0" tIns="0" rIns="0" bIns="0" anchor="t" anchorCtr="0">
            <a:noAutofit/>
          </a:bodyPr>
          <a:lstStyle/>
          <a:p>
            <a:pPr marL="457200" lvl="0" indent="-381000" algn="ctr" rtl="0">
              <a:lnSpc>
                <a:spcPct val="100000"/>
              </a:lnSpc>
              <a:spcBef>
                <a:spcPts val="1000"/>
              </a:spcBef>
              <a:spcAft>
                <a:spcPts val="0"/>
              </a:spcAft>
              <a:buSzPts val="2400"/>
              <a:buChar char="▸"/>
            </a:pPr>
            <a:r>
              <a:rPr lang="en-US" b="1" i="1"/>
              <a:t>A: Antropometrijska ispitivanja</a:t>
            </a:r>
            <a:endParaRPr/>
          </a:p>
          <a:p>
            <a:pPr marL="457200" lvl="0" indent="-381000" algn="ctr" rtl="0">
              <a:lnSpc>
                <a:spcPct val="100000"/>
              </a:lnSpc>
              <a:spcBef>
                <a:spcPts val="1000"/>
              </a:spcBef>
              <a:spcAft>
                <a:spcPts val="0"/>
              </a:spcAft>
              <a:buSzPts val="2400"/>
              <a:buChar char="▸"/>
            </a:pPr>
            <a:r>
              <a:rPr lang="en-US" b="1" i="1"/>
              <a:t>B: Biohemijska ispitivanja</a:t>
            </a:r>
            <a:endParaRPr/>
          </a:p>
          <a:p>
            <a:pPr marL="457200" lvl="0" indent="-381000" algn="ctr" rtl="0">
              <a:lnSpc>
                <a:spcPct val="100000"/>
              </a:lnSpc>
              <a:spcBef>
                <a:spcPts val="1000"/>
              </a:spcBef>
              <a:spcAft>
                <a:spcPts val="0"/>
              </a:spcAft>
              <a:buSzPts val="2400"/>
              <a:buChar char="▸"/>
            </a:pPr>
            <a:r>
              <a:rPr lang="en-US" b="1" i="1"/>
              <a:t>C: Klinička ispitivanja</a:t>
            </a:r>
            <a:endParaRPr/>
          </a:p>
          <a:p>
            <a:pPr marL="457200" lvl="0" indent="-381000" algn="ctr" rtl="0">
              <a:lnSpc>
                <a:spcPct val="100000"/>
              </a:lnSpc>
              <a:spcBef>
                <a:spcPts val="1000"/>
              </a:spcBef>
              <a:spcAft>
                <a:spcPts val="0"/>
              </a:spcAft>
              <a:buSzPts val="2400"/>
              <a:buChar char="▸"/>
            </a:pPr>
            <a:r>
              <a:rPr lang="en-US" b="1" i="1"/>
              <a:t>D: Dijetetska ispitivanja</a:t>
            </a:r>
            <a:endParaRPr/>
          </a:p>
        </p:txBody>
      </p:sp>
      <p:sp>
        <p:nvSpPr>
          <p:cNvPr id="126" name="Google Shape;126;p1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6</a:t>
            </a:fld>
            <a:endParaRPr/>
          </a:p>
        </p:txBody>
      </p:sp>
      <p:grpSp>
        <p:nvGrpSpPr>
          <p:cNvPr id="127" name="Google Shape;127;p11"/>
          <p:cNvGrpSpPr/>
          <p:nvPr/>
        </p:nvGrpSpPr>
        <p:grpSpPr>
          <a:xfrm>
            <a:off x="8436324" y="288377"/>
            <a:ext cx="361474" cy="477145"/>
            <a:chOff x="4276825" y="487236"/>
            <a:chExt cx="317500" cy="419100"/>
          </a:xfrm>
        </p:grpSpPr>
        <p:sp>
          <p:nvSpPr>
            <p:cNvPr id="128" name="Google Shape;128;p11"/>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11"/>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30" name="Google Shape;130;p1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ABCD Metoda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2"/>
          <p:cNvSpPr txBox="1">
            <a:spLocks noGrp="1"/>
          </p:cNvSpPr>
          <p:nvPr>
            <p:ph type="body" idx="1"/>
          </p:nvPr>
        </p:nvSpPr>
        <p:spPr>
          <a:xfrm>
            <a:off x="395536" y="1705175"/>
            <a:ext cx="4536504"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Predstavljaju spoljašnje merenje ljudskog tela</a:t>
            </a:r>
            <a:endParaRPr/>
          </a:p>
          <a:p>
            <a:pPr marL="457200" lvl="0" indent="-381000" algn="l" rtl="0">
              <a:lnSpc>
                <a:spcPct val="100000"/>
              </a:lnSpc>
              <a:spcBef>
                <a:spcPts val="1000"/>
              </a:spcBef>
              <a:spcAft>
                <a:spcPts val="0"/>
              </a:spcAft>
              <a:buSzPts val="2400"/>
              <a:buChar char="▸"/>
            </a:pPr>
            <a:r>
              <a:rPr lang="en-US" sz="2000"/>
              <a:t>Odražavaju zdravstveno stanje i stanje uhranjenosti</a:t>
            </a:r>
            <a:endParaRPr/>
          </a:p>
          <a:p>
            <a:pPr marL="457200" lvl="0" indent="-381000" algn="l" rtl="0">
              <a:lnSpc>
                <a:spcPct val="100000"/>
              </a:lnSpc>
              <a:spcBef>
                <a:spcPts val="1000"/>
              </a:spcBef>
              <a:spcAft>
                <a:spcPts val="0"/>
              </a:spcAft>
              <a:buSzPts val="2400"/>
              <a:buChar char="▸"/>
            </a:pPr>
            <a:r>
              <a:rPr lang="en-US" sz="2000"/>
              <a:t>Često se porede sa standardima ili se primenjuju u prediktivnim jednačinama</a:t>
            </a:r>
            <a:endParaRPr sz="2000"/>
          </a:p>
        </p:txBody>
      </p:sp>
      <p:sp>
        <p:nvSpPr>
          <p:cNvPr id="136" name="Google Shape;136;p12"/>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7</a:t>
            </a:fld>
            <a:endParaRPr/>
          </a:p>
        </p:txBody>
      </p:sp>
      <p:grpSp>
        <p:nvGrpSpPr>
          <p:cNvPr id="137" name="Google Shape;137;p12"/>
          <p:cNvGrpSpPr/>
          <p:nvPr/>
        </p:nvGrpSpPr>
        <p:grpSpPr>
          <a:xfrm>
            <a:off x="8436324" y="288377"/>
            <a:ext cx="361474" cy="477145"/>
            <a:chOff x="4276825" y="487236"/>
            <a:chExt cx="317500" cy="419100"/>
          </a:xfrm>
        </p:grpSpPr>
        <p:sp>
          <p:nvSpPr>
            <p:cNvPr id="138" name="Google Shape;138;p12"/>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12"/>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0" name="Google Shape;140;p12"/>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A - Antropometrijske metode</a:t>
            </a:r>
            <a:endParaRPr/>
          </a:p>
        </p:txBody>
      </p:sp>
      <p:pic>
        <p:nvPicPr>
          <p:cNvPr id="141" name="Google Shape;141;p12"/>
          <p:cNvPicPr preferRelativeResize="0"/>
          <p:nvPr/>
        </p:nvPicPr>
        <p:blipFill rotWithShape="1">
          <a:blip r:embed="rId3">
            <a:alphaModFix/>
          </a:blip>
          <a:srcRect r="22012"/>
          <a:stretch/>
        </p:blipFill>
        <p:spPr>
          <a:xfrm>
            <a:off x="5185281" y="1343382"/>
            <a:ext cx="3779207" cy="40622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3"/>
          <p:cNvSpPr txBox="1">
            <a:spLocks noGrp="1"/>
          </p:cNvSpPr>
          <p:nvPr>
            <p:ph type="body" idx="1"/>
          </p:nvPr>
        </p:nvSpPr>
        <p:spPr>
          <a:xfrm>
            <a:off x="405114" y="2211710"/>
            <a:ext cx="5319014" cy="1154607"/>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b="1"/>
              <a:t>TELESNA TEŽINA</a:t>
            </a:r>
            <a:endParaRPr/>
          </a:p>
          <a:p>
            <a:pPr marL="914400" lvl="1" indent="-381000" algn="l" rtl="0">
              <a:lnSpc>
                <a:spcPct val="100000"/>
              </a:lnSpc>
              <a:spcBef>
                <a:spcPts val="1000"/>
              </a:spcBef>
              <a:spcAft>
                <a:spcPts val="0"/>
              </a:spcAft>
              <a:buSzPts val="2400"/>
              <a:buChar char="▸"/>
            </a:pPr>
            <a:r>
              <a:rPr lang="en-US" sz="2000"/>
              <a:t>Višak ili manjak nepovoljno utiče na morbiditet i mortalitet</a:t>
            </a:r>
            <a:endParaRPr sz="2000"/>
          </a:p>
        </p:txBody>
      </p:sp>
      <p:sp>
        <p:nvSpPr>
          <p:cNvPr id="147" name="Google Shape;147;p1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8</a:t>
            </a:fld>
            <a:endParaRPr/>
          </a:p>
        </p:txBody>
      </p:sp>
      <p:grpSp>
        <p:nvGrpSpPr>
          <p:cNvPr id="148" name="Google Shape;148;p13"/>
          <p:cNvGrpSpPr/>
          <p:nvPr/>
        </p:nvGrpSpPr>
        <p:grpSpPr>
          <a:xfrm>
            <a:off x="8436324" y="288377"/>
            <a:ext cx="361474" cy="477145"/>
            <a:chOff x="4276825" y="487236"/>
            <a:chExt cx="317500" cy="419100"/>
          </a:xfrm>
        </p:grpSpPr>
        <p:sp>
          <p:nvSpPr>
            <p:cNvPr id="149" name="Google Shape;149;p13"/>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13"/>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1" name="Google Shape;151;p13"/>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A - Antropometrijske metode</a:t>
            </a:r>
            <a:endParaRPr/>
          </a:p>
        </p:txBody>
      </p:sp>
      <p:pic>
        <p:nvPicPr>
          <p:cNvPr id="152" name="Google Shape;152;p13"/>
          <p:cNvPicPr preferRelativeResize="0"/>
          <p:nvPr/>
        </p:nvPicPr>
        <p:blipFill rotWithShape="1">
          <a:blip r:embed="rId3">
            <a:alphaModFix/>
          </a:blip>
          <a:srcRect/>
          <a:stretch/>
        </p:blipFill>
        <p:spPr>
          <a:xfrm>
            <a:off x="6683875" y="2859924"/>
            <a:ext cx="1818363" cy="19454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4"/>
          <p:cNvSpPr txBox="1">
            <a:spLocks noGrp="1"/>
          </p:cNvSpPr>
          <p:nvPr>
            <p:ph type="body" idx="1"/>
          </p:nvPr>
        </p:nvSpPr>
        <p:spPr>
          <a:xfrm>
            <a:off x="395536" y="1545350"/>
            <a:ext cx="8115208"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b="1"/>
              <a:t>VISINA</a:t>
            </a:r>
            <a:endParaRPr/>
          </a:p>
          <a:p>
            <a:pPr marL="914400" lvl="1" indent="-381000" algn="l" rtl="0">
              <a:lnSpc>
                <a:spcPct val="100000"/>
              </a:lnSpc>
              <a:spcBef>
                <a:spcPts val="1000"/>
              </a:spcBef>
              <a:spcAft>
                <a:spcPts val="0"/>
              </a:spcAft>
              <a:buSzPts val="2400"/>
              <a:buChar char="▸"/>
            </a:pPr>
            <a:r>
              <a:rPr lang="en-US" sz="2000"/>
              <a:t>Meri se pomoću samostojećeg stadiometra ili onog koji je pričvršćen na odgovarajućoj visini za zid</a:t>
            </a:r>
            <a:endParaRPr/>
          </a:p>
          <a:p>
            <a:pPr marL="914400" lvl="1" indent="-381000" algn="l" rtl="0">
              <a:lnSpc>
                <a:spcPct val="100000"/>
              </a:lnSpc>
              <a:spcBef>
                <a:spcPts val="1000"/>
              </a:spcBef>
              <a:spcAft>
                <a:spcPts val="0"/>
              </a:spcAft>
              <a:buSzPts val="2400"/>
              <a:buFont typeface="Barlow Light"/>
              <a:buChar char="▸"/>
            </a:pPr>
            <a:r>
              <a:rPr lang="en-US" sz="2000"/>
              <a:t>Mogu se obaviti i druga antropometrijska merenja na osnovu kojih se može proceniti visina:</a:t>
            </a:r>
            <a:endParaRPr/>
          </a:p>
          <a:p>
            <a:pPr marL="1828800" lvl="3" indent="-381000" algn="l" rtl="0">
              <a:lnSpc>
                <a:spcPct val="100000"/>
              </a:lnSpc>
              <a:spcBef>
                <a:spcPts val="1000"/>
              </a:spcBef>
              <a:spcAft>
                <a:spcPts val="0"/>
              </a:spcAft>
              <a:buSzPts val="2400"/>
              <a:buFont typeface="Barlow Light"/>
              <a:buChar char="▸"/>
            </a:pPr>
            <a:r>
              <a:rPr lang="en-US" sz="2000"/>
              <a:t>Dužina lakatne kosti</a:t>
            </a:r>
            <a:endParaRPr/>
          </a:p>
          <a:p>
            <a:pPr marL="1828800" lvl="3" indent="-381000" algn="l" rtl="0">
              <a:lnSpc>
                <a:spcPct val="100000"/>
              </a:lnSpc>
              <a:spcBef>
                <a:spcPts val="1000"/>
              </a:spcBef>
              <a:spcAft>
                <a:spcPts val="0"/>
              </a:spcAft>
              <a:buSzPts val="2400"/>
              <a:buFont typeface="Barlow Light"/>
              <a:buChar char="▸"/>
            </a:pPr>
            <a:r>
              <a:rPr lang="en-US" sz="2000"/>
              <a:t>Visina kolena</a:t>
            </a:r>
            <a:endParaRPr/>
          </a:p>
          <a:p>
            <a:pPr marL="1828800" lvl="3" indent="-381000" algn="l" rtl="0">
              <a:lnSpc>
                <a:spcPct val="100000"/>
              </a:lnSpc>
              <a:spcBef>
                <a:spcPts val="1000"/>
              </a:spcBef>
              <a:spcAft>
                <a:spcPts val="0"/>
              </a:spcAft>
              <a:buSzPts val="2400"/>
              <a:buFont typeface="Barlow Light"/>
              <a:buChar char="▸"/>
            </a:pPr>
            <a:r>
              <a:rPr lang="en-US" sz="2000"/>
              <a:t>Poluraspon</a:t>
            </a:r>
            <a:endParaRPr sz="2000"/>
          </a:p>
        </p:txBody>
      </p:sp>
      <p:sp>
        <p:nvSpPr>
          <p:cNvPr id="158" name="Google Shape;158;p1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9</a:t>
            </a:fld>
            <a:endParaRPr/>
          </a:p>
        </p:txBody>
      </p:sp>
      <p:grpSp>
        <p:nvGrpSpPr>
          <p:cNvPr id="159" name="Google Shape;159;p14"/>
          <p:cNvGrpSpPr/>
          <p:nvPr/>
        </p:nvGrpSpPr>
        <p:grpSpPr>
          <a:xfrm>
            <a:off x="8436324" y="288377"/>
            <a:ext cx="361474" cy="477145"/>
            <a:chOff x="4276825" y="487236"/>
            <a:chExt cx="317500" cy="419100"/>
          </a:xfrm>
        </p:grpSpPr>
        <p:sp>
          <p:nvSpPr>
            <p:cNvPr id="160" name="Google Shape;160;p14"/>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14"/>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62" name="Google Shape;162;p14"/>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A - Antropometrijske metode</a:t>
            </a:r>
            <a:endParaRPr/>
          </a:p>
        </p:txBody>
      </p:sp>
    </p:spTree>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832</Words>
  <Application>Microsoft Office PowerPoint</Application>
  <PresentationFormat>On-screen Show (16:9)</PresentationFormat>
  <Paragraphs>153</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Barlow</vt:lpstr>
      <vt:lpstr>Calibri</vt:lpstr>
      <vt:lpstr>Barlow SemiBold</vt:lpstr>
      <vt:lpstr>Barlow Light</vt:lpstr>
      <vt:lpstr>Caius template</vt:lpstr>
      <vt:lpstr> PROCENA STANJA UHRANJENOSTI  Politehnički Institut Bragança</vt:lpstr>
      <vt:lpstr>Projekat broj: 2021-1-RO01- KA220-HED-38B739A3</vt:lpstr>
      <vt:lpstr>Procena stanja uhranjenosti</vt:lpstr>
      <vt:lpstr>Procena stanja uhranjenosti</vt:lpstr>
      <vt:lpstr>Procena stanja uhranjenosti</vt:lpstr>
      <vt:lpstr>ABCD Metoda</vt:lpstr>
      <vt:lpstr>A - Antropometrijske metode</vt:lpstr>
      <vt:lpstr>A - Antropometrijske metode</vt:lpstr>
      <vt:lpstr>A - Antropometrijske metode</vt:lpstr>
      <vt:lpstr>A - Antropometrijske metode </vt:lpstr>
      <vt:lpstr>A - Antropometrijske metode </vt:lpstr>
      <vt:lpstr>A - Antropometrijske metode </vt:lpstr>
      <vt:lpstr>A - Antropometrijske metode </vt:lpstr>
      <vt:lpstr>A - Antropometrijske metode</vt:lpstr>
      <vt:lpstr>A - Antropometrijske metode </vt:lpstr>
      <vt:lpstr>A - Antropometrijske metode</vt:lpstr>
      <vt:lpstr>A - Antropometrijske metode</vt:lpstr>
      <vt:lpstr>A - Antropometrijske metode</vt:lpstr>
      <vt:lpstr>B - Biohemijske metode</vt:lpstr>
      <vt:lpstr>B - Biohemijske metode</vt:lpstr>
      <vt:lpstr>B - Biohemijske metode</vt:lpstr>
      <vt:lpstr>C - Kliničke metode</vt:lpstr>
      <vt:lpstr>D - Dijetetska ispitivanja</vt:lpstr>
      <vt:lpstr>D - Dijetetska ispitivanja</vt:lpstr>
      <vt:lpstr>D - Dijetetska ispitivanja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PROCENA STANJA UHRANJENOSTI  Politehnički Institut Bragança</dc:title>
  <dc:creator>Danka Sinadinović</dc:creator>
  <cp:lastModifiedBy>Danka Sinadinović</cp:lastModifiedBy>
  <cp:revision>1</cp:revision>
  <dcterms:modified xsi:type="dcterms:W3CDTF">2023-06-25T20:06:48Z</dcterms:modified>
</cp:coreProperties>
</file>