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8"/>
  </p:notesMasterIdLst>
  <p:sldIdLst>
    <p:sldId id="256" r:id="rId2"/>
    <p:sldId id="257" r:id="rId3"/>
    <p:sldId id="261" r:id="rId4"/>
    <p:sldId id="279" r:id="rId5"/>
    <p:sldId id="282" r:id="rId6"/>
    <p:sldId id="280" r:id="rId7"/>
    <p:sldId id="281" r:id="rId8"/>
    <p:sldId id="284" r:id="rId9"/>
    <p:sldId id="285"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1" r:id="rId24"/>
    <p:sldId id="302" r:id="rId25"/>
    <p:sldId id="303" r:id="rId26"/>
    <p:sldId id="278" r:id="rId27"/>
  </p:sldIdLst>
  <p:sldSz cx="9144000" cy="5143500" type="screen16x9"/>
  <p:notesSz cx="6858000" cy="9144000"/>
  <p:embeddedFontLst>
    <p:embeddedFont>
      <p:font typeface="Calibri" pitchFamily="34" charset="0"/>
      <p:regular r:id="rId29"/>
      <p:bold r:id="rId30"/>
      <p:italic r:id="rId31"/>
      <p:boldItalic r:id="rId32"/>
    </p:embeddedFont>
    <p:embeddedFont>
      <p:font typeface="Barlow" charset="0"/>
      <p:regular r:id="rId33"/>
      <p:bold r:id="rId34"/>
      <p:italic r:id="rId35"/>
      <p:boldItalic r:id="rId36"/>
    </p:embeddedFont>
    <p:embeddedFont>
      <p:font typeface="Barlow SemiBold" charset="0"/>
      <p:regular r:id="rId37"/>
      <p:bold r:id="rId38"/>
      <p:italic r:id="rId39"/>
      <p:boldItalic r:id="rId40"/>
    </p:embeddedFont>
    <p:embeddedFont>
      <p:font typeface="Barlow Light"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p:restoredTop sz="94659"/>
  </p:normalViewPr>
  <p:slideViewPr>
    <p:cSldViewPr>
      <p:cViewPr>
        <p:scale>
          <a:sx n="102" d="100"/>
          <a:sy n="102" d="100"/>
        </p:scale>
        <p:origin x="-474" y="2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7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4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42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66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84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32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35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36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22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4053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25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028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73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405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35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24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64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08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01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20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381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who.int/tools/child-growth-standards/standards/weight-for-a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estle-caribbean.com/wellness-tools/waist-hip-ratio/abou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y.clevelandclinic.org/health/articles/11920-cholesterol-numbers-what-do-they-mea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dc.gov/diabetes/pdfs/library/socialmedia/road-to-diabetes-infographic.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51520" y="3219822"/>
            <a:ext cx="6768752" cy="1224136"/>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ro-RO" sz="2800" dirty="0"/>
              <a:t>EVALUAREA STĂRII DE NUTRIȚIE</a:t>
            </a:r>
            <a:br>
              <a:rPr lang="ro-RO" sz="2800" dirty="0"/>
            </a:br>
            <a:r>
              <a:rPr lang="it-IT" sz="1800" dirty="0"/>
              <a:t>Institut</a:t>
            </a:r>
            <a:r>
              <a:rPr lang="ro-RO" sz="1800" dirty="0"/>
              <a:t>ul Politehnic din </a:t>
            </a:r>
            <a:r>
              <a:rPr lang="it-IT" sz="1800" dirty="0"/>
              <a:t>Bragança</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248280" y="1795680"/>
            <a:ext cx="4536504"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Indexul de Masă Corporală</a:t>
            </a:r>
            <a:r>
              <a:rPr lang="en-US" sz="2000" b="1" dirty="0">
                <a:latin typeface="Arial" pitchFamily="34" charset="0"/>
                <a:cs typeface="Arial" pitchFamily="34" charset="0"/>
              </a:rPr>
              <a:t>– </a:t>
            </a:r>
            <a:r>
              <a:rPr lang="ro-RO" sz="2000" b="1" dirty="0">
                <a:latin typeface="Arial" pitchFamily="34" charset="0"/>
                <a:cs typeface="Arial" pitchFamily="34" charset="0"/>
              </a:rPr>
              <a:t>IMC</a:t>
            </a:r>
            <a:r>
              <a:rPr lang="en-US" sz="2000" b="1" dirty="0">
                <a:latin typeface="Arial" pitchFamily="34" charset="0"/>
                <a:cs typeface="Arial" pitchFamily="34" charset="0"/>
              </a:rPr>
              <a:t>  (Adul</a:t>
            </a:r>
            <a:r>
              <a:rPr lang="ro-RO" sz="2000" b="1" dirty="0">
                <a:latin typeface="Arial" pitchFamily="34" charset="0"/>
                <a:cs typeface="Arial" pitchFamily="34" charset="0"/>
              </a:rPr>
              <a:t>ți</a:t>
            </a:r>
            <a:r>
              <a:rPr lang="en-US" sz="2000" b="1" dirty="0">
                <a:latin typeface="Arial" pitchFamily="34" charset="0"/>
                <a:cs typeface="Arial" pitchFamily="34" charset="0"/>
              </a:rPr>
              <a:t>)</a:t>
            </a:r>
          </a:p>
          <a:p>
            <a:pPr lvl="1">
              <a:spcBef>
                <a:spcPts val="1000"/>
              </a:spcBef>
              <a:buChar char="▸"/>
            </a:pPr>
            <a:r>
              <a:rPr lang="en-US" sz="2000" dirty="0">
                <a:latin typeface="Arial" pitchFamily="34" charset="0"/>
                <a:cs typeface="Arial" pitchFamily="34" charset="0"/>
              </a:rPr>
              <a:t>Este un indicator </a:t>
            </a:r>
            <a:r>
              <a:rPr lang="ro-RO" sz="2000" dirty="0">
                <a:latin typeface="Arial" pitchFamily="34" charset="0"/>
                <a:cs typeface="Arial" pitchFamily="34" charset="0"/>
              </a:rPr>
              <a:t>de </a:t>
            </a:r>
            <a:r>
              <a:rPr lang="en-US" sz="2000" dirty="0" err="1">
                <a:latin typeface="Arial" pitchFamily="34" charset="0"/>
                <a:cs typeface="Arial" pitchFamily="34" charset="0"/>
              </a:rPr>
              <a:t>greutate</a:t>
            </a:r>
            <a:r>
              <a:rPr lang="en-US" sz="2000" dirty="0">
                <a:latin typeface="Arial" pitchFamily="34" charset="0"/>
                <a:cs typeface="Arial" pitchFamily="34" charset="0"/>
              </a:rPr>
              <a:t> </a:t>
            </a:r>
            <a:r>
              <a:rPr lang="en-US" sz="2000" dirty="0" err="1">
                <a:latin typeface="Arial" pitchFamily="34" charset="0"/>
                <a:cs typeface="Arial" pitchFamily="34" charset="0"/>
              </a:rPr>
              <a:t>pentru</a:t>
            </a:r>
            <a:r>
              <a:rPr lang="en-US" sz="2000" dirty="0">
                <a:latin typeface="Arial" pitchFamily="34" charset="0"/>
                <a:cs typeface="Arial" pitchFamily="34" charset="0"/>
              </a:rPr>
              <a:t> </a:t>
            </a:r>
            <a:r>
              <a:rPr lang="en-US" sz="2000" dirty="0" err="1">
                <a:latin typeface="Arial" pitchFamily="34" charset="0"/>
                <a:cs typeface="Arial" pitchFamily="34" charset="0"/>
              </a:rPr>
              <a:t>înălțime</a:t>
            </a:r>
            <a:r>
              <a:rPr lang="en-US" sz="2000" dirty="0">
                <a:latin typeface="Arial" pitchFamily="34" charset="0"/>
                <a:cs typeface="Arial" pitchFamily="34" charset="0"/>
              </a:rPr>
              <a:t> care </a:t>
            </a:r>
            <a:r>
              <a:rPr lang="en-US" sz="2000" dirty="0" err="1">
                <a:latin typeface="Arial" pitchFamily="34" charset="0"/>
                <a:cs typeface="Arial" pitchFamily="34" charset="0"/>
              </a:rPr>
              <a:t>poate</a:t>
            </a:r>
            <a:r>
              <a:rPr lang="en-US" sz="2000" dirty="0">
                <a:latin typeface="Arial" pitchFamily="34" charset="0"/>
                <a:cs typeface="Arial" pitchFamily="34" charset="0"/>
              </a:rPr>
              <a:t> fi </a:t>
            </a:r>
            <a:r>
              <a:rPr lang="en-US" sz="2000" dirty="0" err="1">
                <a:latin typeface="Arial" pitchFamily="34" charset="0"/>
                <a:cs typeface="Arial" pitchFamily="34" charset="0"/>
              </a:rPr>
              <a:t>utilizat</a:t>
            </a:r>
            <a:r>
              <a:rPr lang="en-US" sz="2000" dirty="0">
                <a:latin typeface="Arial" pitchFamily="34" charset="0"/>
                <a:cs typeface="Arial" pitchFamily="34" charset="0"/>
              </a:rPr>
              <a:t> </a:t>
            </a:r>
            <a:r>
              <a:rPr lang="en-US" sz="2000" dirty="0" err="1">
                <a:latin typeface="Arial" pitchFamily="34" charset="0"/>
                <a:cs typeface="Arial" pitchFamily="34" charset="0"/>
              </a:rPr>
              <a:t>pentru</a:t>
            </a:r>
            <a:r>
              <a:rPr lang="en-US" sz="2000" dirty="0">
                <a:latin typeface="Arial" pitchFamily="34" charset="0"/>
                <a:cs typeface="Arial" pitchFamily="34" charset="0"/>
              </a:rPr>
              <a:t> a </a:t>
            </a:r>
            <a:r>
              <a:rPr lang="en-US" sz="2000" dirty="0" err="1">
                <a:latin typeface="Arial" pitchFamily="34" charset="0"/>
                <a:cs typeface="Arial" pitchFamily="34" charset="0"/>
              </a:rPr>
              <a:t>clasifica</a:t>
            </a:r>
            <a:r>
              <a:rPr lang="en-US" sz="2000" dirty="0">
                <a:latin typeface="Arial" pitchFamily="34" charset="0"/>
                <a:cs typeface="Arial" pitchFamily="34" charset="0"/>
              </a:rPr>
              <a:t> </a:t>
            </a:r>
            <a:r>
              <a:rPr lang="en-US" sz="2000" dirty="0" err="1">
                <a:latin typeface="Arial" pitchFamily="34" charset="0"/>
                <a:cs typeface="Arial" pitchFamily="34" charset="0"/>
              </a:rPr>
              <a:t>supraponderalitatea</a:t>
            </a:r>
            <a:r>
              <a:rPr lang="en-US" sz="2000" dirty="0">
                <a:latin typeface="Arial" pitchFamily="34" charset="0"/>
                <a:cs typeface="Arial" pitchFamily="34" charset="0"/>
              </a:rPr>
              <a:t> </a:t>
            </a:r>
            <a:r>
              <a:rPr lang="en-US" sz="2000" dirty="0" err="1">
                <a:latin typeface="Arial" pitchFamily="34" charset="0"/>
                <a:cs typeface="Arial" pitchFamily="34" charset="0"/>
              </a:rPr>
              <a:t>și</a:t>
            </a:r>
            <a:r>
              <a:rPr lang="en-US" sz="2000" dirty="0">
                <a:latin typeface="Arial" pitchFamily="34" charset="0"/>
                <a:cs typeface="Arial" pitchFamily="34" charset="0"/>
              </a:rPr>
              <a:t> </a:t>
            </a:r>
            <a:r>
              <a:rPr lang="en-US" sz="2000" dirty="0" err="1">
                <a:latin typeface="Arial" pitchFamily="34" charset="0"/>
                <a:cs typeface="Arial" pitchFamily="34" charset="0"/>
              </a:rPr>
              <a:t>obezitatea</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Greutate</a:t>
            </a:r>
            <a:r>
              <a:rPr lang="en-US" sz="2000" dirty="0">
                <a:latin typeface="Arial" pitchFamily="34" charset="0"/>
                <a:cs typeface="Arial" pitchFamily="34" charset="0"/>
              </a:rPr>
              <a:t> (Kg) / </a:t>
            </a:r>
            <a:r>
              <a:rPr lang="ro-RO" sz="2000" dirty="0">
                <a:latin typeface="Arial" pitchFamily="34" charset="0"/>
                <a:cs typeface="Arial" pitchFamily="34" charset="0"/>
              </a:rPr>
              <a:t>Înălțime </a:t>
            </a:r>
            <a:r>
              <a:rPr lang="en-US" sz="2000" dirty="0">
                <a:latin typeface="Arial" pitchFamily="34" charset="0"/>
                <a:cs typeface="Arial" pitchFamily="34" charset="0"/>
              </a:rPr>
              <a:t>(m2)</a:t>
            </a:r>
            <a:endParaRPr sz="2000" dirty="0">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graphicFrame>
        <p:nvGraphicFramePr>
          <p:cNvPr id="3" name="Tabela 9">
            <a:extLst>
              <a:ext uri="{FF2B5EF4-FFF2-40B4-BE49-F238E27FC236}">
                <a16:creationId xmlns:a16="http://schemas.microsoft.com/office/drawing/2014/main" xmlns="" id="{CC5C4592-4E64-6CAD-A817-3AAA845EC13F}"/>
              </a:ext>
            </a:extLst>
          </p:cNvPr>
          <p:cNvGraphicFramePr>
            <a:graphicFrameLocks noGrp="1"/>
          </p:cNvGraphicFramePr>
          <p:nvPr>
            <p:extLst>
              <p:ext uri="{D42A27DB-BD31-4B8C-83A1-F6EECF244321}">
                <p14:modId xmlns:p14="http://schemas.microsoft.com/office/powerpoint/2010/main" val="3991797195"/>
              </p:ext>
            </p:extLst>
          </p:nvPr>
        </p:nvGraphicFramePr>
        <p:xfrm>
          <a:off x="4854415" y="1725620"/>
          <a:ext cx="4064001" cy="296672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xmlns="" val="1760334324"/>
                    </a:ext>
                  </a:extLst>
                </a:gridCol>
                <a:gridCol w="1797346">
                  <a:extLst>
                    <a:ext uri="{9D8B030D-6E8A-4147-A177-3AD203B41FA5}">
                      <a16:colId xmlns:a16="http://schemas.microsoft.com/office/drawing/2014/main" xmlns="" val="653368172"/>
                    </a:ext>
                  </a:extLst>
                </a:gridCol>
              </a:tblGrid>
              <a:tr h="370840">
                <a:tc>
                  <a:txBody>
                    <a:bodyPr/>
                    <a:lstStyle/>
                    <a:p>
                      <a:pPr algn="ctr"/>
                      <a:r>
                        <a:rPr lang="ro-RO" dirty="0">
                          <a:solidFill>
                            <a:schemeClr val="tx1"/>
                          </a:solidFill>
                          <a:latin typeface="Barlow" panose="00000500000000000000" pitchFamily="2" charset="0"/>
                        </a:rPr>
                        <a:t>STAREA GREUTĂȚII</a:t>
                      </a:r>
                      <a:endParaRPr lang="en-US" dirty="0">
                        <a:solidFill>
                          <a:schemeClr val="tx1"/>
                        </a:solidFill>
                        <a:latin typeface="Barlow" panose="00000500000000000000" pitchFamily="2" charset="0"/>
                      </a:endParaRPr>
                    </a:p>
                  </a:txBody>
                  <a:tcPr/>
                </a:tc>
                <a:tc>
                  <a:txBody>
                    <a:bodyPr/>
                    <a:lstStyle/>
                    <a:p>
                      <a:pPr algn="ctr"/>
                      <a:r>
                        <a:rPr lang="ro-RO" dirty="0">
                          <a:solidFill>
                            <a:schemeClr val="tx1"/>
                          </a:solidFill>
                          <a:latin typeface="Barlow" panose="00000500000000000000" pitchFamily="2" charset="0"/>
                        </a:rPr>
                        <a:t>IMC</a:t>
                      </a:r>
                      <a:r>
                        <a:rPr lang="en-US" dirty="0">
                          <a:solidFill>
                            <a:schemeClr val="tx1"/>
                          </a:solidFill>
                          <a:latin typeface="Barlow" panose="00000500000000000000" pitchFamily="2" charset="0"/>
                        </a:rPr>
                        <a:t> (Kg/m2)</a:t>
                      </a:r>
                    </a:p>
                  </a:txBody>
                  <a:tcPr/>
                </a:tc>
                <a:extLst>
                  <a:ext uri="{0D108BD9-81ED-4DB2-BD59-A6C34878D82A}">
                    <a16:rowId xmlns:a16="http://schemas.microsoft.com/office/drawing/2014/main" xmlns="" val="786450935"/>
                  </a:ext>
                </a:extLst>
              </a:tr>
              <a:tr h="370840">
                <a:tc>
                  <a:txBody>
                    <a:bodyPr/>
                    <a:lstStyle/>
                    <a:p>
                      <a:pPr algn="ctr"/>
                      <a:r>
                        <a:rPr lang="ro-RO" dirty="0">
                          <a:latin typeface="Barlow" panose="00000500000000000000" pitchFamily="2" charset="0"/>
                        </a:rPr>
                        <a:t>Subponderal</a:t>
                      </a:r>
                      <a:endParaRPr lang="en-US" dirty="0">
                        <a:latin typeface="Barlow" panose="00000500000000000000" pitchFamily="2" charset="0"/>
                      </a:endParaRPr>
                    </a:p>
                  </a:txBody>
                  <a:tcPr/>
                </a:tc>
                <a:tc>
                  <a:txBody>
                    <a:bodyPr/>
                    <a:lstStyle/>
                    <a:p>
                      <a:pPr algn="ctr"/>
                      <a:r>
                        <a:rPr lang="en-US" dirty="0">
                          <a:latin typeface="Barlow" panose="00000500000000000000" pitchFamily="2" charset="0"/>
                        </a:rPr>
                        <a:t>&lt;18.5</a:t>
                      </a:r>
                    </a:p>
                  </a:txBody>
                  <a:tcPr/>
                </a:tc>
                <a:extLst>
                  <a:ext uri="{0D108BD9-81ED-4DB2-BD59-A6C34878D82A}">
                    <a16:rowId xmlns:a16="http://schemas.microsoft.com/office/drawing/2014/main" xmlns="" val="2218221608"/>
                  </a:ext>
                </a:extLst>
              </a:tr>
              <a:tr h="370840">
                <a:tc>
                  <a:txBody>
                    <a:bodyPr/>
                    <a:lstStyle/>
                    <a:p>
                      <a:pPr algn="ctr"/>
                      <a:r>
                        <a:rPr lang="ro-RO" dirty="0">
                          <a:latin typeface="Barlow" panose="00000500000000000000" pitchFamily="2" charset="0"/>
                        </a:rPr>
                        <a:t>Limite normale</a:t>
                      </a:r>
                      <a:endParaRPr lang="en-US" dirty="0">
                        <a:latin typeface="Barlow" panose="00000500000000000000" pitchFamily="2" charset="0"/>
                      </a:endParaRPr>
                    </a:p>
                  </a:txBody>
                  <a:tcPr/>
                </a:tc>
                <a:tc>
                  <a:txBody>
                    <a:bodyPr/>
                    <a:lstStyle/>
                    <a:p>
                      <a:pPr algn="ctr"/>
                      <a:r>
                        <a:rPr lang="en-US" dirty="0">
                          <a:latin typeface="Barlow" panose="00000500000000000000" pitchFamily="2" charset="0"/>
                        </a:rPr>
                        <a:t>18.5 – 24.9</a:t>
                      </a:r>
                    </a:p>
                  </a:txBody>
                  <a:tcPr/>
                </a:tc>
                <a:extLst>
                  <a:ext uri="{0D108BD9-81ED-4DB2-BD59-A6C34878D82A}">
                    <a16:rowId xmlns:a16="http://schemas.microsoft.com/office/drawing/2014/main" xmlns="" val="438973275"/>
                  </a:ext>
                </a:extLst>
              </a:tr>
              <a:tr h="370840">
                <a:tc>
                  <a:txBody>
                    <a:bodyPr/>
                    <a:lstStyle/>
                    <a:p>
                      <a:pPr algn="ctr"/>
                      <a:r>
                        <a:rPr lang="ro-RO" dirty="0">
                          <a:latin typeface="Barlow" panose="00000500000000000000" pitchFamily="2" charset="0"/>
                        </a:rPr>
                        <a:t>Supraponderal</a:t>
                      </a:r>
                      <a:endParaRPr lang="en-US" dirty="0">
                        <a:latin typeface="Barlow" panose="00000500000000000000" pitchFamily="2" charset="0"/>
                      </a:endParaRPr>
                    </a:p>
                  </a:txBody>
                  <a:tcPr/>
                </a:tc>
                <a:tc>
                  <a:txBody>
                    <a:bodyPr/>
                    <a:lstStyle/>
                    <a:p>
                      <a:pPr algn="ctr"/>
                      <a:r>
                        <a:rPr lang="en-US" dirty="0">
                          <a:latin typeface="Barlow" panose="00000500000000000000" pitchFamily="2" charset="0"/>
                        </a:rPr>
                        <a:t>25.0 – 29.9</a:t>
                      </a:r>
                    </a:p>
                  </a:txBody>
                  <a:tcPr/>
                </a:tc>
                <a:extLst>
                  <a:ext uri="{0D108BD9-81ED-4DB2-BD59-A6C34878D82A}">
                    <a16:rowId xmlns:a16="http://schemas.microsoft.com/office/drawing/2014/main" xmlns="" val="3887871976"/>
                  </a:ext>
                </a:extLst>
              </a:tr>
              <a:tr h="370840">
                <a:tc>
                  <a:txBody>
                    <a:bodyPr/>
                    <a:lstStyle/>
                    <a:p>
                      <a:pPr algn="ctr"/>
                      <a:r>
                        <a:rPr lang="ro-RO" dirty="0">
                          <a:latin typeface="Barlow" panose="00000500000000000000" pitchFamily="2" charset="0"/>
                        </a:rPr>
                        <a:t>Obez</a:t>
                      </a:r>
                      <a:endParaRPr lang="en-US" dirty="0">
                        <a:latin typeface="Barlow" panose="00000500000000000000" pitchFamily="2" charset="0"/>
                      </a:endParaRPr>
                    </a:p>
                  </a:txBody>
                  <a:tcPr/>
                </a:tc>
                <a:tc>
                  <a:txBody>
                    <a:bodyPr/>
                    <a:lstStyle/>
                    <a:p>
                      <a:pPr algn="ctr"/>
                      <a:r>
                        <a:rPr lang="en-US" dirty="0">
                          <a:latin typeface="Barlow" panose="00000500000000000000" pitchFamily="2" charset="0"/>
                        </a:rPr>
                        <a:t>&gt;30</a:t>
                      </a:r>
                    </a:p>
                  </a:txBody>
                  <a:tcPr/>
                </a:tc>
                <a:extLst>
                  <a:ext uri="{0D108BD9-81ED-4DB2-BD59-A6C34878D82A}">
                    <a16:rowId xmlns:a16="http://schemas.microsoft.com/office/drawing/2014/main" xmlns="" val="922042824"/>
                  </a:ext>
                </a:extLst>
              </a:tr>
              <a:tr h="370840">
                <a:tc>
                  <a:txBody>
                    <a:bodyPr/>
                    <a:lstStyle/>
                    <a:p>
                      <a:pPr algn="ctr"/>
                      <a:r>
                        <a:rPr lang="en-US" dirty="0" err="1">
                          <a:latin typeface="Barlow" panose="00000500000000000000" pitchFamily="2" charset="0"/>
                        </a:rPr>
                        <a:t>Obe</a:t>
                      </a:r>
                      <a:r>
                        <a:rPr lang="ro-RO" dirty="0">
                          <a:latin typeface="Barlow" panose="00000500000000000000" pitchFamily="2" charset="0"/>
                        </a:rPr>
                        <a:t>z</a:t>
                      </a:r>
                      <a:r>
                        <a:rPr lang="en-US" dirty="0">
                          <a:latin typeface="Barlow" panose="00000500000000000000" pitchFamily="2" charset="0"/>
                        </a:rPr>
                        <a:t> </a:t>
                      </a:r>
                      <a:r>
                        <a:rPr lang="en-US" dirty="0" err="1">
                          <a:latin typeface="Barlow" panose="00000500000000000000" pitchFamily="2" charset="0"/>
                        </a:rPr>
                        <a:t>Clas</a:t>
                      </a:r>
                      <a:r>
                        <a:rPr lang="ro-RO" dirty="0">
                          <a:latin typeface="Barlow" panose="00000500000000000000" pitchFamily="2" charset="0"/>
                        </a:rPr>
                        <a:t>a</a:t>
                      </a:r>
                      <a:r>
                        <a:rPr lang="en-US" dirty="0">
                          <a:latin typeface="Barlow" panose="00000500000000000000" pitchFamily="2" charset="0"/>
                        </a:rPr>
                        <a:t> I</a:t>
                      </a:r>
                    </a:p>
                  </a:txBody>
                  <a:tcPr/>
                </a:tc>
                <a:tc>
                  <a:txBody>
                    <a:bodyPr/>
                    <a:lstStyle/>
                    <a:p>
                      <a:pPr algn="ctr"/>
                      <a:r>
                        <a:rPr lang="en-US" dirty="0">
                          <a:latin typeface="Barlow" panose="00000500000000000000" pitchFamily="2" charset="0"/>
                        </a:rPr>
                        <a:t>30.0 – 34.9</a:t>
                      </a:r>
                    </a:p>
                  </a:txBody>
                  <a:tcPr/>
                </a:tc>
                <a:extLst>
                  <a:ext uri="{0D108BD9-81ED-4DB2-BD59-A6C34878D82A}">
                    <a16:rowId xmlns:a16="http://schemas.microsoft.com/office/drawing/2014/main" xmlns="" val="1305716047"/>
                  </a:ext>
                </a:extLst>
              </a:tr>
              <a:tr h="370840">
                <a:tc>
                  <a:txBody>
                    <a:bodyPr/>
                    <a:lstStyle/>
                    <a:p>
                      <a:pPr algn="ctr"/>
                      <a:r>
                        <a:rPr lang="en-US" dirty="0">
                          <a:latin typeface="Barlow" panose="00000500000000000000" pitchFamily="2" charset="0"/>
                        </a:rPr>
                        <a:t>Ob</a:t>
                      </a:r>
                      <a:r>
                        <a:rPr lang="ro-RO" dirty="0">
                          <a:latin typeface="Barlow" panose="00000500000000000000" pitchFamily="2" charset="0"/>
                        </a:rPr>
                        <a:t>ez</a:t>
                      </a:r>
                      <a:r>
                        <a:rPr lang="en-US" dirty="0">
                          <a:latin typeface="Barlow" panose="00000500000000000000" pitchFamily="2" charset="0"/>
                        </a:rPr>
                        <a:t> </a:t>
                      </a:r>
                      <a:r>
                        <a:rPr lang="en-US" dirty="0" err="1">
                          <a:latin typeface="Barlow" panose="00000500000000000000" pitchFamily="2" charset="0"/>
                        </a:rPr>
                        <a:t>Clas</a:t>
                      </a:r>
                      <a:r>
                        <a:rPr lang="ro-RO" dirty="0">
                          <a:latin typeface="Barlow" panose="00000500000000000000" pitchFamily="2" charset="0"/>
                        </a:rPr>
                        <a:t>a</a:t>
                      </a:r>
                      <a:r>
                        <a:rPr lang="en-US" dirty="0">
                          <a:latin typeface="Barlow" panose="00000500000000000000" pitchFamily="2" charset="0"/>
                        </a:rPr>
                        <a:t> II</a:t>
                      </a:r>
                    </a:p>
                  </a:txBody>
                  <a:tcPr/>
                </a:tc>
                <a:tc>
                  <a:txBody>
                    <a:bodyPr/>
                    <a:lstStyle/>
                    <a:p>
                      <a:pPr algn="ctr"/>
                      <a:r>
                        <a:rPr lang="en-US" dirty="0">
                          <a:latin typeface="Barlow" panose="00000500000000000000" pitchFamily="2" charset="0"/>
                        </a:rPr>
                        <a:t>35.0 – 39.9</a:t>
                      </a:r>
                    </a:p>
                  </a:txBody>
                  <a:tcPr/>
                </a:tc>
                <a:extLst>
                  <a:ext uri="{0D108BD9-81ED-4DB2-BD59-A6C34878D82A}">
                    <a16:rowId xmlns:a16="http://schemas.microsoft.com/office/drawing/2014/main" xmlns="" val="1958366294"/>
                  </a:ext>
                </a:extLst>
              </a:tr>
              <a:tr h="370840">
                <a:tc>
                  <a:txBody>
                    <a:bodyPr/>
                    <a:lstStyle/>
                    <a:p>
                      <a:pPr algn="ctr"/>
                      <a:r>
                        <a:rPr lang="en-US" dirty="0" err="1">
                          <a:latin typeface="Barlow" panose="00000500000000000000" pitchFamily="2" charset="0"/>
                        </a:rPr>
                        <a:t>Obe</a:t>
                      </a:r>
                      <a:r>
                        <a:rPr lang="ro-RO" dirty="0">
                          <a:latin typeface="Barlow" panose="00000500000000000000" pitchFamily="2" charset="0"/>
                        </a:rPr>
                        <a:t>z</a:t>
                      </a:r>
                      <a:r>
                        <a:rPr lang="en-US" dirty="0">
                          <a:latin typeface="Barlow" panose="00000500000000000000" pitchFamily="2" charset="0"/>
                        </a:rPr>
                        <a:t> </a:t>
                      </a:r>
                      <a:r>
                        <a:rPr lang="en-US" dirty="0" err="1">
                          <a:latin typeface="Barlow" panose="00000500000000000000" pitchFamily="2" charset="0"/>
                        </a:rPr>
                        <a:t>Clas</a:t>
                      </a:r>
                      <a:r>
                        <a:rPr lang="ro-RO" dirty="0">
                          <a:latin typeface="Barlow" panose="00000500000000000000" pitchFamily="2" charset="0"/>
                        </a:rPr>
                        <a:t>a</a:t>
                      </a:r>
                      <a:r>
                        <a:rPr lang="en-US" dirty="0">
                          <a:latin typeface="Barlow" panose="00000500000000000000" pitchFamily="2" charset="0"/>
                        </a:rPr>
                        <a:t> III</a:t>
                      </a:r>
                    </a:p>
                  </a:txBody>
                  <a:tcPr/>
                </a:tc>
                <a:tc>
                  <a:txBody>
                    <a:bodyPr/>
                    <a:lstStyle/>
                    <a:p>
                      <a:pPr algn="ctr"/>
                      <a:r>
                        <a:rPr lang="en-US" dirty="0">
                          <a:latin typeface="Barlow" panose="00000500000000000000" pitchFamily="2" charset="0"/>
                        </a:rPr>
                        <a:t>&gt;40.0</a:t>
                      </a:r>
                    </a:p>
                  </a:txBody>
                  <a:tcPr/>
                </a:tc>
                <a:extLst>
                  <a:ext uri="{0D108BD9-81ED-4DB2-BD59-A6C34878D82A}">
                    <a16:rowId xmlns:a16="http://schemas.microsoft.com/office/drawing/2014/main" xmlns="" val="1170288679"/>
                  </a:ext>
                </a:extLst>
              </a:tr>
            </a:tbl>
          </a:graphicData>
        </a:graphic>
      </p:graphicFrame>
    </p:spTree>
    <p:extLst>
      <p:ext uri="{BB962C8B-B14F-4D97-AF65-F5344CB8AC3E}">
        <p14:creationId xmlns:p14="http://schemas.microsoft.com/office/powerpoint/2010/main" val="50527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latin typeface="Arial" pitchFamily="34" charset="0"/>
                <a:cs typeface="Arial" pitchFamily="34" charset="0"/>
              </a:rPr>
              <a:t>Un IMC </a:t>
            </a:r>
            <a:r>
              <a:rPr lang="en-US" sz="2000" dirty="0" err="1">
                <a:latin typeface="Arial" pitchFamily="34" charset="0"/>
                <a:cs typeface="Arial" pitchFamily="34" charset="0"/>
              </a:rPr>
              <a:t>peste</a:t>
            </a:r>
            <a:r>
              <a:rPr lang="en-US" sz="2000" dirty="0">
                <a:latin typeface="Arial" pitchFamily="34" charset="0"/>
                <a:cs typeface="Arial" pitchFamily="34" charset="0"/>
              </a:rPr>
              <a:t> </a:t>
            </a:r>
            <a:r>
              <a:rPr lang="en-US" sz="2000" dirty="0" err="1">
                <a:latin typeface="Arial" pitchFamily="34" charset="0"/>
                <a:cs typeface="Arial" pitchFamily="34" charset="0"/>
              </a:rPr>
              <a:t>cel</a:t>
            </a:r>
            <a:r>
              <a:rPr lang="en-US" sz="2000" dirty="0">
                <a:latin typeface="Arial" pitchFamily="34" charset="0"/>
                <a:cs typeface="Arial" pitchFamily="34" charset="0"/>
              </a:rPr>
              <a:t> </a:t>
            </a:r>
            <a:r>
              <a:rPr lang="en-US" sz="2000" dirty="0" err="1">
                <a:latin typeface="Arial" pitchFamily="34" charset="0"/>
                <a:cs typeface="Arial" pitchFamily="34" charset="0"/>
              </a:rPr>
              <a:t>recomandat</a:t>
            </a:r>
            <a:r>
              <a:rPr lang="en-US" sz="2000" dirty="0">
                <a:latin typeface="Arial" pitchFamily="34" charset="0"/>
                <a:cs typeface="Arial" pitchFamily="34" charset="0"/>
              </a:rPr>
              <a:t> </a:t>
            </a:r>
            <a:r>
              <a:rPr lang="en-US" sz="2000" dirty="0" err="1">
                <a:latin typeface="Arial" pitchFamily="34" charset="0"/>
                <a:cs typeface="Arial" pitchFamily="34" charset="0"/>
              </a:rPr>
              <a:t>crește</a:t>
            </a:r>
            <a:r>
              <a:rPr lang="en-US" sz="2000" dirty="0">
                <a:latin typeface="Arial" pitchFamily="34" charset="0"/>
                <a:cs typeface="Arial" pitchFamily="34" charset="0"/>
              </a:rPr>
              <a:t> </a:t>
            </a:r>
            <a:r>
              <a:rPr lang="en-US" sz="2000" dirty="0" err="1">
                <a:latin typeface="Arial" pitchFamily="34" charset="0"/>
                <a:cs typeface="Arial" pitchFamily="34" charset="0"/>
              </a:rPr>
              <a:t>riscul</a:t>
            </a:r>
            <a:r>
              <a:rPr lang="en-US" sz="2000" dirty="0">
                <a:latin typeface="Arial" pitchFamily="34" charset="0"/>
                <a:cs typeface="Arial" pitchFamily="34" charset="0"/>
              </a:rPr>
              <a:t> de a </a:t>
            </a:r>
            <a:r>
              <a:rPr lang="en-US" sz="2000" dirty="0" err="1">
                <a:latin typeface="Arial" pitchFamily="34" charset="0"/>
                <a:cs typeface="Arial" pitchFamily="34" charset="0"/>
              </a:rPr>
              <a:t>dezvolta</a:t>
            </a:r>
            <a:r>
              <a:rPr lang="en-US" sz="2000" dirty="0">
                <a:latin typeface="Arial" pitchFamily="34" charset="0"/>
                <a:cs typeface="Arial" pitchFamily="34" charset="0"/>
              </a:rPr>
              <a:t> </a:t>
            </a:r>
            <a:r>
              <a:rPr lang="en-US" sz="2000" dirty="0" err="1">
                <a:latin typeface="Arial" pitchFamily="34" charset="0"/>
                <a:cs typeface="Arial" pitchFamily="34" charset="0"/>
              </a:rPr>
              <a:t>anumite</a:t>
            </a:r>
            <a:r>
              <a:rPr lang="en-US" sz="2000" dirty="0">
                <a:latin typeface="Arial" pitchFamily="34" charset="0"/>
                <a:cs typeface="Arial" pitchFamily="34" charset="0"/>
              </a:rPr>
              <a:t> </a:t>
            </a:r>
            <a:r>
              <a:rPr lang="en-US" sz="2000" dirty="0" err="1">
                <a:latin typeface="Arial" pitchFamily="34" charset="0"/>
                <a:cs typeface="Arial" pitchFamily="34" charset="0"/>
              </a:rPr>
              <a:t>afecțiuni</a:t>
            </a:r>
            <a:r>
              <a:rPr lang="en-US" sz="2000" dirty="0">
                <a:latin typeface="Arial" pitchFamily="34" charset="0"/>
                <a:cs typeface="Arial" pitchFamily="34" charset="0"/>
              </a:rPr>
              <a:t>, </a:t>
            </a:r>
            <a:r>
              <a:rPr lang="en-US" sz="2000" dirty="0" err="1">
                <a:latin typeface="Arial" pitchFamily="34" charset="0"/>
                <a:cs typeface="Arial" pitchFamily="34" charset="0"/>
              </a:rPr>
              <a:t>inclusiv</a:t>
            </a:r>
            <a:r>
              <a:rPr lang="en-US" sz="2000" dirty="0">
                <a:latin typeface="Arial" pitchFamily="34" charset="0"/>
                <a:cs typeface="Arial" pitchFamily="34" charset="0"/>
              </a:rPr>
              <a:t> </a:t>
            </a:r>
            <a:r>
              <a:rPr lang="en-US" sz="2000" dirty="0" err="1">
                <a:latin typeface="Arial" pitchFamily="34" charset="0"/>
                <a:cs typeface="Arial" pitchFamily="34" charset="0"/>
              </a:rPr>
              <a:t>diabet</a:t>
            </a:r>
            <a:r>
              <a:rPr lang="en-US" sz="2000" dirty="0">
                <a:latin typeface="Arial" pitchFamily="34" charset="0"/>
                <a:cs typeface="Arial" pitchFamily="34" charset="0"/>
              </a:rPr>
              <a:t> de tip 2, </a:t>
            </a:r>
            <a:r>
              <a:rPr lang="en-US" sz="2000" dirty="0" err="1">
                <a:latin typeface="Arial" pitchFamily="34" charset="0"/>
                <a:cs typeface="Arial" pitchFamily="34" charset="0"/>
              </a:rPr>
              <a:t>boli</a:t>
            </a:r>
            <a:r>
              <a:rPr lang="en-US" sz="2000" dirty="0">
                <a:latin typeface="Arial" pitchFamily="34" charset="0"/>
                <a:cs typeface="Arial" pitchFamily="34" charset="0"/>
              </a:rPr>
              <a:t> de </a:t>
            </a:r>
            <a:r>
              <a:rPr lang="en-US" sz="2000" dirty="0" err="1">
                <a:latin typeface="Arial" pitchFamily="34" charset="0"/>
                <a:cs typeface="Arial" pitchFamily="34" charset="0"/>
              </a:rPr>
              <a:t>inimă</a:t>
            </a:r>
            <a:r>
              <a:rPr lang="en-US" sz="2000" dirty="0">
                <a:latin typeface="Arial" pitchFamily="34" charset="0"/>
                <a:cs typeface="Arial" pitchFamily="34" charset="0"/>
              </a:rPr>
              <a:t>, </a:t>
            </a:r>
            <a:r>
              <a:rPr lang="en-US" sz="2000" dirty="0" err="1">
                <a:latin typeface="Arial" pitchFamily="34" charset="0"/>
                <a:cs typeface="Arial" pitchFamily="34" charset="0"/>
              </a:rPr>
              <a:t>osteoartrit</a:t>
            </a:r>
            <a:r>
              <a:rPr lang="ro-RO" sz="2000" dirty="0">
                <a:latin typeface="Arial" pitchFamily="34" charset="0"/>
                <a:cs typeface="Arial" pitchFamily="34" charset="0"/>
              </a:rPr>
              <a:t>ă</a:t>
            </a:r>
            <a:r>
              <a:rPr lang="en-US" sz="2000" dirty="0">
                <a:latin typeface="Arial" pitchFamily="34" charset="0"/>
                <a:cs typeface="Arial" pitchFamily="34" charset="0"/>
              </a:rPr>
              <a:t>.</a:t>
            </a:r>
          </a:p>
          <a:p>
            <a:pPr marL="457200" lvl="0" indent="-381000" algn="l" rtl="0">
              <a:spcBef>
                <a:spcPts val="1000"/>
              </a:spcBef>
              <a:spcAft>
                <a:spcPts val="0"/>
              </a:spcAft>
              <a:buSzPts val="2400"/>
              <a:buChar char="▸"/>
            </a:pPr>
            <a:r>
              <a:rPr lang="en-US" sz="2000" dirty="0">
                <a:latin typeface="Arial" pitchFamily="34" charset="0"/>
                <a:cs typeface="Arial" pitchFamily="34" charset="0"/>
              </a:rPr>
              <a:t>Un IMC </a:t>
            </a:r>
            <a:r>
              <a:rPr lang="en-US" sz="2000" dirty="0" err="1">
                <a:latin typeface="Arial" pitchFamily="34" charset="0"/>
                <a:cs typeface="Arial" pitchFamily="34" charset="0"/>
              </a:rPr>
              <a:t>foarte</a:t>
            </a:r>
            <a:r>
              <a:rPr lang="en-US" sz="2000" dirty="0">
                <a:latin typeface="Arial" pitchFamily="34" charset="0"/>
                <a:cs typeface="Arial" pitchFamily="34" charset="0"/>
              </a:rPr>
              <a:t> </a:t>
            </a:r>
            <a:r>
              <a:rPr lang="en-US" sz="2000" dirty="0" err="1">
                <a:latin typeface="Arial" pitchFamily="34" charset="0"/>
                <a:cs typeface="Arial" pitchFamily="34" charset="0"/>
              </a:rPr>
              <a:t>scăzut</a:t>
            </a:r>
            <a:r>
              <a:rPr lang="en-US" sz="2000" dirty="0">
                <a:latin typeface="Arial" pitchFamily="34" charset="0"/>
                <a:cs typeface="Arial" pitchFamily="34" charset="0"/>
              </a:rPr>
              <a:t> </a:t>
            </a:r>
            <a:r>
              <a:rPr lang="en-US" sz="2000" dirty="0" err="1">
                <a:latin typeface="Arial" pitchFamily="34" charset="0"/>
                <a:cs typeface="Arial" pitchFamily="34" charset="0"/>
              </a:rPr>
              <a:t>crește</a:t>
            </a:r>
            <a:r>
              <a:rPr lang="en-US" sz="2000" dirty="0">
                <a:latin typeface="Arial" pitchFamily="34" charset="0"/>
                <a:cs typeface="Arial" pitchFamily="34" charset="0"/>
              </a:rPr>
              <a:t> </a:t>
            </a:r>
            <a:r>
              <a:rPr lang="en-US" sz="2000" dirty="0" err="1">
                <a:latin typeface="Arial" pitchFamily="34" charset="0"/>
                <a:cs typeface="Arial" pitchFamily="34" charset="0"/>
              </a:rPr>
              <a:t>riscul</a:t>
            </a:r>
            <a:r>
              <a:rPr lang="en-US" sz="2000" dirty="0">
                <a:latin typeface="Arial" pitchFamily="34" charset="0"/>
                <a:cs typeface="Arial" pitchFamily="34" charset="0"/>
              </a:rPr>
              <a:t> de </a:t>
            </a:r>
            <a:r>
              <a:rPr lang="en-US" sz="2000" dirty="0" err="1">
                <a:latin typeface="Arial" pitchFamily="34" charset="0"/>
                <a:cs typeface="Arial" pitchFamily="34" charset="0"/>
              </a:rPr>
              <a:t>osteoporoză</a:t>
            </a:r>
            <a:r>
              <a:rPr lang="en-US" sz="2000" dirty="0">
                <a:latin typeface="Arial" pitchFamily="34" charset="0"/>
                <a:cs typeface="Arial" pitchFamily="34" charset="0"/>
              </a:rPr>
              <a:t> </a:t>
            </a:r>
            <a:r>
              <a:rPr lang="en-US" sz="2000" dirty="0" err="1">
                <a:latin typeface="Arial" pitchFamily="34" charset="0"/>
                <a:cs typeface="Arial" pitchFamily="34" charset="0"/>
              </a:rPr>
              <a:t>și</a:t>
            </a:r>
            <a:r>
              <a:rPr lang="en-US" sz="2000" dirty="0">
                <a:latin typeface="Arial" pitchFamily="34" charset="0"/>
                <a:cs typeface="Arial" pitchFamily="34" charset="0"/>
              </a:rPr>
              <a:t> </a:t>
            </a:r>
            <a:r>
              <a:rPr lang="en-US" sz="2000" dirty="0" err="1">
                <a:latin typeface="Arial" pitchFamily="34" charset="0"/>
                <a:cs typeface="Arial" pitchFamily="34" charset="0"/>
              </a:rPr>
              <a:t>complicații</a:t>
            </a:r>
            <a:r>
              <a:rPr lang="en-US" sz="2000" dirty="0">
                <a:latin typeface="Arial" pitchFamily="34" charset="0"/>
                <a:cs typeface="Arial" pitchFamily="34" charset="0"/>
              </a:rPr>
              <a:t> </a:t>
            </a:r>
            <a:r>
              <a:rPr lang="en-US" sz="2000" dirty="0" err="1">
                <a:latin typeface="Arial" pitchFamily="34" charset="0"/>
                <a:cs typeface="Arial" pitchFamily="34" charset="0"/>
              </a:rPr>
              <a:t>asociate</a:t>
            </a:r>
            <a:r>
              <a:rPr lang="en-US" sz="2000" dirty="0">
                <a:latin typeface="Arial" pitchFamily="34" charset="0"/>
                <a:cs typeface="Arial" pitchFamily="34" charset="0"/>
              </a:rPr>
              <a:t> cu </a:t>
            </a:r>
            <a:r>
              <a:rPr lang="en-US" sz="2000" dirty="0" err="1">
                <a:latin typeface="Arial" pitchFamily="34" charset="0"/>
                <a:cs typeface="Arial" pitchFamily="34" charset="0"/>
              </a:rPr>
              <a:t>subnutriția</a:t>
            </a:r>
            <a:r>
              <a:rPr lang="en-US" sz="2000" dirty="0">
                <a:latin typeface="Arial" pitchFamily="34" charset="0"/>
                <a:cs typeface="Arial" pitchFamily="34" charset="0"/>
              </a:rPr>
              <a:t>.</a:t>
            </a:r>
          </a:p>
          <a:p>
            <a:pPr marL="76200" lvl="0" indent="0" algn="l" rtl="0">
              <a:spcBef>
                <a:spcPts val="1000"/>
              </a:spcBef>
              <a:spcAft>
                <a:spcPts val="0"/>
              </a:spcAft>
              <a:buSzPts val="2400"/>
              <a:buNone/>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spTree>
    <p:extLst>
      <p:ext uri="{BB962C8B-B14F-4D97-AF65-F5344CB8AC3E}">
        <p14:creationId xmlns:p14="http://schemas.microsoft.com/office/powerpoint/2010/main" val="214677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latin typeface="Arial" pitchFamily="34" charset="0"/>
                <a:cs typeface="Arial" pitchFamily="34" charset="0"/>
              </a:rPr>
              <a:t>Ex</a:t>
            </a:r>
            <a:r>
              <a:rPr lang="ro-RO" sz="2000" dirty="0">
                <a:latin typeface="Arial" pitchFamily="34" charset="0"/>
                <a:cs typeface="Arial" pitchFamily="34" charset="0"/>
              </a:rPr>
              <a:t>e</a:t>
            </a:r>
            <a:r>
              <a:rPr lang="en-US" sz="2000" dirty="0" err="1">
                <a:latin typeface="Arial" pitchFamily="34" charset="0"/>
                <a:cs typeface="Arial" pitchFamily="34" charset="0"/>
              </a:rPr>
              <a:t>mpl</a:t>
            </a:r>
            <a:r>
              <a:rPr lang="ro-RO" sz="2000" dirty="0">
                <a:latin typeface="Arial" pitchFamily="34" charset="0"/>
                <a:cs typeface="Arial" pitchFamily="34" charset="0"/>
              </a:rPr>
              <a:t>u</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Greutate</a:t>
            </a:r>
            <a:r>
              <a:rPr lang="en-US" sz="2000" dirty="0">
                <a:latin typeface="Arial" pitchFamily="34" charset="0"/>
                <a:cs typeface="Arial" pitchFamily="34" charset="0"/>
              </a:rPr>
              <a:t> = 72 Kg, </a:t>
            </a:r>
            <a:r>
              <a:rPr lang="ro-RO" sz="2000" dirty="0">
                <a:latin typeface="Arial" pitchFamily="34" charset="0"/>
                <a:cs typeface="Arial" pitchFamily="34" charset="0"/>
              </a:rPr>
              <a:t>Înălțime</a:t>
            </a:r>
            <a:r>
              <a:rPr lang="en-US" sz="2000" dirty="0">
                <a:latin typeface="Arial" pitchFamily="34" charset="0"/>
                <a:cs typeface="Arial" pitchFamily="34" charset="0"/>
              </a:rPr>
              <a:t> = 1.65m</a:t>
            </a:r>
          </a:p>
          <a:p>
            <a:pPr marL="76200" lvl="0" indent="0" algn="l" rtl="0">
              <a:spcBef>
                <a:spcPts val="1000"/>
              </a:spcBef>
              <a:spcAft>
                <a:spcPts val="0"/>
              </a:spcAft>
              <a:buSzPts val="2400"/>
              <a:buNone/>
            </a:pPr>
            <a:endParaRPr lang="en-US" sz="2000" dirty="0">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sp>
        <p:nvSpPr>
          <p:cNvPr id="3" name="Google Shape;202;p18">
            <a:extLst>
              <a:ext uri="{FF2B5EF4-FFF2-40B4-BE49-F238E27FC236}">
                <a16:creationId xmlns:a16="http://schemas.microsoft.com/office/drawing/2014/main" xmlns="" id="{E705D093-BC99-64FE-2705-5CFD44A8EA2B}"/>
              </a:ext>
            </a:extLst>
          </p:cNvPr>
          <p:cNvSpPr txBox="1">
            <a:spLocks/>
          </p:cNvSpPr>
          <p:nvPr/>
        </p:nvSpPr>
        <p:spPr>
          <a:xfrm>
            <a:off x="-60506" y="2931790"/>
            <a:ext cx="9204506" cy="10825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lvl="1">
              <a:spcBef>
                <a:spcPts val="1000"/>
              </a:spcBef>
              <a:buFont typeface="Barlow Light"/>
              <a:buChar char="▸"/>
            </a:pPr>
            <a:r>
              <a:rPr lang="ro-RO" sz="2000" dirty="0">
                <a:latin typeface="Arial" pitchFamily="34" charset="0"/>
                <a:cs typeface="Arial" pitchFamily="34" charset="0"/>
              </a:rPr>
              <a:t>IMC</a:t>
            </a:r>
            <a:r>
              <a:rPr lang="en-US" sz="2000" dirty="0">
                <a:latin typeface="Arial" pitchFamily="34" charset="0"/>
                <a:cs typeface="Arial" pitchFamily="34" charset="0"/>
              </a:rPr>
              <a:t> = 72 / (1.65*1.65) = 26.45  -&gt; </a:t>
            </a:r>
            <a:r>
              <a:rPr lang="ro-RO" sz="2000" dirty="0">
                <a:latin typeface="Arial" pitchFamily="34" charset="0"/>
                <a:cs typeface="Arial" pitchFamily="34" charset="0"/>
              </a:rPr>
              <a:t>Supraponderal</a:t>
            </a:r>
            <a:endParaRPr lang="en-US" sz="2000" dirty="0">
              <a:latin typeface="Arial" pitchFamily="34" charset="0"/>
              <a:cs typeface="Arial" pitchFamily="34" charset="0"/>
            </a:endParaRPr>
          </a:p>
          <a:p>
            <a:pPr lvl="1">
              <a:spcBef>
                <a:spcPts val="1000"/>
              </a:spcBef>
              <a:buFont typeface="Barlow Light"/>
              <a:buChar char="▸"/>
            </a:pPr>
            <a:r>
              <a:rPr lang="en-US" sz="2000" dirty="0">
                <a:latin typeface="Arial" pitchFamily="34" charset="0"/>
                <a:cs typeface="Arial" pitchFamily="34" charset="0"/>
              </a:rPr>
              <a:t> </a:t>
            </a:r>
            <a:r>
              <a:rPr lang="ro-RO" sz="2000" dirty="0">
                <a:latin typeface="Arial" pitchFamily="34" charset="0"/>
                <a:cs typeface="Arial" pitchFamily="34" charset="0"/>
              </a:rPr>
              <a:t>Risc crescut de comorbidități</a:t>
            </a:r>
            <a:endParaRPr lang="en-US" sz="2000" dirty="0">
              <a:latin typeface="Arial" pitchFamily="34" charset="0"/>
              <a:cs typeface="Arial" pitchFamily="34" charset="0"/>
            </a:endParaRPr>
          </a:p>
          <a:p>
            <a:pPr marL="76200" indent="0">
              <a:spcBef>
                <a:spcPts val="1000"/>
              </a:spcBef>
              <a:buFont typeface="Barlow Light"/>
              <a:buNone/>
            </a:pPr>
            <a:endParaRPr lang="en-US" sz="2000" dirty="0"/>
          </a:p>
        </p:txBody>
      </p:sp>
    </p:spTree>
    <p:extLst>
      <p:ext uri="{BB962C8B-B14F-4D97-AF65-F5344CB8AC3E}">
        <p14:creationId xmlns:p14="http://schemas.microsoft.com/office/powerpoint/2010/main" val="323645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Indice de Masă Corporal</a:t>
            </a:r>
            <a:r>
              <a:rPr lang="en-US" sz="2000" b="1" dirty="0">
                <a:latin typeface="Arial" pitchFamily="34" charset="0"/>
                <a:cs typeface="Arial" pitchFamily="34" charset="0"/>
              </a:rPr>
              <a:t>– </a:t>
            </a:r>
            <a:r>
              <a:rPr lang="ro-RO" sz="2000" b="1" dirty="0">
                <a:latin typeface="Arial" pitchFamily="34" charset="0"/>
                <a:cs typeface="Arial" pitchFamily="34" charset="0"/>
              </a:rPr>
              <a:t>IMC</a:t>
            </a:r>
            <a:r>
              <a:rPr lang="en-US" sz="2000" b="1" dirty="0">
                <a:latin typeface="Arial" pitchFamily="34" charset="0"/>
                <a:cs typeface="Arial" pitchFamily="34" charset="0"/>
              </a:rPr>
              <a:t> (</a:t>
            </a:r>
            <a:r>
              <a:rPr lang="ro-RO" sz="2000" b="1" dirty="0">
                <a:latin typeface="Arial" pitchFamily="34" charset="0"/>
                <a:cs typeface="Arial" pitchFamily="34" charset="0"/>
              </a:rPr>
              <a:t>Copii</a:t>
            </a:r>
            <a:r>
              <a:rPr lang="en-US" sz="2000" b="1" dirty="0">
                <a:latin typeface="Arial" pitchFamily="34" charset="0"/>
                <a:cs typeface="Arial" pitchFamily="34" charset="0"/>
              </a:rPr>
              <a:t>)</a:t>
            </a:r>
          </a:p>
          <a:p>
            <a:pPr lvl="1">
              <a:spcBef>
                <a:spcPts val="1000"/>
              </a:spcBef>
              <a:buChar char="▸"/>
            </a:pPr>
            <a:r>
              <a:rPr lang="ro-RO" sz="2000" dirty="0">
                <a:latin typeface="Arial" pitchFamily="34" charset="0"/>
                <a:cs typeface="Arial" pitchFamily="34" charset="0"/>
              </a:rPr>
              <a:t>Pentru copii și adolescenți, se folosesc funcțiile de repartiție IMC de vârstă și de specificare a sexului</a:t>
            </a:r>
            <a:endParaRPr lang="en-US" sz="2000" dirty="0">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6909353" cy="919500"/>
          </a:xfrm>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spTree>
    <p:extLst>
      <p:ext uri="{BB962C8B-B14F-4D97-AF65-F5344CB8AC3E}">
        <p14:creationId xmlns:p14="http://schemas.microsoft.com/office/powerpoint/2010/main" val="9700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6909353" cy="919500"/>
          </a:xfrm>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pic>
        <p:nvPicPr>
          <p:cNvPr id="5" name="Imagem 4">
            <a:extLst>
              <a:ext uri="{FF2B5EF4-FFF2-40B4-BE49-F238E27FC236}">
                <a16:creationId xmlns:a16="http://schemas.microsoft.com/office/drawing/2014/main" xmlns="" id="{549DA839-DF4E-B0B1-7D9B-D09084C5DD6A}"/>
              </a:ext>
            </a:extLst>
          </p:cNvPr>
          <p:cNvPicPr>
            <a:picLocks noChangeAspect="1"/>
          </p:cNvPicPr>
          <p:nvPr/>
        </p:nvPicPr>
        <p:blipFill>
          <a:blip r:embed="rId3"/>
          <a:stretch>
            <a:fillRect/>
          </a:stretch>
        </p:blipFill>
        <p:spPr>
          <a:xfrm>
            <a:off x="5436096" y="1371199"/>
            <a:ext cx="2768682" cy="3483924"/>
          </a:xfrm>
          <a:prstGeom prst="rect">
            <a:avLst/>
          </a:prstGeom>
        </p:spPr>
      </p:pic>
      <p:graphicFrame>
        <p:nvGraphicFramePr>
          <p:cNvPr id="6" name="Tabela 9">
            <a:extLst>
              <a:ext uri="{FF2B5EF4-FFF2-40B4-BE49-F238E27FC236}">
                <a16:creationId xmlns:a16="http://schemas.microsoft.com/office/drawing/2014/main" xmlns="" id="{255B77F7-09F2-A5CE-7B44-F68A3B9F92A9}"/>
              </a:ext>
            </a:extLst>
          </p:cNvPr>
          <p:cNvGraphicFramePr>
            <a:graphicFrameLocks noGrp="1"/>
          </p:cNvGraphicFramePr>
          <p:nvPr>
            <p:extLst>
              <p:ext uri="{D42A27DB-BD31-4B8C-83A1-F6EECF244321}">
                <p14:modId xmlns:p14="http://schemas.microsoft.com/office/powerpoint/2010/main" val="1533753861"/>
              </p:ext>
            </p:extLst>
          </p:nvPr>
        </p:nvGraphicFramePr>
        <p:xfrm>
          <a:off x="758597" y="2115246"/>
          <a:ext cx="4064001" cy="186944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xmlns="" val="1760334324"/>
                    </a:ext>
                  </a:extLst>
                </a:gridCol>
                <a:gridCol w="1797346">
                  <a:extLst>
                    <a:ext uri="{9D8B030D-6E8A-4147-A177-3AD203B41FA5}">
                      <a16:colId xmlns:a16="http://schemas.microsoft.com/office/drawing/2014/main" xmlns="" val="653368172"/>
                    </a:ext>
                  </a:extLst>
                </a:gridCol>
              </a:tblGrid>
              <a:tr h="226824">
                <a:tc>
                  <a:txBody>
                    <a:bodyPr/>
                    <a:lstStyle/>
                    <a:p>
                      <a:pPr algn="ctr"/>
                      <a:r>
                        <a:rPr lang="ro-RO" dirty="0">
                          <a:solidFill>
                            <a:schemeClr val="tx1"/>
                          </a:solidFill>
                          <a:latin typeface="Arial" pitchFamily="34" charset="0"/>
                          <a:cs typeface="Arial" pitchFamily="34" charset="0"/>
                        </a:rPr>
                        <a:t>STAREA GREUTĂȚII</a:t>
                      </a:r>
                      <a:endParaRPr lang="en-US" dirty="0">
                        <a:solidFill>
                          <a:schemeClr val="tx1"/>
                        </a:solidFill>
                        <a:latin typeface="Arial" pitchFamily="34" charset="0"/>
                        <a:cs typeface="Arial" pitchFamily="34" charset="0"/>
                      </a:endParaRPr>
                    </a:p>
                  </a:txBody>
                  <a:tcPr/>
                </a:tc>
                <a:tc>
                  <a:txBody>
                    <a:bodyPr/>
                    <a:lstStyle/>
                    <a:p>
                      <a:pPr algn="ctr"/>
                      <a:r>
                        <a:rPr lang="ro-RO" dirty="0">
                          <a:solidFill>
                            <a:schemeClr val="tx1"/>
                          </a:solidFill>
                          <a:latin typeface="Arial" pitchFamily="34" charset="0"/>
                          <a:cs typeface="Arial" pitchFamily="34" charset="0"/>
                        </a:rPr>
                        <a:t>NIVELUL IMC</a:t>
                      </a:r>
                      <a:r>
                        <a:rPr lang="en-US" dirty="0">
                          <a:solidFill>
                            <a:schemeClr val="tx1"/>
                          </a:solidFill>
                          <a:latin typeface="Arial" pitchFamily="34" charset="0"/>
                          <a:cs typeface="Arial" pitchFamily="34" charset="0"/>
                        </a:rPr>
                        <a:t>*</a:t>
                      </a:r>
                    </a:p>
                  </a:txBody>
                  <a:tcPr/>
                </a:tc>
                <a:extLst>
                  <a:ext uri="{0D108BD9-81ED-4DB2-BD59-A6C34878D82A}">
                    <a16:rowId xmlns:a16="http://schemas.microsoft.com/office/drawing/2014/main" xmlns="" val="786450935"/>
                  </a:ext>
                </a:extLst>
              </a:tr>
              <a:tr h="370840">
                <a:tc>
                  <a:txBody>
                    <a:bodyPr/>
                    <a:lstStyle/>
                    <a:p>
                      <a:pPr algn="ctr"/>
                      <a:r>
                        <a:rPr lang="ro-RO" dirty="0">
                          <a:latin typeface="Arial" pitchFamily="34" charset="0"/>
                          <a:cs typeface="Arial" pitchFamily="34" charset="0"/>
                        </a:rPr>
                        <a:t>Subponderal</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&lt; 5</a:t>
                      </a:r>
                      <a:r>
                        <a:rPr lang="en-US" baseline="30000" dirty="0">
                          <a:latin typeface="Arial" pitchFamily="34" charset="0"/>
                          <a:cs typeface="Arial" pitchFamily="34" charset="0"/>
                        </a:rPr>
                        <a:t>TH</a:t>
                      </a:r>
                      <a:r>
                        <a:rPr lang="en-US" dirty="0">
                          <a:latin typeface="Arial" pitchFamily="34" charset="0"/>
                          <a:cs typeface="Arial" pitchFamily="34" charset="0"/>
                        </a:rPr>
                        <a:t> </a:t>
                      </a:r>
                      <a:r>
                        <a:rPr lang="ro-RO" dirty="0">
                          <a:latin typeface="Arial" pitchFamily="34" charset="0"/>
                          <a:cs typeface="Arial" pitchFamily="34" charset="0"/>
                        </a:rPr>
                        <a:t>din total repartiție</a:t>
                      </a:r>
                      <a:endParaRPr lang="en-US" dirty="0">
                        <a:latin typeface="Arial" pitchFamily="34" charset="0"/>
                        <a:cs typeface="Arial" pitchFamily="34" charset="0"/>
                      </a:endParaRPr>
                    </a:p>
                  </a:txBody>
                  <a:tcPr/>
                </a:tc>
                <a:extLst>
                  <a:ext uri="{0D108BD9-81ED-4DB2-BD59-A6C34878D82A}">
                    <a16:rowId xmlns:a16="http://schemas.microsoft.com/office/drawing/2014/main" xmlns="" val="2218221608"/>
                  </a:ext>
                </a:extLst>
              </a:tr>
              <a:tr h="281616">
                <a:tc>
                  <a:txBody>
                    <a:bodyPr/>
                    <a:lstStyle/>
                    <a:p>
                      <a:pPr algn="ctr"/>
                      <a:r>
                        <a:rPr lang="ro-RO" dirty="0">
                          <a:latin typeface="Arial" pitchFamily="34" charset="0"/>
                          <a:cs typeface="Arial" pitchFamily="34" charset="0"/>
                        </a:rPr>
                        <a:t>Greutate normală </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5</a:t>
                      </a:r>
                      <a:r>
                        <a:rPr lang="en-US" baseline="30000" dirty="0">
                          <a:latin typeface="Arial" pitchFamily="34" charset="0"/>
                          <a:cs typeface="Arial" pitchFamily="34" charset="0"/>
                        </a:rPr>
                        <a:t>th </a:t>
                      </a:r>
                      <a:r>
                        <a:rPr lang="en-US" dirty="0">
                          <a:latin typeface="Arial" pitchFamily="34" charset="0"/>
                          <a:cs typeface="Arial" pitchFamily="34" charset="0"/>
                        </a:rPr>
                        <a:t>- 84.9</a:t>
                      </a:r>
                      <a:r>
                        <a:rPr lang="en-US" baseline="30000" dirty="0">
                          <a:latin typeface="Arial" pitchFamily="34" charset="0"/>
                          <a:cs typeface="Arial" pitchFamily="34" charset="0"/>
                        </a:rPr>
                        <a:t>th</a:t>
                      </a:r>
                      <a:r>
                        <a:rPr lang="en-US" dirty="0">
                          <a:latin typeface="Arial" pitchFamily="34" charset="0"/>
                          <a:cs typeface="Arial" pitchFamily="34" charset="0"/>
                        </a:rPr>
                        <a:t> </a:t>
                      </a:r>
                      <a:r>
                        <a:rPr lang="ro-RO" dirty="0">
                          <a:latin typeface="Arial" pitchFamily="34" charset="0"/>
                          <a:cs typeface="Arial" pitchFamily="34" charset="0"/>
                        </a:rPr>
                        <a:t>din total</a:t>
                      </a:r>
                      <a:endParaRPr lang="en-US" dirty="0">
                        <a:latin typeface="Arial" pitchFamily="34" charset="0"/>
                        <a:cs typeface="Arial" pitchFamily="34" charset="0"/>
                      </a:endParaRPr>
                    </a:p>
                  </a:txBody>
                  <a:tcPr/>
                </a:tc>
                <a:extLst>
                  <a:ext uri="{0D108BD9-81ED-4DB2-BD59-A6C34878D82A}">
                    <a16:rowId xmlns:a16="http://schemas.microsoft.com/office/drawing/2014/main" xmlns="" val="438973275"/>
                  </a:ext>
                </a:extLst>
              </a:tr>
              <a:tr h="370840">
                <a:tc>
                  <a:txBody>
                    <a:bodyPr/>
                    <a:lstStyle/>
                    <a:p>
                      <a:pPr algn="ctr"/>
                      <a:r>
                        <a:rPr lang="ro-RO" dirty="0">
                          <a:latin typeface="Arial" pitchFamily="34" charset="0"/>
                          <a:cs typeface="Arial" pitchFamily="34" charset="0"/>
                        </a:rPr>
                        <a:t>Supraponderal</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85</a:t>
                      </a:r>
                      <a:r>
                        <a:rPr lang="en-US" baseline="30000" dirty="0">
                          <a:latin typeface="Arial" pitchFamily="34" charset="0"/>
                          <a:cs typeface="Arial" pitchFamily="34" charset="0"/>
                        </a:rPr>
                        <a:t>th</a:t>
                      </a:r>
                      <a:r>
                        <a:rPr lang="en-US" dirty="0">
                          <a:latin typeface="Arial" pitchFamily="34" charset="0"/>
                          <a:cs typeface="Arial" pitchFamily="34" charset="0"/>
                        </a:rPr>
                        <a:t> – 94.9</a:t>
                      </a:r>
                      <a:r>
                        <a:rPr lang="en-US" baseline="30000" dirty="0">
                          <a:latin typeface="Arial" pitchFamily="34" charset="0"/>
                          <a:cs typeface="Arial" pitchFamily="34" charset="0"/>
                        </a:rPr>
                        <a:t>th</a:t>
                      </a:r>
                      <a:r>
                        <a:rPr lang="en-US" dirty="0">
                          <a:latin typeface="Arial" pitchFamily="34" charset="0"/>
                          <a:cs typeface="Arial" pitchFamily="34" charset="0"/>
                        </a:rPr>
                        <a:t> </a:t>
                      </a:r>
                      <a:r>
                        <a:rPr lang="ro-RO" dirty="0">
                          <a:latin typeface="Arial" pitchFamily="34" charset="0"/>
                          <a:cs typeface="Arial" pitchFamily="34" charset="0"/>
                        </a:rPr>
                        <a:t>din total</a:t>
                      </a:r>
                      <a:endParaRPr lang="en-US" dirty="0">
                        <a:latin typeface="Arial" pitchFamily="34" charset="0"/>
                        <a:cs typeface="Arial" pitchFamily="34" charset="0"/>
                      </a:endParaRPr>
                    </a:p>
                  </a:txBody>
                  <a:tcPr/>
                </a:tc>
                <a:extLst>
                  <a:ext uri="{0D108BD9-81ED-4DB2-BD59-A6C34878D82A}">
                    <a16:rowId xmlns:a16="http://schemas.microsoft.com/office/drawing/2014/main" xmlns="" val="3887871976"/>
                  </a:ext>
                </a:extLst>
              </a:tr>
              <a:tr h="370840">
                <a:tc>
                  <a:txBody>
                    <a:bodyPr/>
                    <a:lstStyle/>
                    <a:p>
                      <a:pPr algn="ctr"/>
                      <a:r>
                        <a:rPr lang="en-US" dirty="0" err="1">
                          <a:latin typeface="Arial" pitchFamily="34" charset="0"/>
                          <a:cs typeface="Arial" pitchFamily="34" charset="0"/>
                        </a:rPr>
                        <a:t>Obe</a:t>
                      </a:r>
                      <a:r>
                        <a:rPr lang="ro-RO" dirty="0">
                          <a:latin typeface="Arial" pitchFamily="34" charset="0"/>
                          <a:cs typeface="Arial" pitchFamily="34" charset="0"/>
                        </a:rPr>
                        <a:t>z</a:t>
                      </a:r>
                      <a:endParaRPr lang="en-US" dirty="0">
                        <a:latin typeface="Arial" pitchFamily="34" charset="0"/>
                        <a:cs typeface="Arial" pitchFamily="34" charset="0"/>
                      </a:endParaRPr>
                    </a:p>
                  </a:txBody>
                  <a:tcPr/>
                </a:tc>
                <a:tc>
                  <a:txBody>
                    <a:bodyPr/>
                    <a:lstStyle/>
                    <a:p>
                      <a:pPr algn="ctr"/>
                      <a:r>
                        <a:rPr lang="en-US" dirty="0">
                          <a:latin typeface="Arial" pitchFamily="34" charset="0"/>
                          <a:cs typeface="Arial" pitchFamily="34" charset="0"/>
                        </a:rPr>
                        <a:t>&gt;95</a:t>
                      </a:r>
                      <a:r>
                        <a:rPr lang="en-US" baseline="30000" dirty="0">
                          <a:latin typeface="Arial" pitchFamily="34" charset="0"/>
                          <a:cs typeface="Arial" pitchFamily="34" charset="0"/>
                        </a:rPr>
                        <a:t>th</a:t>
                      </a:r>
                      <a:r>
                        <a:rPr lang="en-US" dirty="0">
                          <a:latin typeface="Arial" pitchFamily="34" charset="0"/>
                          <a:cs typeface="Arial" pitchFamily="34" charset="0"/>
                        </a:rPr>
                        <a:t> </a:t>
                      </a:r>
                      <a:r>
                        <a:rPr lang="ro-RO" dirty="0">
                          <a:latin typeface="Arial" pitchFamily="34" charset="0"/>
                          <a:cs typeface="Arial" pitchFamily="34" charset="0"/>
                        </a:rPr>
                        <a:t>din total</a:t>
                      </a:r>
                      <a:endParaRPr lang="en-US" dirty="0">
                        <a:latin typeface="Arial" pitchFamily="34" charset="0"/>
                        <a:cs typeface="Arial" pitchFamily="34" charset="0"/>
                      </a:endParaRPr>
                    </a:p>
                  </a:txBody>
                  <a:tcPr/>
                </a:tc>
                <a:extLst>
                  <a:ext uri="{0D108BD9-81ED-4DB2-BD59-A6C34878D82A}">
                    <a16:rowId xmlns:a16="http://schemas.microsoft.com/office/drawing/2014/main" xmlns="" val="922042824"/>
                  </a:ext>
                </a:extLst>
              </a:tr>
            </a:tbl>
          </a:graphicData>
        </a:graphic>
      </p:graphicFrame>
      <p:sp>
        <p:nvSpPr>
          <p:cNvPr id="4" name="CaixaDeTexto 3">
            <a:extLst>
              <a:ext uri="{FF2B5EF4-FFF2-40B4-BE49-F238E27FC236}">
                <a16:creationId xmlns:a16="http://schemas.microsoft.com/office/drawing/2014/main" xmlns="" id="{1CDAADB0-88D4-414D-EA38-8509BA832E72}"/>
              </a:ext>
            </a:extLst>
          </p:cNvPr>
          <p:cNvSpPr txBox="1"/>
          <p:nvPr/>
        </p:nvSpPr>
        <p:spPr>
          <a:xfrm>
            <a:off x="4572000" y="4855123"/>
            <a:ext cx="4795281" cy="415498"/>
          </a:xfrm>
          <a:prstGeom prst="rect">
            <a:avLst/>
          </a:prstGeom>
          <a:noFill/>
        </p:spPr>
        <p:txBody>
          <a:bodyPr wrap="square">
            <a:spAutoFit/>
          </a:bodyPr>
          <a:lstStyle/>
          <a:p>
            <a:pPr algn="just"/>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https://www.who.int/tools/child-growth-standards/standards/weight-for-age</a:t>
            </a:r>
            <a:endParaRPr lang="en-US" sz="1000" dirty="0">
              <a:solidFill>
                <a:schemeClr val="tx1"/>
              </a:solidFill>
              <a:latin typeface="Barlow" pitchFamily="2" charset="77"/>
            </a:endParaRPr>
          </a:p>
          <a:p>
            <a:pPr algn="just"/>
            <a:endParaRPr lang="en-US" sz="1000" dirty="0">
              <a:solidFill>
                <a:schemeClr val="tx1"/>
              </a:solidFill>
              <a:latin typeface="Barlow" pitchFamily="2" charset="77"/>
            </a:endParaRPr>
          </a:p>
        </p:txBody>
      </p:sp>
      <p:sp>
        <p:nvSpPr>
          <p:cNvPr id="3" name="CaixaDeTexto 2"/>
          <p:cNvSpPr txBox="1"/>
          <p:nvPr/>
        </p:nvSpPr>
        <p:spPr>
          <a:xfrm>
            <a:off x="758597" y="3997102"/>
            <a:ext cx="4101435" cy="215444"/>
          </a:xfrm>
          <a:prstGeom prst="rect">
            <a:avLst/>
          </a:prstGeom>
          <a:noFill/>
        </p:spPr>
        <p:txBody>
          <a:bodyPr wrap="square" rtlCol="0">
            <a:spAutoFit/>
          </a:bodyPr>
          <a:lstStyle/>
          <a:p>
            <a:r>
              <a:rPr lang="pt-PT" sz="800" dirty="0">
                <a:solidFill>
                  <a:schemeClr val="accent2">
                    <a:lumMod val="50000"/>
                  </a:schemeClr>
                </a:solidFill>
                <a:latin typeface="Barlow" panose="020B0604020202020204" charset="0"/>
              </a:rPr>
              <a:t>*</a:t>
            </a:r>
            <a:r>
              <a:rPr lang="pt-PT" sz="800" dirty="0" err="1">
                <a:solidFill>
                  <a:schemeClr val="accent2">
                    <a:lumMod val="50000"/>
                  </a:schemeClr>
                </a:solidFill>
                <a:latin typeface="Barlow" panose="020B0604020202020204" charset="0"/>
              </a:rPr>
              <a:t>Cutt-off</a:t>
            </a:r>
            <a:r>
              <a:rPr lang="pt-PT" sz="800" dirty="0">
                <a:solidFill>
                  <a:schemeClr val="accent2">
                    <a:lumMod val="50000"/>
                  </a:schemeClr>
                </a:solidFill>
                <a:latin typeface="Barlow" panose="020B0604020202020204" charset="0"/>
              </a:rPr>
              <a:t> </a:t>
            </a:r>
            <a:r>
              <a:rPr lang="pt-PT" sz="800" dirty="0" err="1">
                <a:solidFill>
                  <a:schemeClr val="accent2">
                    <a:lumMod val="50000"/>
                  </a:schemeClr>
                </a:solidFill>
                <a:latin typeface="Barlow" panose="020B0604020202020204" charset="0"/>
              </a:rPr>
              <a:t>point</a:t>
            </a:r>
            <a:r>
              <a:rPr lang="pt-PT" sz="800" dirty="0">
                <a:solidFill>
                  <a:schemeClr val="accent2">
                    <a:lumMod val="50000"/>
                  </a:schemeClr>
                </a:solidFill>
                <a:latin typeface="Barlow" panose="020B0604020202020204" charset="0"/>
              </a:rPr>
              <a:t> to </a:t>
            </a:r>
            <a:r>
              <a:rPr lang="pt-PT" sz="800" dirty="0" err="1">
                <a:solidFill>
                  <a:schemeClr val="accent2">
                    <a:lumMod val="50000"/>
                  </a:schemeClr>
                </a:solidFill>
                <a:latin typeface="Barlow" panose="020B0604020202020204" charset="0"/>
              </a:rPr>
              <a:t>children</a:t>
            </a:r>
            <a:r>
              <a:rPr lang="pt-PT" sz="800" dirty="0">
                <a:solidFill>
                  <a:schemeClr val="accent2">
                    <a:lumMod val="50000"/>
                  </a:schemeClr>
                </a:solidFill>
                <a:latin typeface="Barlow" panose="020B0604020202020204" charset="0"/>
              </a:rPr>
              <a:t> </a:t>
            </a:r>
            <a:r>
              <a:rPr lang="pt-PT" sz="800" dirty="0" err="1">
                <a:solidFill>
                  <a:schemeClr val="accent2">
                    <a:lumMod val="50000"/>
                  </a:schemeClr>
                </a:solidFill>
                <a:latin typeface="Barlow" panose="020B0604020202020204" charset="0"/>
              </a:rPr>
              <a:t>between</a:t>
            </a:r>
            <a:r>
              <a:rPr lang="pt-PT" sz="800" dirty="0">
                <a:solidFill>
                  <a:schemeClr val="accent2">
                    <a:lumMod val="50000"/>
                  </a:schemeClr>
                </a:solidFill>
                <a:latin typeface="Barlow" panose="020B0604020202020204" charset="0"/>
              </a:rPr>
              <a:t> 2 to 18 </a:t>
            </a:r>
            <a:r>
              <a:rPr lang="pt-PT" sz="800" dirty="0" err="1">
                <a:solidFill>
                  <a:schemeClr val="accent2">
                    <a:lumMod val="50000"/>
                  </a:schemeClr>
                </a:solidFill>
                <a:latin typeface="Barlow" panose="020B0604020202020204" charset="0"/>
              </a:rPr>
              <a:t>years</a:t>
            </a:r>
            <a:r>
              <a:rPr lang="pt-PT" sz="800" dirty="0">
                <a:solidFill>
                  <a:schemeClr val="accent2">
                    <a:lumMod val="50000"/>
                  </a:schemeClr>
                </a:solidFill>
                <a:latin typeface="Barlow" panose="020B0604020202020204" charset="0"/>
              </a:rPr>
              <a:t> </a:t>
            </a:r>
            <a:r>
              <a:rPr lang="pt-PT" sz="800" dirty="0" err="1">
                <a:solidFill>
                  <a:schemeClr val="accent2">
                    <a:lumMod val="50000"/>
                  </a:schemeClr>
                </a:solidFill>
                <a:latin typeface="Barlow" panose="020B0604020202020204" charset="0"/>
              </a:rPr>
              <a:t>old</a:t>
            </a:r>
            <a:endParaRPr lang="pt-PT" sz="800" dirty="0">
              <a:solidFill>
                <a:schemeClr val="accent2">
                  <a:lumMod val="50000"/>
                </a:schemeClr>
              </a:solidFill>
              <a:latin typeface="Barlow" panose="020B0604020202020204" charset="0"/>
            </a:endParaRPr>
          </a:p>
        </p:txBody>
      </p:sp>
    </p:spTree>
    <p:extLst>
      <p:ext uri="{BB962C8B-B14F-4D97-AF65-F5344CB8AC3E}">
        <p14:creationId xmlns:p14="http://schemas.microsoft.com/office/powerpoint/2010/main" val="406906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graphicFrame>
        <p:nvGraphicFramePr>
          <p:cNvPr id="3" name="Tabela 9">
            <a:extLst>
              <a:ext uri="{FF2B5EF4-FFF2-40B4-BE49-F238E27FC236}">
                <a16:creationId xmlns:a16="http://schemas.microsoft.com/office/drawing/2014/main" xmlns="" id="{58B44D36-FE37-0424-569E-D406046634F9}"/>
              </a:ext>
            </a:extLst>
          </p:cNvPr>
          <p:cNvGraphicFramePr>
            <a:graphicFrameLocks noGrp="1"/>
          </p:cNvGraphicFramePr>
          <p:nvPr>
            <p:extLst>
              <p:ext uri="{D42A27DB-BD31-4B8C-83A1-F6EECF244321}">
                <p14:modId xmlns:p14="http://schemas.microsoft.com/office/powerpoint/2010/main" val="3259378761"/>
              </p:ext>
            </p:extLst>
          </p:nvPr>
        </p:nvGraphicFramePr>
        <p:xfrm>
          <a:off x="885056" y="2571750"/>
          <a:ext cx="7359352" cy="1259840"/>
        </p:xfrm>
        <a:graphic>
          <a:graphicData uri="http://schemas.openxmlformats.org/drawingml/2006/table">
            <a:tbl>
              <a:tblPr firstRow="1" bandRow="1">
                <a:tableStyleId>{93296810-A885-4BE3-A3E7-6D5BEEA58F35}</a:tableStyleId>
              </a:tblPr>
              <a:tblGrid>
                <a:gridCol w="4407023">
                  <a:extLst>
                    <a:ext uri="{9D8B030D-6E8A-4147-A177-3AD203B41FA5}">
                      <a16:colId xmlns:a16="http://schemas.microsoft.com/office/drawing/2014/main" xmlns="" val="1760334324"/>
                    </a:ext>
                  </a:extLst>
                </a:gridCol>
                <a:gridCol w="1440160">
                  <a:extLst>
                    <a:ext uri="{9D8B030D-6E8A-4147-A177-3AD203B41FA5}">
                      <a16:colId xmlns:a16="http://schemas.microsoft.com/office/drawing/2014/main" xmlns="" val="2130095415"/>
                    </a:ext>
                  </a:extLst>
                </a:gridCol>
                <a:gridCol w="1512169">
                  <a:extLst>
                    <a:ext uri="{9D8B030D-6E8A-4147-A177-3AD203B41FA5}">
                      <a16:colId xmlns:a16="http://schemas.microsoft.com/office/drawing/2014/main" xmlns="" val="653368172"/>
                    </a:ext>
                  </a:extLst>
                </a:gridCol>
              </a:tblGrid>
              <a:tr h="370840">
                <a:tc>
                  <a:txBody>
                    <a:bodyPr/>
                    <a:lstStyle/>
                    <a:p>
                      <a:endParaRPr lang="en-US" dirty="0">
                        <a:latin typeface="Barlow" panose="00000500000000000000" pitchFamily="2" charset="0"/>
                      </a:endParaRPr>
                    </a:p>
                  </a:txBody>
                  <a:tcPr/>
                </a:tc>
                <a:tc>
                  <a:txBody>
                    <a:bodyPr/>
                    <a:lstStyle/>
                    <a:p>
                      <a:pPr algn="ctr"/>
                      <a:r>
                        <a:rPr lang="ro-RO" dirty="0" smtClean="0">
                          <a:solidFill>
                            <a:schemeClr val="tx1"/>
                          </a:solidFill>
                          <a:latin typeface="Barlow" panose="00000500000000000000" pitchFamily="2" charset="0"/>
                        </a:rPr>
                        <a:t>BĂRBAȚI</a:t>
                      </a:r>
                      <a:endParaRPr lang="en-US" dirty="0">
                        <a:solidFill>
                          <a:schemeClr val="tx1"/>
                        </a:solidFill>
                        <a:latin typeface="Barlow" panose="00000500000000000000" pitchFamily="2" charset="0"/>
                      </a:endParaRPr>
                    </a:p>
                  </a:txBody>
                  <a:tcPr/>
                </a:tc>
                <a:tc>
                  <a:txBody>
                    <a:bodyPr/>
                    <a:lstStyle/>
                    <a:p>
                      <a:pPr algn="ctr"/>
                      <a:r>
                        <a:rPr lang="ro-RO" dirty="0" smtClean="0">
                          <a:solidFill>
                            <a:schemeClr val="tx1"/>
                          </a:solidFill>
                          <a:latin typeface="Barlow" panose="00000500000000000000" pitchFamily="2" charset="0"/>
                        </a:rPr>
                        <a:t>FEMEI</a:t>
                      </a:r>
                      <a:endParaRPr lang="en-US" dirty="0">
                        <a:solidFill>
                          <a:schemeClr val="tx1"/>
                        </a:solidFill>
                        <a:latin typeface="Barlow" panose="00000500000000000000" pitchFamily="2" charset="0"/>
                      </a:endParaRPr>
                    </a:p>
                  </a:txBody>
                  <a:tcPr/>
                </a:tc>
                <a:extLst>
                  <a:ext uri="{0D108BD9-81ED-4DB2-BD59-A6C34878D82A}">
                    <a16:rowId xmlns:a16="http://schemas.microsoft.com/office/drawing/2014/main" xmlns="" val="786450935"/>
                  </a:ext>
                </a:extLst>
              </a:tr>
              <a:tr h="370840">
                <a:tc>
                  <a:txBody>
                    <a:bodyPr/>
                    <a:lstStyle/>
                    <a:p>
                      <a:r>
                        <a:rPr lang="ro-RO" dirty="0">
                          <a:latin typeface="Arial" pitchFamily="34" charset="0"/>
                          <a:cs typeface="Arial" pitchFamily="34" charset="0"/>
                        </a:rPr>
                        <a:t>Risc crescut</a:t>
                      </a:r>
                      <a:r>
                        <a:rPr lang="en-US" dirty="0">
                          <a:latin typeface="Arial" pitchFamily="34" charset="0"/>
                          <a:cs typeface="Arial" pitchFamily="34" charset="0"/>
                        </a:rPr>
                        <a:t> de </a:t>
                      </a:r>
                      <a:r>
                        <a:rPr lang="en-US" dirty="0" err="1">
                          <a:latin typeface="Arial" pitchFamily="34" charset="0"/>
                          <a:cs typeface="Arial" pitchFamily="34" charset="0"/>
                        </a:rPr>
                        <a:t>complicații</a:t>
                      </a:r>
                      <a:r>
                        <a:rPr lang="en-US" dirty="0">
                          <a:latin typeface="Arial" pitchFamily="34" charset="0"/>
                          <a:cs typeface="Arial" pitchFamily="34" charset="0"/>
                        </a:rPr>
                        <a:t> </a:t>
                      </a:r>
                      <a:r>
                        <a:rPr lang="en-US" dirty="0" err="1">
                          <a:latin typeface="Arial" pitchFamily="34" charset="0"/>
                          <a:cs typeface="Arial" pitchFamily="34" charset="0"/>
                        </a:rPr>
                        <a:t>metabolice</a:t>
                      </a:r>
                      <a:endParaRPr lang="en-US" dirty="0">
                        <a:latin typeface="Arial" pitchFamily="34" charset="0"/>
                        <a:cs typeface="Arial" pitchFamily="34" charset="0"/>
                      </a:endParaRPr>
                    </a:p>
                  </a:txBody>
                  <a:tcPr/>
                </a:tc>
                <a:tc>
                  <a:txBody>
                    <a:bodyPr/>
                    <a:lstStyle/>
                    <a:p>
                      <a:pPr algn="ctr"/>
                      <a:r>
                        <a:rPr lang="en-US" dirty="0">
                          <a:latin typeface="Barlow" panose="00000500000000000000" pitchFamily="2" charset="0"/>
                        </a:rPr>
                        <a:t>&gt; 94 cm</a:t>
                      </a:r>
                    </a:p>
                  </a:txBody>
                  <a:tcPr/>
                </a:tc>
                <a:tc>
                  <a:txBody>
                    <a:bodyPr/>
                    <a:lstStyle/>
                    <a:p>
                      <a:pPr algn="ctr"/>
                      <a:r>
                        <a:rPr lang="en-US" dirty="0">
                          <a:latin typeface="Barlow" panose="00000500000000000000" pitchFamily="2" charset="0"/>
                        </a:rPr>
                        <a:t>&gt; 80 cm</a:t>
                      </a:r>
                    </a:p>
                  </a:txBody>
                  <a:tcPr/>
                </a:tc>
                <a:extLst>
                  <a:ext uri="{0D108BD9-81ED-4DB2-BD59-A6C34878D82A}">
                    <a16:rowId xmlns:a16="http://schemas.microsoft.com/office/drawing/2014/main" xmlns="" val="2218221608"/>
                  </a:ext>
                </a:extLst>
              </a:tr>
              <a:tr h="370840">
                <a:tc>
                  <a:txBody>
                    <a:bodyPr/>
                    <a:lstStyle/>
                    <a:p>
                      <a:r>
                        <a:rPr lang="ro-RO" dirty="0">
                          <a:latin typeface="Arial" pitchFamily="34" charset="0"/>
                          <a:cs typeface="Arial" pitchFamily="34" charset="0"/>
                        </a:rPr>
                        <a:t>Risc substanțial mai crescut de complicații metabolice</a:t>
                      </a:r>
                      <a:endParaRPr lang="en-US" dirty="0">
                        <a:latin typeface="Arial" pitchFamily="34" charset="0"/>
                        <a:cs typeface="Arial" pitchFamily="34" charset="0"/>
                      </a:endParaRPr>
                    </a:p>
                  </a:txBody>
                  <a:tcPr/>
                </a:tc>
                <a:tc>
                  <a:txBody>
                    <a:bodyPr/>
                    <a:lstStyle/>
                    <a:p>
                      <a:pPr algn="ctr"/>
                      <a:r>
                        <a:rPr lang="en-US" dirty="0">
                          <a:latin typeface="Barlow" panose="00000500000000000000" pitchFamily="2" charset="0"/>
                        </a:rPr>
                        <a:t>&gt;102 cm</a:t>
                      </a:r>
                    </a:p>
                  </a:txBody>
                  <a:tcPr/>
                </a:tc>
                <a:tc>
                  <a:txBody>
                    <a:bodyPr/>
                    <a:lstStyle/>
                    <a:p>
                      <a:pPr algn="ctr"/>
                      <a:r>
                        <a:rPr lang="en-US" dirty="0">
                          <a:latin typeface="Barlow" panose="00000500000000000000" pitchFamily="2" charset="0"/>
                        </a:rPr>
                        <a:t>&gt; 88 cm</a:t>
                      </a:r>
                    </a:p>
                  </a:txBody>
                  <a:tcPr/>
                </a:tc>
                <a:extLst>
                  <a:ext uri="{0D108BD9-81ED-4DB2-BD59-A6C34878D82A}">
                    <a16:rowId xmlns:a16="http://schemas.microsoft.com/office/drawing/2014/main" xmlns="" val="438973275"/>
                  </a:ext>
                </a:extLst>
              </a:tr>
            </a:tbl>
          </a:graphicData>
        </a:graphic>
      </p:graphicFrame>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smtClean="0">
                <a:latin typeface="Arial" pitchFamily="34" charset="0"/>
                <a:cs typeface="Arial" pitchFamily="34" charset="0"/>
              </a:rPr>
              <a:t>CIRCUMFERINȚA </a:t>
            </a:r>
            <a:r>
              <a:rPr lang="ro-RO" sz="2000" b="1" dirty="0">
                <a:latin typeface="Arial" pitchFamily="34" charset="0"/>
                <a:cs typeface="Arial" pitchFamily="34" charset="0"/>
              </a:rPr>
              <a:t>TALIEI</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2162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3602890"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RAPORTUL ȘOLD-TALIE</a:t>
            </a:r>
            <a:endParaRPr lang="en-US" sz="2000" b="1"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Raportul șold-talie</a:t>
            </a:r>
            <a:r>
              <a:rPr lang="en-US" sz="2000" dirty="0">
                <a:latin typeface="Arial" pitchFamily="34" charset="0"/>
                <a:cs typeface="Arial" pitchFamily="34" charset="0"/>
              </a:rPr>
              <a:t>(WHR) </a:t>
            </a:r>
            <a:r>
              <a:rPr lang="ro-RO" sz="2000" dirty="0">
                <a:latin typeface="Arial" pitchFamily="34" charset="0"/>
                <a:cs typeface="Arial" pitchFamily="34" charset="0"/>
              </a:rPr>
              <a:t>este un</a:t>
            </a:r>
            <a:r>
              <a:rPr lang="en-US" sz="2000" dirty="0">
                <a:latin typeface="Arial" pitchFamily="34" charset="0"/>
                <a:cs typeface="Arial" pitchFamily="34" charset="0"/>
              </a:rPr>
              <a:t> indicator</a:t>
            </a:r>
            <a:r>
              <a:rPr lang="ro-RO" sz="2000" dirty="0">
                <a:latin typeface="Arial" pitchFamily="34" charset="0"/>
                <a:cs typeface="Arial" pitchFamily="34" charset="0"/>
              </a:rPr>
              <a:t> important pentru riscuri de sănătate cauzate de obezitate</a:t>
            </a:r>
            <a:endParaRPr lang="en-US" sz="2000" dirty="0">
              <a:latin typeface="Arial" pitchFamily="34" charset="0"/>
              <a:cs typeface="Arial" pitchFamily="34" charset="0"/>
            </a:endParaRPr>
          </a:p>
          <a:p>
            <a:pPr lvl="1">
              <a:spcBef>
                <a:spcPts val="1000"/>
              </a:spcBef>
              <a:buChar char="▸"/>
            </a:pPr>
            <a:endParaRPr lang="en-US" sz="2000" dirty="0"/>
          </a:p>
        </p:txBody>
      </p:sp>
      <p:pic>
        <p:nvPicPr>
          <p:cNvPr id="5" name="Imagem 4">
            <a:extLst>
              <a:ext uri="{FF2B5EF4-FFF2-40B4-BE49-F238E27FC236}">
                <a16:creationId xmlns:a16="http://schemas.microsoft.com/office/drawing/2014/main" xmlns="" id="{91D4FBFB-BF33-215E-AA60-1813F1FA09BC}"/>
              </a:ext>
            </a:extLst>
          </p:cNvPr>
          <p:cNvPicPr>
            <a:picLocks noChangeAspect="1"/>
          </p:cNvPicPr>
          <p:nvPr/>
        </p:nvPicPr>
        <p:blipFill>
          <a:blip r:embed="rId3"/>
          <a:stretch>
            <a:fillRect/>
          </a:stretch>
        </p:blipFill>
        <p:spPr>
          <a:xfrm>
            <a:off x="3998426" y="1935634"/>
            <a:ext cx="5039617" cy="2670072"/>
          </a:xfrm>
          <a:prstGeom prst="rect">
            <a:avLst/>
          </a:prstGeom>
        </p:spPr>
      </p:pic>
      <p:sp>
        <p:nvSpPr>
          <p:cNvPr id="6" name="CaixaDeTexto 5">
            <a:extLst>
              <a:ext uri="{FF2B5EF4-FFF2-40B4-BE49-F238E27FC236}">
                <a16:creationId xmlns:a16="http://schemas.microsoft.com/office/drawing/2014/main" xmlns="" id="{54CE1335-F485-F7F9-0946-708125855123}"/>
              </a:ext>
            </a:extLst>
          </p:cNvPr>
          <p:cNvSpPr txBox="1"/>
          <p:nvPr/>
        </p:nvSpPr>
        <p:spPr>
          <a:xfrm>
            <a:off x="4148063" y="4605706"/>
            <a:ext cx="4649735" cy="246221"/>
          </a:xfrm>
          <a:prstGeom prst="rect">
            <a:avLst/>
          </a:prstGeom>
          <a:noFill/>
        </p:spPr>
        <p:txBody>
          <a:bodyPr wrap="square">
            <a:spAutoFit/>
          </a:bodyPr>
          <a:lstStyle/>
          <a:p>
            <a:pPr algn="ctr"/>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https://www.nestle-caribbean.com/wellness-tools/waist-hip-ratio/about</a:t>
            </a:r>
            <a:endParaRPr lang="en-US" sz="1000" dirty="0">
              <a:solidFill>
                <a:schemeClr val="tx1"/>
              </a:solidFill>
              <a:latin typeface="Barlow" pitchFamily="2" charset="77"/>
            </a:endParaRPr>
          </a:p>
        </p:txBody>
      </p:sp>
    </p:spTree>
    <p:extLst>
      <p:ext uri="{BB962C8B-B14F-4D97-AF65-F5344CB8AC3E}">
        <p14:creationId xmlns:p14="http://schemas.microsoft.com/office/powerpoint/2010/main" val="325189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5256584" cy="2127476"/>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STRATURILE DE GRĂSIME</a:t>
            </a:r>
            <a:endParaRPr lang="it-IT" sz="2000" b="1" dirty="0">
              <a:latin typeface="Arial" pitchFamily="34" charset="0"/>
              <a:cs typeface="Arial" pitchFamily="34" charset="0"/>
            </a:endParaRPr>
          </a:p>
          <a:p>
            <a:pPr lvl="1">
              <a:spcBef>
                <a:spcPts val="1000"/>
              </a:spcBef>
              <a:buChar char="▸"/>
            </a:pPr>
            <a:r>
              <a:rPr lang="en-US" sz="2000" dirty="0" err="1">
                <a:latin typeface="Arial" pitchFamily="34" charset="0"/>
                <a:cs typeface="Arial" pitchFamily="34" charset="0"/>
              </a:rPr>
              <a:t>Relația</a:t>
            </a:r>
            <a:r>
              <a:rPr lang="en-US" sz="2000" dirty="0">
                <a:latin typeface="Arial" pitchFamily="34" charset="0"/>
                <a:cs typeface="Arial" pitchFamily="34" charset="0"/>
              </a:rPr>
              <a:t> </a:t>
            </a:r>
            <a:r>
              <a:rPr lang="en-US" sz="2000" dirty="0" err="1">
                <a:latin typeface="Arial" pitchFamily="34" charset="0"/>
                <a:cs typeface="Arial" pitchFamily="34" charset="0"/>
              </a:rPr>
              <a:t>dintre</a:t>
            </a:r>
            <a:r>
              <a:rPr lang="en-US" sz="2000" dirty="0">
                <a:latin typeface="Arial" pitchFamily="34" charset="0"/>
                <a:cs typeface="Arial" pitchFamily="34" charset="0"/>
              </a:rPr>
              <a:t> </a:t>
            </a:r>
            <a:r>
              <a:rPr lang="en-US" sz="2000" dirty="0" err="1">
                <a:latin typeface="Arial" pitchFamily="34" charset="0"/>
                <a:cs typeface="Arial" pitchFamily="34" charset="0"/>
              </a:rPr>
              <a:t>grăsimea</a:t>
            </a:r>
            <a:r>
              <a:rPr lang="en-US" sz="2000" dirty="0">
                <a:latin typeface="Arial" pitchFamily="34" charset="0"/>
                <a:cs typeface="Arial" pitchFamily="34" charset="0"/>
              </a:rPr>
              <a:t> </a:t>
            </a:r>
            <a:r>
              <a:rPr lang="en-US" sz="2000" dirty="0" err="1">
                <a:latin typeface="Arial" pitchFamily="34" charset="0"/>
                <a:cs typeface="Arial" pitchFamily="34" charset="0"/>
              </a:rPr>
              <a:t>subcutanată</a:t>
            </a:r>
            <a:r>
              <a:rPr lang="en-US" sz="2000" dirty="0">
                <a:latin typeface="Arial" pitchFamily="34" charset="0"/>
                <a:cs typeface="Arial" pitchFamily="34" charset="0"/>
              </a:rPr>
              <a:t> </a:t>
            </a:r>
            <a:r>
              <a:rPr lang="en-US" sz="2000" dirty="0" err="1">
                <a:latin typeface="Arial" pitchFamily="34" charset="0"/>
                <a:cs typeface="Arial" pitchFamily="34" charset="0"/>
              </a:rPr>
              <a:t>și</a:t>
            </a:r>
            <a:r>
              <a:rPr lang="en-US" sz="2000" dirty="0">
                <a:latin typeface="Arial" pitchFamily="34" charset="0"/>
                <a:cs typeface="Arial" pitchFamily="34" charset="0"/>
              </a:rPr>
              <a:t> </a:t>
            </a:r>
            <a:r>
              <a:rPr lang="en-US" sz="2000" dirty="0" err="1">
                <a:latin typeface="Arial" pitchFamily="34" charset="0"/>
                <a:cs typeface="Arial" pitchFamily="34" charset="0"/>
              </a:rPr>
              <a:t>grăsimea</a:t>
            </a:r>
            <a:r>
              <a:rPr lang="en-US" sz="2000" dirty="0">
                <a:latin typeface="Arial" pitchFamily="34" charset="0"/>
                <a:cs typeface="Arial" pitchFamily="34" charset="0"/>
              </a:rPr>
              <a:t> </a:t>
            </a:r>
            <a:r>
              <a:rPr lang="en-US" sz="2000" dirty="0" err="1">
                <a:latin typeface="Arial" pitchFamily="34" charset="0"/>
                <a:cs typeface="Arial" pitchFamily="34" charset="0"/>
              </a:rPr>
              <a:t>corporală</a:t>
            </a:r>
            <a:r>
              <a:rPr lang="en-US" sz="2000" dirty="0">
                <a:latin typeface="Arial" pitchFamily="34" charset="0"/>
                <a:cs typeface="Arial" pitchFamily="34" charset="0"/>
              </a:rPr>
              <a:t> </a:t>
            </a:r>
            <a:r>
              <a:rPr lang="en-US" sz="2000" dirty="0" err="1">
                <a:latin typeface="Arial" pitchFamily="34" charset="0"/>
                <a:cs typeface="Arial" pitchFamily="34" charset="0"/>
              </a:rPr>
              <a:t>totală</a:t>
            </a:r>
            <a:r>
              <a:rPr lang="en-US" sz="2000" dirty="0">
                <a:latin typeface="Arial" pitchFamily="34" charset="0"/>
                <a:cs typeface="Arial" pitchFamily="34" charset="0"/>
              </a:rPr>
              <a:t> </a:t>
            </a:r>
            <a:r>
              <a:rPr lang="en-US" sz="2000" dirty="0" err="1">
                <a:latin typeface="Arial" pitchFamily="34" charset="0"/>
                <a:cs typeface="Arial" pitchFamily="34" charset="0"/>
              </a:rPr>
              <a:t>poate</a:t>
            </a:r>
            <a:r>
              <a:rPr lang="en-US" sz="2000" dirty="0">
                <a:latin typeface="Arial" pitchFamily="34" charset="0"/>
                <a:cs typeface="Arial" pitchFamily="34" charset="0"/>
              </a:rPr>
              <a:t> fi </a:t>
            </a:r>
            <a:r>
              <a:rPr lang="ro-RO" sz="2000" dirty="0">
                <a:latin typeface="Arial" pitchFamily="34" charset="0"/>
                <a:cs typeface="Arial" pitchFamily="34" charset="0"/>
              </a:rPr>
              <a:t>analizată</a:t>
            </a:r>
            <a:r>
              <a:rPr lang="en-US" sz="2000" dirty="0">
                <a:latin typeface="Arial" pitchFamily="34" charset="0"/>
                <a:cs typeface="Arial" pitchFamily="34" charset="0"/>
              </a:rPr>
              <a:t> </a:t>
            </a:r>
            <a:r>
              <a:rPr lang="en-US" sz="2000" dirty="0" err="1">
                <a:latin typeface="Arial" pitchFamily="34" charset="0"/>
                <a:cs typeface="Arial" pitchFamily="34" charset="0"/>
              </a:rPr>
              <a:t>prin</a:t>
            </a:r>
            <a:r>
              <a:rPr lang="en-US" sz="2000" dirty="0">
                <a:latin typeface="Arial" pitchFamily="34" charset="0"/>
                <a:cs typeface="Arial" pitchFamily="34" charset="0"/>
              </a:rPr>
              <a:t> </a:t>
            </a:r>
            <a:r>
              <a:rPr lang="en-US" sz="2000" dirty="0" err="1">
                <a:latin typeface="Arial" pitchFamily="34" charset="0"/>
                <a:cs typeface="Arial" pitchFamily="34" charset="0"/>
              </a:rPr>
              <a:t>măsurarea</a:t>
            </a:r>
            <a:r>
              <a:rPr lang="en-US" sz="2000" dirty="0">
                <a:latin typeface="Arial" pitchFamily="34" charset="0"/>
                <a:cs typeface="Arial" pitchFamily="34" charset="0"/>
              </a:rPr>
              <a:t> </a:t>
            </a:r>
            <a:r>
              <a:rPr lang="en-US" sz="2000" dirty="0" err="1">
                <a:latin typeface="Arial" pitchFamily="34" charset="0"/>
                <a:cs typeface="Arial" pitchFamily="34" charset="0"/>
              </a:rPr>
              <a:t>grosimii</a:t>
            </a:r>
            <a:r>
              <a:rPr lang="en-US" sz="2000" dirty="0">
                <a:latin typeface="Arial" pitchFamily="34" charset="0"/>
                <a:cs typeface="Arial" pitchFamily="34" charset="0"/>
              </a:rPr>
              <a:t> </a:t>
            </a:r>
            <a:r>
              <a:rPr lang="en-US" sz="2000" dirty="0" err="1">
                <a:latin typeface="Arial" pitchFamily="34" charset="0"/>
                <a:cs typeface="Arial" pitchFamily="34" charset="0"/>
              </a:rPr>
              <a:t>pliurilor</a:t>
            </a:r>
            <a:r>
              <a:rPr lang="en-US" sz="2000" dirty="0">
                <a:latin typeface="Arial" pitchFamily="34" charset="0"/>
                <a:cs typeface="Arial" pitchFamily="34" charset="0"/>
              </a:rPr>
              <a:t> </a:t>
            </a:r>
            <a:r>
              <a:rPr lang="en-US" sz="2000" dirty="0" err="1">
                <a:latin typeface="Arial" pitchFamily="34" charset="0"/>
                <a:cs typeface="Arial" pitchFamily="34" charset="0"/>
              </a:rPr>
              <a:t>pielii</a:t>
            </a:r>
            <a:r>
              <a:rPr lang="en-US" sz="2000" dirty="0">
                <a:latin typeface="Arial" pitchFamily="34" charset="0"/>
                <a:cs typeface="Arial" pitchFamily="34" charset="0"/>
              </a:rPr>
              <a:t> </a:t>
            </a:r>
            <a:r>
              <a:rPr lang="en-US" sz="2000" dirty="0" err="1">
                <a:latin typeface="Arial" pitchFamily="34" charset="0"/>
                <a:cs typeface="Arial" pitchFamily="34" charset="0"/>
              </a:rPr>
              <a:t>în</a:t>
            </a:r>
            <a:r>
              <a:rPr lang="en-US" sz="2000" dirty="0">
                <a:latin typeface="Arial" pitchFamily="34" charset="0"/>
                <a:cs typeface="Arial" pitchFamily="34" charset="0"/>
              </a:rPr>
              <a:t> </a:t>
            </a:r>
            <a:r>
              <a:rPr lang="en-US" sz="2000" dirty="0" err="1">
                <a:latin typeface="Arial" pitchFamily="34" charset="0"/>
                <a:cs typeface="Arial" pitchFamily="34" charset="0"/>
              </a:rPr>
              <a:t>anumite</a:t>
            </a:r>
            <a:r>
              <a:rPr lang="en-US" sz="2000" dirty="0">
                <a:latin typeface="Arial" pitchFamily="34" charset="0"/>
                <a:cs typeface="Arial" pitchFamily="34" charset="0"/>
              </a:rPr>
              <a:t> </a:t>
            </a:r>
            <a:r>
              <a:rPr lang="ro-RO" sz="2000" dirty="0">
                <a:latin typeface="Arial" pitchFamily="34" charset="0"/>
                <a:cs typeface="Arial" pitchFamily="34" charset="0"/>
              </a:rPr>
              <a:t>locuri,</a:t>
            </a:r>
            <a:r>
              <a:rPr lang="en-US" sz="2000" dirty="0">
                <a:latin typeface="Arial" pitchFamily="34" charset="0"/>
                <a:cs typeface="Arial" pitchFamily="34" charset="0"/>
              </a:rPr>
              <a:t> </a:t>
            </a:r>
            <a:r>
              <a:rPr lang="en-US" sz="2000" dirty="0" err="1">
                <a:latin typeface="Arial" pitchFamily="34" charset="0"/>
                <a:cs typeface="Arial" pitchFamily="34" charset="0"/>
              </a:rPr>
              <a:t>pentru</a:t>
            </a:r>
            <a:r>
              <a:rPr lang="en-US" sz="2000" dirty="0">
                <a:latin typeface="Arial" pitchFamily="34" charset="0"/>
                <a:cs typeface="Arial" pitchFamily="34" charset="0"/>
              </a:rPr>
              <a:t> a </a:t>
            </a:r>
            <a:r>
              <a:rPr lang="en-US" sz="2000" dirty="0" err="1">
                <a:latin typeface="Arial" pitchFamily="34" charset="0"/>
                <a:cs typeface="Arial" pitchFamily="34" charset="0"/>
              </a:rPr>
              <a:t>estima</a:t>
            </a:r>
            <a:r>
              <a:rPr lang="en-US" sz="2000" dirty="0">
                <a:latin typeface="Arial" pitchFamily="34" charset="0"/>
                <a:cs typeface="Arial" pitchFamily="34" charset="0"/>
              </a:rPr>
              <a:t> </a:t>
            </a:r>
            <a:r>
              <a:rPr lang="en-US" sz="2000" dirty="0" err="1">
                <a:latin typeface="Arial" pitchFamily="34" charset="0"/>
                <a:cs typeface="Arial" pitchFamily="34" charset="0"/>
              </a:rPr>
              <a:t>adipozitatea</a:t>
            </a:r>
            <a:endParaRPr lang="en-US" sz="2000" dirty="0">
              <a:latin typeface="Arial" pitchFamily="34" charset="0"/>
              <a:cs typeface="Arial" pitchFamily="34" charset="0"/>
            </a:endParaRPr>
          </a:p>
        </p:txBody>
      </p:sp>
      <p:pic>
        <p:nvPicPr>
          <p:cNvPr id="5" name="Imagem 4">
            <a:extLst>
              <a:ext uri="{FF2B5EF4-FFF2-40B4-BE49-F238E27FC236}">
                <a16:creationId xmlns:a16="http://schemas.microsoft.com/office/drawing/2014/main" xmlns="" id="{8DD8C47D-6080-652D-AE49-A5C0CD124D36}"/>
              </a:ext>
            </a:extLst>
          </p:cNvPr>
          <p:cNvPicPr>
            <a:picLocks noChangeAspect="1"/>
          </p:cNvPicPr>
          <p:nvPr/>
        </p:nvPicPr>
        <p:blipFill>
          <a:blip r:embed="rId3"/>
          <a:stretch>
            <a:fillRect/>
          </a:stretch>
        </p:blipFill>
        <p:spPr>
          <a:xfrm>
            <a:off x="6039224" y="1559919"/>
            <a:ext cx="2397100" cy="3391641"/>
          </a:xfrm>
          <a:prstGeom prst="rect">
            <a:avLst/>
          </a:prstGeom>
        </p:spPr>
      </p:pic>
    </p:spTree>
    <p:extLst>
      <p:ext uri="{BB962C8B-B14F-4D97-AF65-F5344CB8AC3E}">
        <p14:creationId xmlns:p14="http://schemas.microsoft.com/office/powerpoint/2010/main" val="259915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8933" y="2139702"/>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IMPEDANȚĂ BIOELECTRICĂ</a:t>
            </a:r>
            <a:endParaRPr lang="it-IT" sz="2000" b="1" dirty="0">
              <a:latin typeface="Arial" pitchFamily="34" charset="0"/>
              <a:cs typeface="Arial" pitchFamily="34" charset="0"/>
            </a:endParaRPr>
          </a:p>
          <a:p>
            <a:pPr lvl="1">
              <a:spcBef>
                <a:spcPts val="1000"/>
              </a:spcBef>
              <a:buChar char="▸"/>
            </a:pPr>
            <a:r>
              <a:rPr lang="en-US" sz="2000" dirty="0" err="1">
                <a:latin typeface="Arial" pitchFamily="34" charset="0"/>
                <a:cs typeface="Arial" pitchFamily="34" charset="0"/>
              </a:rPr>
              <a:t>Analiza</a:t>
            </a:r>
            <a:r>
              <a:rPr lang="en-US" sz="2000" dirty="0">
                <a:latin typeface="Arial" pitchFamily="34" charset="0"/>
                <a:cs typeface="Arial" pitchFamily="34" charset="0"/>
              </a:rPr>
              <a:t> </a:t>
            </a:r>
            <a:r>
              <a:rPr lang="en-US" sz="2000" dirty="0" err="1">
                <a:latin typeface="Arial" pitchFamily="34" charset="0"/>
                <a:cs typeface="Arial" pitchFamily="34" charset="0"/>
              </a:rPr>
              <a:t>impedanței</a:t>
            </a:r>
            <a:r>
              <a:rPr lang="en-US" sz="2000" dirty="0">
                <a:latin typeface="Arial" pitchFamily="34" charset="0"/>
                <a:cs typeface="Arial" pitchFamily="34" charset="0"/>
              </a:rPr>
              <a:t> </a:t>
            </a:r>
            <a:r>
              <a:rPr lang="en-US" sz="2000" dirty="0" err="1">
                <a:latin typeface="Arial" pitchFamily="34" charset="0"/>
                <a:cs typeface="Arial" pitchFamily="34" charset="0"/>
              </a:rPr>
              <a:t>bioelectrice</a:t>
            </a:r>
            <a:r>
              <a:rPr lang="en-US" sz="2000" dirty="0">
                <a:latin typeface="Arial" pitchFamily="34" charset="0"/>
                <a:cs typeface="Arial" pitchFamily="34" charset="0"/>
              </a:rPr>
              <a:t> </a:t>
            </a:r>
            <a:r>
              <a:rPr lang="en-US" sz="2000" dirty="0" err="1">
                <a:latin typeface="Arial" pitchFamily="34" charset="0"/>
                <a:cs typeface="Arial" pitchFamily="34" charset="0"/>
              </a:rPr>
              <a:t>este</a:t>
            </a:r>
            <a:r>
              <a:rPr lang="en-US" sz="2000" dirty="0">
                <a:latin typeface="Arial" pitchFamily="34" charset="0"/>
                <a:cs typeface="Arial" pitchFamily="34" charset="0"/>
              </a:rPr>
              <a:t> o </a:t>
            </a:r>
            <a:r>
              <a:rPr lang="en-US" sz="2000" dirty="0" err="1">
                <a:latin typeface="Arial" pitchFamily="34" charset="0"/>
                <a:cs typeface="Arial" pitchFamily="34" charset="0"/>
              </a:rPr>
              <a:t>măsură</a:t>
            </a:r>
            <a:r>
              <a:rPr lang="en-US" sz="2000" dirty="0">
                <a:latin typeface="Arial" pitchFamily="34" charset="0"/>
                <a:cs typeface="Arial" pitchFamily="34" charset="0"/>
              </a:rPr>
              <a:t> </a:t>
            </a:r>
            <a:r>
              <a:rPr lang="en-US" sz="2000" dirty="0" err="1">
                <a:latin typeface="Arial" pitchFamily="34" charset="0"/>
                <a:cs typeface="Arial" pitchFamily="34" charset="0"/>
              </a:rPr>
              <a:t>ușoară</a:t>
            </a:r>
            <a:r>
              <a:rPr lang="en-US" sz="2000" dirty="0">
                <a:latin typeface="Arial" pitchFamily="34" charset="0"/>
                <a:cs typeface="Arial" pitchFamily="34" charset="0"/>
              </a:rPr>
              <a:t>, non-</a:t>
            </a:r>
            <a:r>
              <a:rPr lang="en-US" sz="2000" dirty="0" err="1">
                <a:latin typeface="Arial" pitchFamily="34" charset="0"/>
                <a:cs typeface="Arial" pitchFamily="34" charset="0"/>
              </a:rPr>
              <a:t>invazivă</a:t>
            </a:r>
            <a:r>
              <a:rPr lang="en-US" sz="2000" dirty="0">
                <a:latin typeface="Arial" pitchFamily="34" charset="0"/>
                <a:cs typeface="Arial" pitchFamily="34" charset="0"/>
              </a:rPr>
              <a:t>, </a:t>
            </a:r>
            <a:r>
              <a:rPr lang="en-US" sz="2000" dirty="0" err="1">
                <a:latin typeface="Arial" pitchFamily="34" charset="0"/>
                <a:cs typeface="Arial" pitchFamily="34" charset="0"/>
              </a:rPr>
              <a:t>folosită</a:t>
            </a:r>
            <a:r>
              <a:rPr lang="en-US" sz="2000" dirty="0">
                <a:latin typeface="Arial" pitchFamily="34" charset="0"/>
                <a:cs typeface="Arial" pitchFamily="34" charset="0"/>
              </a:rPr>
              <a:t> </a:t>
            </a:r>
            <a:r>
              <a:rPr lang="en-US" sz="2000" dirty="0" err="1">
                <a:latin typeface="Arial" pitchFamily="34" charset="0"/>
                <a:cs typeface="Arial" pitchFamily="34" charset="0"/>
              </a:rPr>
              <a:t>pentru</a:t>
            </a:r>
            <a:r>
              <a:rPr lang="en-US" sz="2000" dirty="0">
                <a:latin typeface="Arial" pitchFamily="34" charset="0"/>
                <a:cs typeface="Arial" pitchFamily="34" charset="0"/>
              </a:rPr>
              <a:t> a </a:t>
            </a:r>
            <a:r>
              <a:rPr lang="en-US" sz="2000" dirty="0" err="1">
                <a:latin typeface="Arial" pitchFamily="34" charset="0"/>
                <a:cs typeface="Arial" pitchFamily="34" charset="0"/>
              </a:rPr>
              <a:t>estima</a:t>
            </a:r>
            <a:r>
              <a:rPr lang="en-US" sz="2000" dirty="0">
                <a:latin typeface="Arial" pitchFamily="34" charset="0"/>
                <a:cs typeface="Arial" pitchFamily="34" charset="0"/>
              </a:rPr>
              <a:t> </a:t>
            </a:r>
            <a:r>
              <a:rPr lang="ro-RO" sz="2000" dirty="0">
                <a:latin typeface="Arial" pitchFamily="34" charset="0"/>
                <a:cs typeface="Arial" pitchFamily="34" charset="0"/>
              </a:rPr>
              <a:t>cantitatea de </a:t>
            </a:r>
            <a:r>
              <a:rPr lang="en-US" sz="2000" dirty="0">
                <a:latin typeface="Arial" pitchFamily="34" charset="0"/>
                <a:cs typeface="Arial" pitchFamily="34" charset="0"/>
              </a:rPr>
              <a:t>ap</a:t>
            </a:r>
            <a:r>
              <a:rPr lang="ro-RO" sz="2000" dirty="0">
                <a:latin typeface="Arial" pitchFamily="34" charset="0"/>
                <a:cs typeface="Arial" pitchFamily="34" charset="0"/>
              </a:rPr>
              <a:t>ă</a:t>
            </a:r>
            <a:r>
              <a:rPr lang="en-US" sz="2000" dirty="0">
                <a:latin typeface="Arial" pitchFamily="34" charset="0"/>
                <a:cs typeface="Arial" pitchFamily="34" charset="0"/>
              </a:rPr>
              <a:t> </a:t>
            </a:r>
            <a:r>
              <a:rPr lang="en-US" sz="2000" dirty="0" err="1">
                <a:latin typeface="Arial" pitchFamily="34" charset="0"/>
                <a:cs typeface="Arial" pitchFamily="34" charset="0"/>
              </a:rPr>
              <a:t>corporală</a:t>
            </a:r>
            <a:r>
              <a:rPr lang="en-US" sz="2000" dirty="0">
                <a:latin typeface="Arial" pitchFamily="34" charset="0"/>
                <a:cs typeface="Arial" pitchFamily="34" charset="0"/>
              </a:rPr>
              <a:t> </a:t>
            </a:r>
            <a:r>
              <a:rPr lang="en-US" sz="2000" dirty="0" err="1">
                <a:latin typeface="Arial" pitchFamily="34" charset="0"/>
                <a:cs typeface="Arial" pitchFamily="34" charset="0"/>
              </a:rPr>
              <a:t>totală</a:t>
            </a:r>
            <a:r>
              <a:rPr lang="en-US" sz="2000" dirty="0">
                <a:latin typeface="Arial" pitchFamily="34" charset="0"/>
                <a:cs typeface="Arial" pitchFamily="34" charset="0"/>
              </a:rPr>
              <a:t> </a:t>
            </a:r>
            <a:r>
              <a:rPr lang="en-US" sz="2000" dirty="0" err="1">
                <a:latin typeface="Arial" pitchFamily="34" charset="0"/>
                <a:cs typeface="Arial" pitchFamily="34" charset="0"/>
              </a:rPr>
              <a:t>și</a:t>
            </a:r>
            <a:r>
              <a:rPr lang="en-US" sz="2000" dirty="0">
                <a:latin typeface="Arial" pitchFamily="34" charset="0"/>
                <a:cs typeface="Arial" pitchFamily="34" charset="0"/>
              </a:rPr>
              <a:t> </a:t>
            </a:r>
            <a:r>
              <a:rPr lang="en-US" sz="2000" dirty="0" err="1">
                <a:latin typeface="Arial" pitchFamily="34" charset="0"/>
                <a:cs typeface="Arial" pitchFamily="34" charset="0"/>
              </a:rPr>
              <a:t>compoziția</a:t>
            </a:r>
            <a:r>
              <a:rPr lang="en-US" sz="2000" dirty="0">
                <a:latin typeface="Arial" pitchFamily="34" charset="0"/>
                <a:cs typeface="Arial" pitchFamily="34" charset="0"/>
              </a:rPr>
              <a:t> </a:t>
            </a:r>
            <a:r>
              <a:rPr lang="en-US" sz="2000" dirty="0" err="1">
                <a:latin typeface="Arial" pitchFamily="34" charset="0"/>
                <a:cs typeface="Arial" pitchFamily="34" charset="0"/>
              </a:rPr>
              <a:t>corpului</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32974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B – </a:t>
            </a:r>
            <a:r>
              <a:rPr lang="ro-RO" dirty="0">
                <a:latin typeface="Arial" pitchFamily="34" charset="0"/>
                <a:cs typeface="Arial" pitchFamily="34" charset="0"/>
              </a:rPr>
              <a:t>Metode biochimice</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latin typeface="Arial" pitchFamily="34" charset="0"/>
                <a:cs typeface="Arial" pitchFamily="34" charset="0"/>
              </a:rPr>
              <a:t>Evaluarea</a:t>
            </a:r>
            <a:r>
              <a:rPr lang="en-US" sz="2000" dirty="0">
                <a:latin typeface="Arial" pitchFamily="34" charset="0"/>
                <a:cs typeface="Arial" pitchFamily="34" charset="0"/>
              </a:rPr>
              <a:t> </a:t>
            </a:r>
            <a:r>
              <a:rPr lang="en-US" sz="2000" dirty="0" err="1">
                <a:latin typeface="Arial" pitchFamily="34" charset="0"/>
                <a:cs typeface="Arial" pitchFamily="34" charset="0"/>
              </a:rPr>
              <a:t>biochimică</a:t>
            </a:r>
            <a:r>
              <a:rPr lang="en-US" sz="2000" dirty="0">
                <a:latin typeface="Arial" pitchFamily="34" charset="0"/>
                <a:cs typeface="Arial" pitchFamily="34" charset="0"/>
              </a:rPr>
              <a:t> </a:t>
            </a:r>
            <a:r>
              <a:rPr lang="en-US" sz="2000" dirty="0" err="1">
                <a:latin typeface="Arial" pitchFamily="34" charset="0"/>
                <a:cs typeface="Arial" pitchFamily="34" charset="0"/>
              </a:rPr>
              <a:t>înseamnă</a:t>
            </a:r>
            <a:r>
              <a:rPr lang="en-US" sz="2000" dirty="0">
                <a:latin typeface="Arial" pitchFamily="34" charset="0"/>
                <a:cs typeface="Arial" pitchFamily="34" charset="0"/>
              </a:rPr>
              <a:t> </a:t>
            </a:r>
            <a:r>
              <a:rPr lang="en-US" sz="2000" dirty="0" err="1">
                <a:latin typeface="Arial" pitchFamily="34" charset="0"/>
                <a:cs typeface="Arial" pitchFamily="34" charset="0"/>
              </a:rPr>
              <a:t>verificarea</a:t>
            </a:r>
            <a:r>
              <a:rPr lang="en-US" sz="2000" dirty="0">
                <a:latin typeface="Arial" pitchFamily="34" charset="0"/>
                <a:cs typeface="Arial" pitchFamily="34" charset="0"/>
              </a:rPr>
              <a:t> </a:t>
            </a:r>
            <a:r>
              <a:rPr lang="en-US" sz="2000" dirty="0" err="1">
                <a:latin typeface="Arial" pitchFamily="34" charset="0"/>
                <a:cs typeface="Arial" pitchFamily="34" charset="0"/>
              </a:rPr>
              <a:t>nivelurilor</a:t>
            </a:r>
            <a:r>
              <a:rPr lang="en-US" sz="2000" dirty="0">
                <a:latin typeface="Arial" pitchFamily="34" charset="0"/>
                <a:cs typeface="Arial" pitchFamily="34" charset="0"/>
              </a:rPr>
              <a:t> de </a:t>
            </a:r>
            <a:r>
              <a:rPr lang="en-US" sz="2000" dirty="0" err="1">
                <a:latin typeface="Arial" pitchFamily="34" charset="0"/>
                <a:cs typeface="Arial" pitchFamily="34" charset="0"/>
              </a:rPr>
              <a:t>nutrienți</a:t>
            </a:r>
            <a:r>
              <a:rPr lang="en-US" sz="2000" dirty="0">
                <a:latin typeface="Arial" pitchFamily="34" charset="0"/>
                <a:cs typeface="Arial" pitchFamily="34" charset="0"/>
              </a:rPr>
              <a:t> din </a:t>
            </a:r>
            <a:r>
              <a:rPr lang="en-US" sz="2000" dirty="0" err="1">
                <a:latin typeface="Arial" pitchFamily="34" charset="0"/>
                <a:cs typeface="Arial" pitchFamily="34" charset="0"/>
              </a:rPr>
              <a:t>sângele</a:t>
            </a:r>
            <a:r>
              <a:rPr lang="en-US" sz="2000" dirty="0">
                <a:latin typeface="Arial" pitchFamily="34" charset="0"/>
                <a:cs typeface="Arial" pitchFamily="34" charset="0"/>
              </a:rPr>
              <a:t>, </a:t>
            </a:r>
            <a:r>
              <a:rPr lang="en-US" sz="2000" dirty="0" err="1">
                <a:latin typeface="Arial" pitchFamily="34" charset="0"/>
                <a:cs typeface="Arial" pitchFamily="34" charset="0"/>
              </a:rPr>
              <a:t>urina</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scaun</a:t>
            </a:r>
            <a:r>
              <a:rPr lang="ro-RO" sz="2000" dirty="0">
                <a:latin typeface="Arial" pitchFamily="34" charset="0"/>
                <a:cs typeface="Arial" pitchFamily="34" charset="0"/>
              </a:rPr>
              <a:t>ul</a:t>
            </a:r>
            <a:r>
              <a:rPr lang="en-US" sz="2000" dirty="0">
                <a:latin typeface="Arial" pitchFamily="34" charset="0"/>
                <a:cs typeface="Arial" pitchFamily="34" charset="0"/>
              </a:rPr>
              <a:t> </a:t>
            </a:r>
            <a:r>
              <a:rPr lang="en-US" sz="2000" dirty="0" err="1">
                <a:latin typeface="Arial" pitchFamily="34" charset="0"/>
                <a:cs typeface="Arial" pitchFamily="34" charset="0"/>
              </a:rPr>
              <a:t>unei</a:t>
            </a:r>
            <a:r>
              <a:rPr lang="en-US" sz="2000" dirty="0">
                <a:latin typeface="Arial" pitchFamily="34" charset="0"/>
                <a:cs typeface="Arial" pitchFamily="34" charset="0"/>
              </a:rPr>
              <a:t> </a:t>
            </a:r>
            <a:r>
              <a:rPr lang="en-US" sz="2000" dirty="0" err="1">
                <a:latin typeface="Arial" pitchFamily="34" charset="0"/>
                <a:cs typeface="Arial" pitchFamily="34" charset="0"/>
              </a:rPr>
              <a:t>persoane</a:t>
            </a:r>
            <a:r>
              <a:rPr lang="en-US" sz="2000" dirty="0">
                <a:latin typeface="Arial" pitchFamily="34" charset="0"/>
                <a:cs typeface="Arial" pitchFamily="34" charset="0"/>
              </a:rPr>
              <a:t>. </a:t>
            </a:r>
          </a:p>
          <a:p>
            <a:pPr marL="457200" lvl="0" indent="-381000" algn="l" rtl="0">
              <a:spcBef>
                <a:spcPts val="1000"/>
              </a:spcBef>
              <a:spcAft>
                <a:spcPts val="0"/>
              </a:spcAft>
              <a:buSzPts val="2400"/>
              <a:buChar char="▸"/>
            </a:pPr>
            <a:r>
              <a:rPr lang="en-US" sz="2000" dirty="0" err="1">
                <a:latin typeface="Arial" pitchFamily="34" charset="0"/>
                <a:cs typeface="Arial" pitchFamily="34" charset="0"/>
              </a:rPr>
              <a:t>Rezultatele</a:t>
            </a:r>
            <a:r>
              <a:rPr lang="en-US" sz="2000" dirty="0">
                <a:latin typeface="Arial" pitchFamily="34" charset="0"/>
                <a:cs typeface="Arial" pitchFamily="34" charset="0"/>
              </a:rPr>
              <a:t> </a:t>
            </a:r>
            <a:r>
              <a:rPr lang="en-US" sz="2000" dirty="0" err="1">
                <a:latin typeface="Arial" pitchFamily="34" charset="0"/>
                <a:cs typeface="Arial" pitchFamily="34" charset="0"/>
              </a:rPr>
              <a:t>testelor</a:t>
            </a:r>
            <a:r>
              <a:rPr lang="en-US" sz="2000" dirty="0">
                <a:latin typeface="Arial" pitchFamily="34" charset="0"/>
                <a:cs typeface="Arial" pitchFamily="34" charset="0"/>
              </a:rPr>
              <a:t> de </a:t>
            </a:r>
            <a:r>
              <a:rPr lang="en-US" sz="2000" dirty="0" err="1">
                <a:latin typeface="Arial" pitchFamily="34" charset="0"/>
                <a:cs typeface="Arial" pitchFamily="34" charset="0"/>
              </a:rPr>
              <a:t>laborator</a:t>
            </a:r>
            <a:r>
              <a:rPr lang="en-US" sz="2000" dirty="0">
                <a:latin typeface="Arial" pitchFamily="34" charset="0"/>
                <a:cs typeface="Arial" pitchFamily="34" charset="0"/>
              </a:rPr>
              <a:t> pot </a:t>
            </a:r>
            <a:r>
              <a:rPr lang="en-US" sz="2000" dirty="0" err="1">
                <a:latin typeface="Arial" pitchFamily="34" charset="0"/>
                <a:cs typeface="Arial" pitchFamily="34" charset="0"/>
              </a:rPr>
              <a:t>oferi</a:t>
            </a:r>
            <a:r>
              <a:rPr lang="en-US" sz="2000" dirty="0">
                <a:latin typeface="Arial" pitchFamily="34" charset="0"/>
                <a:cs typeface="Arial" pitchFamily="34" charset="0"/>
              </a:rPr>
              <a:t> </a:t>
            </a:r>
            <a:r>
              <a:rPr lang="ro-RO" sz="2000" dirty="0">
                <a:latin typeface="Arial" pitchFamily="34" charset="0"/>
                <a:cs typeface="Arial" pitchFamily="34" charset="0"/>
              </a:rPr>
              <a:t>cadrelor medicale</a:t>
            </a:r>
            <a:r>
              <a:rPr lang="en-US" sz="2000" dirty="0">
                <a:latin typeface="Arial" pitchFamily="34" charset="0"/>
                <a:cs typeface="Arial" pitchFamily="34" charset="0"/>
              </a:rPr>
              <a:t> </a:t>
            </a:r>
            <a:r>
              <a:rPr lang="en-US" sz="2000" dirty="0" err="1">
                <a:latin typeface="Arial" pitchFamily="34" charset="0"/>
                <a:cs typeface="Arial" pitchFamily="34" charset="0"/>
              </a:rPr>
              <a:t>informații</a:t>
            </a:r>
            <a:r>
              <a:rPr lang="en-US" sz="2000" dirty="0">
                <a:latin typeface="Arial" pitchFamily="34" charset="0"/>
                <a:cs typeface="Arial" pitchFamily="34" charset="0"/>
              </a:rPr>
              <a:t> utile </a:t>
            </a:r>
            <a:r>
              <a:rPr lang="en-US" sz="2000" dirty="0" err="1">
                <a:latin typeface="Arial" pitchFamily="34" charset="0"/>
                <a:cs typeface="Arial" pitchFamily="34" charset="0"/>
              </a:rPr>
              <a:t>despre</a:t>
            </a:r>
            <a:r>
              <a:rPr lang="en-US" sz="2000" dirty="0">
                <a:latin typeface="Arial" pitchFamily="34" charset="0"/>
                <a:cs typeface="Arial" pitchFamily="34" charset="0"/>
              </a:rPr>
              <a:t> </a:t>
            </a:r>
            <a:r>
              <a:rPr lang="en-US" sz="2000" dirty="0" err="1">
                <a:latin typeface="Arial" pitchFamily="34" charset="0"/>
                <a:cs typeface="Arial" pitchFamily="34" charset="0"/>
              </a:rPr>
              <a:t>problemele</a:t>
            </a:r>
            <a:r>
              <a:rPr lang="en-US" sz="2000" dirty="0">
                <a:latin typeface="Arial" pitchFamily="34" charset="0"/>
                <a:cs typeface="Arial" pitchFamily="34" charset="0"/>
              </a:rPr>
              <a:t> </a:t>
            </a:r>
            <a:r>
              <a:rPr lang="en-US" sz="2000" dirty="0" err="1">
                <a:latin typeface="Arial" pitchFamily="34" charset="0"/>
                <a:cs typeface="Arial" pitchFamily="34" charset="0"/>
              </a:rPr>
              <a:t>medicale</a:t>
            </a:r>
            <a:r>
              <a:rPr lang="en-US" sz="2000" dirty="0">
                <a:latin typeface="Arial" pitchFamily="34" charset="0"/>
                <a:cs typeface="Arial" pitchFamily="34" charset="0"/>
              </a:rPr>
              <a:t> care pot </a:t>
            </a:r>
            <a:r>
              <a:rPr lang="en-US" sz="2000" dirty="0" err="1">
                <a:latin typeface="Arial" pitchFamily="34" charset="0"/>
                <a:cs typeface="Arial" pitchFamily="34" charset="0"/>
              </a:rPr>
              <a:t>afecta</a:t>
            </a:r>
            <a:r>
              <a:rPr lang="en-US" sz="2000" dirty="0">
                <a:latin typeface="Arial" pitchFamily="34" charset="0"/>
                <a:cs typeface="Arial" pitchFamily="34" charset="0"/>
              </a:rPr>
              <a:t> </a:t>
            </a:r>
            <a:r>
              <a:rPr lang="en-US" sz="2000" dirty="0" err="1">
                <a:latin typeface="Arial" pitchFamily="34" charset="0"/>
                <a:cs typeface="Arial" pitchFamily="34" charset="0"/>
              </a:rPr>
              <a:t>apetitul</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nutriția</a:t>
            </a:r>
            <a:r>
              <a:rPr lang="en-US" sz="2000" dirty="0">
                <a:latin typeface="Arial" pitchFamily="34" charset="0"/>
                <a:cs typeface="Arial" pitchFamily="34" charset="0"/>
              </a:rPr>
              <a:t>. </a:t>
            </a:r>
          </a:p>
          <a:p>
            <a:pPr lvl="1">
              <a:spcBef>
                <a:spcPts val="1000"/>
              </a:spcBef>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7391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a:t>
            </a:r>
            <a:r>
              <a:rPr lang="ro-RO" sz="2000" dirty="0">
                <a:solidFill>
                  <a:schemeClr val="bg1"/>
                </a:solidFill>
                <a:latin typeface="Barlow SemiBold" panose="020B0604020202020204" charset="0"/>
                <a:cs typeface="Calibri" panose="020F0502020204030204" pitchFamily="34" charset="0"/>
              </a:rPr>
              <a:t>iect</a:t>
            </a:r>
            <a:r>
              <a:rPr lang="en-US" sz="2000" dirty="0">
                <a:solidFill>
                  <a:schemeClr val="bg1"/>
                </a:solidFill>
                <a:latin typeface="Barlow SemiBold" panose="020B0604020202020204" charset="0"/>
                <a:cs typeface="Calibri" panose="020F0502020204030204" pitchFamily="34" charset="0"/>
              </a:rPr>
              <a:t> Num</a:t>
            </a:r>
            <a:r>
              <a:rPr lang="ro-RO" sz="2000" dirty="0">
                <a:solidFill>
                  <a:schemeClr val="bg1"/>
                </a:solidFill>
                <a:latin typeface="Barlow SemiBold" panose="020B0604020202020204" charset="0"/>
                <a:cs typeface="Calibri" panose="020F0502020204030204" pitchFamily="34" charset="0"/>
              </a:rPr>
              <a:t>ărul</a:t>
            </a:r>
            <a:r>
              <a:rPr lang="en-US" sz="2000" dirty="0">
                <a:solidFill>
                  <a:schemeClr val="bg1"/>
                </a:solidFill>
                <a:latin typeface="Barlow SemiBold" panose="020B0604020202020204" charset="0"/>
                <a:cs typeface="Calibri" panose="020F0502020204030204" pitchFamily="34" charset="0"/>
              </a:rPr>
              <a:t>: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ro-RO" sz="1400" dirty="0">
                <a:solidFill>
                  <a:schemeClr val="tx1"/>
                </a:solidFill>
                <a:latin typeface="Barlow SemiBold" panose="020B0604020202020204" charset="0"/>
                <a:cs typeface="Calibri" panose="020F0502020204030204" pitchFamily="34" charset="0"/>
              </a:rPr>
              <a:t>Sprijinul Comisiei Europene pentru realizarea acestei prezentări nu constituie aprobarea conținutului, care reflectă exclusiv punctul de vedere al autorilor, iar Comisia nu poate fi considerată responsabilă pentru modul în care ar putea fi folosite informațiile incluse mai jos.</a:t>
            </a:r>
            <a:endParaRPr lang="en-US" sz="1400" dirty="0">
              <a:solidFill>
                <a:schemeClr val="tx1"/>
              </a:solidFill>
              <a:latin typeface="Barlow SemiBold" panose="020B060402020202020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B - </a:t>
            </a:r>
            <a:r>
              <a:rPr lang="ro-RO" dirty="0">
                <a:latin typeface="Arial" pitchFamily="34" charset="0"/>
                <a:cs typeface="Arial" pitchFamily="34" charset="0"/>
              </a:rPr>
              <a:t>Metode biochimice</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err="1">
                <a:latin typeface="Arial" pitchFamily="34" charset="0"/>
                <a:cs typeface="Arial" pitchFamily="34" charset="0"/>
              </a:rPr>
              <a:t>Colesterol</a:t>
            </a:r>
            <a:endParaRPr lang="en-US" sz="2000" b="1" dirty="0">
              <a:latin typeface="Arial" pitchFamily="34" charset="0"/>
              <a:cs typeface="Arial" pitchFamily="34" charset="0"/>
            </a:endParaRPr>
          </a:p>
          <a:p>
            <a:pPr lvl="1">
              <a:spcBef>
                <a:spcPts val="1000"/>
              </a:spcBef>
              <a:buChar char="▸"/>
            </a:pPr>
            <a:r>
              <a:rPr lang="en-US" sz="2000" dirty="0" err="1">
                <a:latin typeface="Arial" pitchFamily="34" charset="0"/>
                <a:cs typeface="Arial" pitchFamily="34" charset="0"/>
              </a:rPr>
              <a:t>Evaluează</a:t>
            </a:r>
            <a:r>
              <a:rPr lang="en-US" sz="2000" dirty="0">
                <a:latin typeface="Arial" pitchFamily="34" charset="0"/>
                <a:cs typeface="Arial" pitchFamily="34" charset="0"/>
              </a:rPr>
              <a:t> </a:t>
            </a:r>
            <a:r>
              <a:rPr lang="en-US" sz="2000" dirty="0" err="1">
                <a:latin typeface="Arial" pitchFamily="34" charset="0"/>
                <a:cs typeface="Arial" pitchFamily="34" charset="0"/>
              </a:rPr>
              <a:t>metabolismul</a:t>
            </a:r>
            <a:r>
              <a:rPr lang="en-US" sz="2000" dirty="0">
                <a:latin typeface="Arial" pitchFamily="34" charset="0"/>
                <a:cs typeface="Arial" pitchFamily="34" charset="0"/>
              </a:rPr>
              <a:t> </a:t>
            </a:r>
            <a:r>
              <a:rPr lang="en-US" sz="2000" dirty="0" err="1">
                <a:latin typeface="Arial" pitchFamily="34" charset="0"/>
                <a:cs typeface="Arial" pitchFamily="34" charset="0"/>
              </a:rPr>
              <a:t>grăsimilor</a:t>
            </a:r>
            <a:r>
              <a:rPr lang="en-US" sz="2000" dirty="0">
                <a:latin typeface="Arial" pitchFamily="34" charset="0"/>
                <a:cs typeface="Arial" pitchFamily="34" charset="0"/>
              </a:rPr>
              <a:t> </a:t>
            </a:r>
            <a:r>
              <a:rPr lang="en-US" sz="2000" dirty="0" err="1">
                <a:latin typeface="Arial" pitchFamily="34" charset="0"/>
                <a:cs typeface="Arial" pitchFamily="34" charset="0"/>
              </a:rPr>
              <a:t>și</a:t>
            </a:r>
            <a:r>
              <a:rPr lang="en-US" sz="2000" dirty="0">
                <a:latin typeface="Arial" pitchFamily="34" charset="0"/>
                <a:cs typeface="Arial" pitchFamily="34" charset="0"/>
              </a:rPr>
              <a:t> </a:t>
            </a:r>
            <a:r>
              <a:rPr lang="en-US" sz="2000" dirty="0" err="1">
                <a:latin typeface="Arial" pitchFamily="34" charset="0"/>
                <a:cs typeface="Arial" pitchFamily="34" charset="0"/>
              </a:rPr>
              <a:t>riscul</a:t>
            </a:r>
            <a:r>
              <a:rPr lang="en-US" sz="2000" dirty="0">
                <a:latin typeface="Arial" pitchFamily="34" charset="0"/>
                <a:cs typeface="Arial" pitchFamily="34" charset="0"/>
              </a:rPr>
              <a:t> de </a:t>
            </a:r>
            <a:r>
              <a:rPr lang="ro-RO" sz="2000" dirty="0">
                <a:latin typeface="Arial" pitchFamily="34" charset="0"/>
                <a:cs typeface="Arial" pitchFamily="34" charset="0"/>
              </a:rPr>
              <a:t>apariție a unor </a:t>
            </a:r>
            <a:r>
              <a:rPr lang="en-US" sz="2000" dirty="0" err="1">
                <a:latin typeface="Arial" pitchFamily="34" charset="0"/>
                <a:cs typeface="Arial" pitchFamily="34" charset="0"/>
              </a:rPr>
              <a:t>boli</a:t>
            </a:r>
            <a:r>
              <a:rPr lang="en-US" sz="2000" dirty="0">
                <a:latin typeface="Arial" pitchFamily="34" charset="0"/>
                <a:cs typeface="Arial" pitchFamily="34" charset="0"/>
              </a:rPr>
              <a:t> </a:t>
            </a:r>
            <a:r>
              <a:rPr lang="en-US" sz="2000" dirty="0" err="1">
                <a:latin typeface="Arial" pitchFamily="34" charset="0"/>
                <a:cs typeface="Arial" pitchFamily="34" charset="0"/>
              </a:rPr>
              <a:t>cardiovasculare</a:t>
            </a:r>
            <a:endParaRPr lang="en-US" sz="2000" dirty="0">
              <a:latin typeface="Arial" pitchFamily="34" charset="0"/>
              <a:cs typeface="Arial" pitchFamily="34" charset="0"/>
            </a:endParaRPr>
          </a:p>
        </p:txBody>
      </p:sp>
      <p:pic>
        <p:nvPicPr>
          <p:cNvPr id="3" name="Imagem 2">
            <a:extLst>
              <a:ext uri="{FF2B5EF4-FFF2-40B4-BE49-F238E27FC236}">
                <a16:creationId xmlns:a16="http://schemas.microsoft.com/office/drawing/2014/main" xmlns="" id="{A627C99B-A350-D66C-DF89-7F93BC3E82C8}"/>
              </a:ext>
            </a:extLst>
          </p:cNvPr>
          <p:cNvPicPr>
            <a:picLocks noChangeAspect="1"/>
          </p:cNvPicPr>
          <p:nvPr/>
        </p:nvPicPr>
        <p:blipFill rotWithShape="1">
          <a:blip r:embed="rId3"/>
          <a:srcRect t="12997"/>
          <a:stretch/>
        </p:blipFill>
        <p:spPr>
          <a:xfrm>
            <a:off x="4572000" y="1365266"/>
            <a:ext cx="3744416" cy="3664995"/>
          </a:xfrm>
          <a:prstGeom prst="rect">
            <a:avLst/>
          </a:prstGeom>
        </p:spPr>
      </p:pic>
      <p:sp>
        <p:nvSpPr>
          <p:cNvPr id="6" name="CaixaDeTexto 5">
            <a:extLst>
              <a:ext uri="{FF2B5EF4-FFF2-40B4-BE49-F238E27FC236}">
                <a16:creationId xmlns:a16="http://schemas.microsoft.com/office/drawing/2014/main" xmlns="" id="{14F6C650-7EAD-F658-5AD3-91DFABED02BC}"/>
              </a:ext>
            </a:extLst>
          </p:cNvPr>
          <p:cNvSpPr txBox="1"/>
          <p:nvPr/>
        </p:nvSpPr>
        <p:spPr>
          <a:xfrm>
            <a:off x="3656550" y="4832489"/>
            <a:ext cx="5487450" cy="246221"/>
          </a:xfrm>
          <a:prstGeom prst="rect">
            <a:avLst/>
          </a:prstGeom>
          <a:noFill/>
        </p:spPr>
        <p:txBody>
          <a:bodyPr wrap="square">
            <a:spAutoFit/>
          </a:bodyPr>
          <a:lstStyle/>
          <a:p>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https://my.clevelandclinic.org/health/articles/11920-cholesterol-numbers-what-do-they-mean</a:t>
            </a:r>
            <a:endParaRPr lang="en-US" sz="1000" dirty="0">
              <a:solidFill>
                <a:schemeClr val="tx1"/>
              </a:solidFill>
              <a:latin typeface="Barlow" pitchFamily="2" charset="77"/>
            </a:endParaRPr>
          </a:p>
        </p:txBody>
      </p:sp>
    </p:spTree>
    <p:extLst>
      <p:ext uri="{BB962C8B-B14F-4D97-AF65-F5344CB8AC3E}">
        <p14:creationId xmlns:p14="http://schemas.microsoft.com/office/powerpoint/2010/main" val="183446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B - </a:t>
            </a:r>
            <a:r>
              <a:rPr lang="ro-RO" dirty="0">
                <a:latin typeface="Arial" pitchFamily="34" charset="0"/>
                <a:cs typeface="Arial" pitchFamily="34" charset="0"/>
              </a:rPr>
              <a:t>Metode biochimice</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Teste de diabet</a:t>
            </a:r>
            <a:endParaRPr lang="en-US" sz="2000" dirty="0">
              <a:latin typeface="Arial" pitchFamily="34" charset="0"/>
              <a:cs typeface="Arial" pitchFamily="34" charset="0"/>
            </a:endParaRPr>
          </a:p>
          <a:p>
            <a:pPr lvl="1">
              <a:spcBef>
                <a:spcPts val="1000"/>
              </a:spcBef>
              <a:buChar char="▸"/>
            </a:pPr>
            <a:endParaRPr lang="en-US" sz="2000" dirty="0"/>
          </a:p>
        </p:txBody>
      </p:sp>
      <p:pic>
        <p:nvPicPr>
          <p:cNvPr id="5" name="Imagem 4">
            <a:extLst>
              <a:ext uri="{FF2B5EF4-FFF2-40B4-BE49-F238E27FC236}">
                <a16:creationId xmlns:a16="http://schemas.microsoft.com/office/drawing/2014/main" xmlns="" id="{4F0358DA-3241-B167-1626-FCCB58E268B5}"/>
              </a:ext>
            </a:extLst>
          </p:cNvPr>
          <p:cNvPicPr>
            <a:picLocks noChangeAspect="1"/>
          </p:cNvPicPr>
          <p:nvPr/>
        </p:nvPicPr>
        <p:blipFill rotWithShape="1">
          <a:blip r:embed="rId3"/>
          <a:srcRect b="16768"/>
          <a:stretch/>
        </p:blipFill>
        <p:spPr>
          <a:xfrm>
            <a:off x="3635896" y="1400988"/>
            <a:ext cx="4176464" cy="3476166"/>
          </a:xfrm>
          <a:prstGeom prst="rect">
            <a:avLst/>
          </a:prstGeom>
        </p:spPr>
      </p:pic>
      <p:sp>
        <p:nvSpPr>
          <p:cNvPr id="6" name="CaixaDeTexto 5">
            <a:extLst>
              <a:ext uri="{FF2B5EF4-FFF2-40B4-BE49-F238E27FC236}">
                <a16:creationId xmlns:a16="http://schemas.microsoft.com/office/drawing/2014/main" xmlns="" id="{8C7B5190-933A-B5DA-05B6-E0DDB041EC06}"/>
              </a:ext>
            </a:extLst>
          </p:cNvPr>
          <p:cNvSpPr txBox="1"/>
          <p:nvPr/>
        </p:nvSpPr>
        <p:spPr>
          <a:xfrm>
            <a:off x="3235365" y="4881924"/>
            <a:ext cx="5310336" cy="400110"/>
          </a:xfrm>
          <a:prstGeom prst="rect">
            <a:avLst/>
          </a:prstGeom>
          <a:noFill/>
        </p:spPr>
        <p:txBody>
          <a:bodyPr wrap="square">
            <a:spAutoFit/>
          </a:bodyPr>
          <a:lstStyle/>
          <a:p>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https://www.cdc.gov/diabetes/pdfs/library/socialmedia/road-to-diabetes-infographic.pdf</a:t>
            </a:r>
            <a:endParaRPr lang="en-US" sz="1000" dirty="0">
              <a:solidFill>
                <a:schemeClr val="tx1"/>
              </a:solidFill>
              <a:latin typeface="Barlow" pitchFamily="2" charset="77"/>
            </a:endParaRPr>
          </a:p>
          <a:p>
            <a:endParaRPr lang="en-US" sz="1000" dirty="0">
              <a:solidFill>
                <a:schemeClr val="tx1"/>
              </a:solidFill>
              <a:latin typeface="Barlow" pitchFamily="2" charset="77"/>
            </a:endParaRPr>
          </a:p>
        </p:txBody>
      </p:sp>
    </p:spTree>
    <p:extLst>
      <p:ext uri="{BB962C8B-B14F-4D97-AF65-F5344CB8AC3E}">
        <p14:creationId xmlns:p14="http://schemas.microsoft.com/office/powerpoint/2010/main" val="185500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C – </a:t>
            </a:r>
            <a:r>
              <a:rPr lang="ro-RO" dirty="0">
                <a:latin typeface="Arial" pitchFamily="34" charset="0"/>
                <a:cs typeface="Arial" pitchFamily="34" charset="0"/>
              </a:rPr>
              <a:t>Metode clinic</a:t>
            </a:r>
            <a:r>
              <a:rPr lang="ro-RO" dirty="0"/>
              <a:t>e</a:t>
            </a:r>
            <a:endParaRPr lang="it-IT" dirty="0"/>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81000" y="1779662"/>
            <a:ext cx="8182824" cy="2666775"/>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dirty="0">
                <a:latin typeface="Arial" pitchFamily="34" charset="0"/>
                <a:cs typeface="Arial" pitchFamily="34" charset="0"/>
              </a:rPr>
              <a:t>Evaluarea clinică include verificarea semnelor vizibile ale unor carențe în nutriție</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Păr</a:t>
            </a:r>
            <a:r>
              <a:rPr lang="en-US" sz="2000" dirty="0">
                <a:latin typeface="Arial" pitchFamily="34" charset="0"/>
                <a:cs typeface="Arial" pitchFamily="34" charset="0"/>
              </a:rPr>
              <a:t>, </a:t>
            </a:r>
            <a:r>
              <a:rPr lang="ro-RO" sz="2000" dirty="0">
                <a:latin typeface="Arial" pitchFamily="34" charset="0"/>
                <a:cs typeface="Arial" pitchFamily="34" charset="0"/>
              </a:rPr>
              <a:t>gură</a:t>
            </a:r>
            <a:r>
              <a:rPr lang="en-US" sz="2000" dirty="0">
                <a:latin typeface="Arial" pitchFamily="34" charset="0"/>
                <a:cs typeface="Arial" pitchFamily="34" charset="0"/>
              </a:rPr>
              <a:t>, </a:t>
            </a:r>
            <a:r>
              <a:rPr lang="ro-RO" sz="2000" dirty="0">
                <a:latin typeface="Arial" pitchFamily="34" charset="0"/>
                <a:cs typeface="Arial" pitchFamily="34" charset="0"/>
              </a:rPr>
              <a:t>unghii</a:t>
            </a:r>
            <a:r>
              <a:rPr lang="en-US" sz="2000" dirty="0">
                <a:latin typeface="Arial" pitchFamily="34" charset="0"/>
                <a:cs typeface="Arial" pitchFamily="34" charset="0"/>
              </a:rPr>
              <a:t>, </a:t>
            </a:r>
            <a:r>
              <a:rPr lang="ro-RO" sz="2000" dirty="0">
                <a:latin typeface="Arial" pitchFamily="34" charset="0"/>
                <a:cs typeface="Arial" pitchFamily="34" charset="0"/>
              </a:rPr>
              <a:t>piele</a:t>
            </a:r>
            <a:r>
              <a:rPr lang="en-US" sz="2000" dirty="0">
                <a:latin typeface="Arial" pitchFamily="34" charset="0"/>
                <a:cs typeface="Arial" pitchFamily="34" charset="0"/>
              </a:rPr>
              <a:t>, </a:t>
            </a:r>
            <a:r>
              <a:rPr lang="ro-RO" sz="2000" dirty="0">
                <a:latin typeface="Arial" pitchFamily="34" charset="0"/>
                <a:cs typeface="Arial" pitchFamily="34" charset="0"/>
              </a:rPr>
              <a:t>ochi</a:t>
            </a:r>
            <a:r>
              <a:rPr lang="en-US" sz="2000" dirty="0">
                <a:latin typeface="Arial" pitchFamily="34" charset="0"/>
                <a:cs typeface="Arial" pitchFamily="34" charset="0"/>
              </a:rPr>
              <a:t>, </a:t>
            </a:r>
            <a:r>
              <a:rPr lang="ro-RO" sz="2000" dirty="0">
                <a:latin typeface="Arial" pitchFamily="34" charset="0"/>
                <a:cs typeface="Arial" pitchFamily="34" charset="0"/>
              </a:rPr>
              <a:t>limbă</a:t>
            </a:r>
            <a:r>
              <a:rPr lang="en-US" sz="2000" dirty="0">
                <a:latin typeface="Arial" pitchFamily="34" charset="0"/>
                <a:cs typeface="Arial" pitchFamily="34" charset="0"/>
              </a:rPr>
              <a:t>, </a:t>
            </a:r>
            <a:r>
              <a:rPr lang="ro-RO" sz="2000" dirty="0">
                <a:latin typeface="Arial" pitchFamily="34" charset="0"/>
                <a:cs typeface="Arial" pitchFamily="34" charset="0"/>
              </a:rPr>
              <a:t>mușchi</a:t>
            </a:r>
            <a:r>
              <a:rPr lang="en-US" sz="2000" dirty="0">
                <a:latin typeface="Arial" pitchFamily="34" charset="0"/>
                <a:cs typeface="Arial" pitchFamily="34" charset="0"/>
              </a:rPr>
              <a:t>, </a:t>
            </a:r>
            <a:r>
              <a:rPr lang="ro-RO" sz="2000" dirty="0">
                <a:latin typeface="Arial" pitchFamily="34" charset="0"/>
                <a:cs typeface="Arial" pitchFamily="34" charset="0"/>
              </a:rPr>
              <a:t>oase</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Istoricul medical</a:t>
            </a:r>
            <a:r>
              <a:rPr lang="en-US" sz="2000" dirty="0">
                <a:latin typeface="Arial" pitchFamily="34" charset="0"/>
                <a:cs typeface="Arial" pitchFamily="34" charset="0"/>
              </a:rPr>
              <a:t>; </a:t>
            </a:r>
            <a:r>
              <a:rPr lang="ro-RO" sz="2000" dirty="0">
                <a:latin typeface="Arial" pitchFamily="34" charset="0"/>
                <a:cs typeface="Arial" pitchFamily="34" charset="0"/>
              </a:rPr>
              <a:t>tratamente medicamentoase</a:t>
            </a:r>
            <a:r>
              <a:rPr lang="en-US" sz="2000" dirty="0">
                <a:latin typeface="Arial" pitchFamily="34" charset="0"/>
                <a:cs typeface="Arial" pitchFamily="34" charset="0"/>
              </a:rPr>
              <a:t> </a:t>
            </a:r>
          </a:p>
          <a:p>
            <a:pPr lvl="1">
              <a:spcBef>
                <a:spcPts val="1000"/>
              </a:spcBef>
              <a:buChar char="▸"/>
            </a:pPr>
            <a:r>
              <a:rPr lang="ro-RO" sz="2000" dirty="0">
                <a:latin typeface="Arial" pitchFamily="34" charset="0"/>
                <a:cs typeface="Arial" pitchFamily="34" charset="0"/>
              </a:rPr>
              <a:t>Factori de risc pentru apariția unor boli </a:t>
            </a:r>
            <a:r>
              <a:rPr lang="en-US" sz="2000" dirty="0">
                <a:latin typeface="Arial" pitchFamily="34" charset="0"/>
                <a:cs typeface="Arial" pitchFamily="34" charset="0"/>
              </a:rPr>
              <a:t>(</a:t>
            </a:r>
            <a:r>
              <a:rPr lang="ro-RO" sz="2000" dirty="0">
                <a:latin typeface="Arial" pitchFamily="34" charset="0"/>
                <a:cs typeface="Arial" pitchFamily="34" charset="0"/>
              </a:rPr>
              <a:t>fumat</a:t>
            </a:r>
            <a:r>
              <a:rPr lang="en-US" sz="2000" dirty="0">
                <a:latin typeface="Arial" pitchFamily="34" charset="0"/>
                <a:cs typeface="Arial" pitchFamily="34" charset="0"/>
              </a:rPr>
              <a:t>, </a:t>
            </a:r>
            <a:r>
              <a:rPr lang="ro-RO" sz="2000" dirty="0">
                <a:latin typeface="Arial" pitchFamily="34" charset="0"/>
                <a:cs typeface="Arial" pitchFamily="34" charset="0"/>
              </a:rPr>
              <a:t>consum de alcool</a:t>
            </a:r>
            <a:r>
              <a:rPr lang="en-US" sz="2000" dirty="0">
                <a:latin typeface="Arial" pitchFamily="34" charset="0"/>
                <a:cs typeface="Arial" pitchFamily="34" charset="0"/>
              </a:rPr>
              <a:t>, </a:t>
            </a:r>
            <a:r>
              <a:rPr lang="ro-RO" sz="2000" dirty="0">
                <a:latin typeface="Arial" pitchFamily="34" charset="0"/>
                <a:cs typeface="Arial" pitchFamily="34" charset="0"/>
              </a:rPr>
              <a:t>supraponderabilitate</a:t>
            </a:r>
            <a:r>
              <a:rPr lang="en-US" sz="2000" dirty="0">
                <a:latin typeface="Arial" pitchFamily="34" charset="0"/>
                <a:cs typeface="Arial" pitchFamily="34" charset="0"/>
              </a:rPr>
              <a:t>)</a:t>
            </a:r>
          </a:p>
          <a:p>
            <a:pPr lvl="1">
              <a:spcBef>
                <a:spcPts val="1000"/>
              </a:spcBef>
              <a:buChar char="▸"/>
            </a:pPr>
            <a:r>
              <a:rPr lang="ro-RO" sz="2000" dirty="0">
                <a:latin typeface="Arial" pitchFamily="34" charset="0"/>
                <a:cs typeface="Arial" pitchFamily="34" charset="0"/>
              </a:rPr>
              <a:t>Simptome</a:t>
            </a:r>
            <a:r>
              <a:rPr lang="en-US" sz="2000" dirty="0">
                <a:latin typeface="Arial" pitchFamily="34" charset="0"/>
                <a:cs typeface="Arial" pitchFamily="34" charset="0"/>
              </a:rPr>
              <a:t> (</a:t>
            </a:r>
            <a:r>
              <a:rPr lang="ro-RO" sz="2000" dirty="0">
                <a:latin typeface="Arial" pitchFamily="34" charset="0"/>
                <a:cs typeface="Arial" pitchFamily="34" charset="0"/>
              </a:rPr>
              <a:t>febră</a:t>
            </a:r>
            <a:r>
              <a:rPr lang="en-US" sz="2000" dirty="0">
                <a:latin typeface="Arial" pitchFamily="34" charset="0"/>
                <a:cs typeface="Arial" pitchFamily="34" charset="0"/>
              </a:rPr>
              <a:t>, </a:t>
            </a:r>
            <a:r>
              <a:rPr lang="en-US" sz="2000" dirty="0" err="1">
                <a:latin typeface="Arial" pitchFamily="34" charset="0"/>
                <a:cs typeface="Arial" pitchFamily="34" charset="0"/>
              </a:rPr>
              <a:t>diar</a:t>
            </a:r>
            <a:r>
              <a:rPr lang="ro-RO" sz="2000" dirty="0">
                <a:latin typeface="Arial" pitchFamily="34" charset="0"/>
                <a:cs typeface="Arial" pitchFamily="34" charset="0"/>
              </a:rPr>
              <a:t>ee</a:t>
            </a:r>
            <a:r>
              <a:rPr lang="en-US" sz="2000" dirty="0">
                <a:latin typeface="Arial" pitchFamily="34" charset="0"/>
                <a:cs typeface="Arial" pitchFamily="34" charset="0"/>
              </a:rPr>
              <a:t>, </a:t>
            </a:r>
            <a:r>
              <a:rPr lang="en-US" sz="2000" dirty="0" err="1">
                <a:latin typeface="Arial" pitchFamily="34" charset="0"/>
                <a:cs typeface="Arial" pitchFamily="34" charset="0"/>
              </a:rPr>
              <a:t>vom</a:t>
            </a:r>
            <a:r>
              <a:rPr lang="ro-RO" sz="2000" dirty="0">
                <a:latin typeface="Arial" pitchFamily="34" charset="0"/>
                <a:cs typeface="Arial" pitchFamily="34" charset="0"/>
              </a:rPr>
              <a:t>ă</a:t>
            </a:r>
            <a:r>
              <a:rPr lang="en-US" sz="2000" dirty="0">
                <a:latin typeface="Arial" pitchFamily="34" charset="0"/>
                <a:cs typeface="Arial" pitchFamily="34" charset="0"/>
              </a:rPr>
              <a:t>)</a:t>
            </a:r>
          </a:p>
          <a:p>
            <a:pPr lvl="1">
              <a:spcBef>
                <a:spcPts val="1000"/>
              </a:spcBef>
              <a:buChar char="▸"/>
            </a:pPr>
            <a:endParaRPr lang="en-US" sz="2000" dirty="0"/>
          </a:p>
        </p:txBody>
      </p:sp>
    </p:spTree>
    <p:extLst>
      <p:ext uri="{BB962C8B-B14F-4D97-AF65-F5344CB8AC3E}">
        <p14:creationId xmlns:p14="http://schemas.microsoft.com/office/powerpoint/2010/main" val="117192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D – </a:t>
            </a:r>
            <a:r>
              <a:rPr lang="ro-RO" dirty="0">
                <a:latin typeface="Arial" pitchFamily="34" charset="0"/>
                <a:cs typeface="Arial" pitchFamily="34" charset="0"/>
              </a:rPr>
              <a:t>Evaluarea dietei/alimentației</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7128792"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Metode retrospective</a:t>
            </a:r>
            <a:endParaRPr lang="en-US" sz="2000" b="1"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Istoricul ultimelor 24h</a:t>
            </a:r>
            <a:r>
              <a:rPr lang="en-US" sz="2000" dirty="0">
                <a:latin typeface="Arial" pitchFamily="34" charset="0"/>
                <a:cs typeface="Arial" pitchFamily="34" charset="0"/>
              </a:rPr>
              <a:t> (24 HR)</a:t>
            </a:r>
          </a:p>
          <a:p>
            <a:pPr lvl="1">
              <a:spcBef>
                <a:spcPts val="1000"/>
              </a:spcBef>
              <a:buChar char="▸"/>
            </a:pPr>
            <a:r>
              <a:rPr lang="ro-RO" sz="2000" dirty="0">
                <a:latin typeface="Arial" pitchFamily="34" charset="0"/>
                <a:cs typeface="Arial" pitchFamily="34" charset="0"/>
              </a:rPr>
              <a:t>Istoricul alimentației</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Chestionar privind frecvența alimentației</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Chestionar privind frecvența scurtă</a:t>
            </a:r>
            <a:endParaRPr lang="en-US" sz="2000" dirty="0">
              <a:latin typeface="Arial" pitchFamily="34" charset="0"/>
              <a:cs typeface="Arial" pitchFamily="34" charset="0"/>
            </a:endParaRPr>
          </a:p>
          <a:p>
            <a:pPr lvl="1">
              <a:spcBef>
                <a:spcPts val="1000"/>
              </a:spcBef>
              <a:buChar char="▸"/>
            </a:pPr>
            <a:endParaRPr lang="en-US" sz="2000" dirty="0"/>
          </a:p>
        </p:txBody>
      </p:sp>
    </p:spTree>
    <p:extLst>
      <p:ext uri="{BB962C8B-B14F-4D97-AF65-F5344CB8AC3E}">
        <p14:creationId xmlns:p14="http://schemas.microsoft.com/office/powerpoint/2010/main" val="146394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latin typeface="Arial" pitchFamily="34" charset="0"/>
                <a:cs typeface="Arial" pitchFamily="34" charset="0"/>
              </a:rPr>
              <a:t>D - </a:t>
            </a:r>
            <a:r>
              <a:rPr lang="ro-RO" dirty="0">
                <a:latin typeface="Arial" pitchFamily="34" charset="0"/>
                <a:cs typeface="Arial" pitchFamily="34" charset="0"/>
              </a:rPr>
              <a:t>Evaluarea dietei/alimentaț</a:t>
            </a:r>
            <a:r>
              <a:rPr lang="ro-RO" dirty="0"/>
              <a:t>iei</a:t>
            </a:r>
            <a:endParaRPr lang="it-IT" dirty="0"/>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6" y="1705175"/>
            <a:ext cx="7128792"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Metode actuale</a:t>
            </a:r>
            <a:endParaRPr lang="en-US" sz="2000" b="1"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Istoric de cântărire a alimentelor</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Istoricul alimentației cu cantități aproximative</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Analiză duplicat</a:t>
            </a:r>
            <a:endParaRPr lang="en-US" sz="2000" dirty="0">
              <a:latin typeface="Arial" pitchFamily="34" charset="0"/>
              <a:cs typeface="Arial" pitchFamily="34" charset="0"/>
            </a:endParaRPr>
          </a:p>
          <a:p>
            <a:pPr lvl="1">
              <a:spcBef>
                <a:spcPts val="1000"/>
              </a:spcBef>
              <a:buChar char="▸"/>
            </a:pPr>
            <a:r>
              <a:rPr lang="ro-RO" sz="2000" dirty="0">
                <a:latin typeface="Arial" pitchFamily="34" charset="0"/>
                <a:cs typeface="Arial" pitchFamily="34" charset="0"/>
              </a:rPr>
              <a:t>Istoric folosind echipamente electronice </a:t>
            </a:r>
            <a:r>
              <a:rPr lang="en-US" sz="2000" dirty="0">
                <a:latin typeface="Arial" pitchFamily="34" charset="0"/>
                <a:cs typeface="Arial" pitchFamily="34" charset="0"/>
              </a:rPr>
              <a:t>(</a:t>
            </a:r>
            <a:r>
              <a:rPr lang="ro-RO" sz="2000" dirty="0">
                <a:latin typeface="Arial" pitchFamily="34" charset="0"/>
                <a:cs typeface="Arial" pitchFamily="34" charset="0"/>
              </a:rPr>
              <a:t>telefoane mobile, aparate video</a:t>
            </a:r>
            <a:r>
              <a:rPr lang="en-US" sz="2000" dirty="0">
                <a:latin typeface="Arial" pitchFamily="34" charset="0"/>
                <a:cs typeface="Arial" pitchFamily="34" charset="0"/>
              </a:rPr>
              <a:t>)</a:t>
            </a:r>
          </a:p>
        </p:txBody>
      </p:sp>
      <p:sp>
        <p:nvSpPr>
          <p:cNvPr id="3" name="CaixaDeTexto 2">
            <a:extLst>
              <a:ext uri="{FF2B5EF4-FFF2-40B4-BE49-F238E27FC236}">
                <a16:creationId xmlns:a16="http://schemas.microsoft.com/office/drawing/2014/main" xmlns="" id="{1B27D4EC-2552-F728-ED06-468B5BC88E5A}"/>
              </a:ext>
            </a:extLst>
          </p:cNvPr>
          <p:cNvSpPr txBox="1"/>
          <p:nvPr/>
        </p:nvSpPr>
        <p:spPr>
          <a:xfrm>
            <a:off x="745067" y="-1066800"/>
            <a:ext cx="184731" cy="307777"/>
          </a:xfrm>
          <a:prstGeom prst="rect">
            <a:avLst/>
          </a:prstGeom>
          <a:noFill/>
        </p:spPr>
        <p:txBody>
          <a:bodyPr wrap="none" rtlCol="0">
            <a:spAutoFit/>
          </a:bodyPr>
          <a:lstStyle/>
          <a:p>
            <a:endParaRPr lang="pt-PT"/>
          </a:p>
        </p:txBody>
      </p:sp>
    </p:spTree>
    <p:extLst>
      <p:ext uri="{BB962C8B-B14F-4D97-AF65-F5344CB8AC3E}">
        <p14:creationId xmlns:p14="http://schemas.microsoft.com/office/powerpoint/2010/main" val="244294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D - </a:t>
            </a:r>
            <a:r>
              <a:rPr lang="ro-RO" dirty="0">
                <a:latin typeface="Arial" pitchFamily="34" charset="0"/>
                <a:cs typeface="Arial" pitchFamily="34" charset="0"/>
              </a:rPr>
              <a:t>Evaluarea dietei/alimentației</a:t>
            </a:r>
            <a:endParaRPr lang="it-IT" dirty="0">
              <a:latin typeface="Arial" pitchFamily="34" charset="0"/>
              <a:cs typeface="Arial" pitchFamily="34" charset="0"/>
            </a:endParaRPr>
          </a:p>
        </p:txBody>
      </p:sp>
      <p:sp>
        <p:nvSpPr>
          <p:cNvPr id="4" name="Google Shape;202;p18">
            <a:extLst>
              <a:ext uri="{FF2B5EF4-FFF2-40B4-BE49-F238E27FC236}">
                <a16:creationId xmlns:a16="http://schemas.microsoft.com/office/drawing/2014/main" xmlns="" id="{EC1A9F86-1852-DE1C-62D9-18322BD8FCA5}"/>
              </a:ext>
            </a:extLst>
          </p:cNvPr>
          <p:cNvSpPr txBox="1">
            <a:spLocks noGrp="1"/>
          </p:cNvSpPr>
          <p:nvPr>
            <p:ph type="body" idx="1"/>
          </p:nvPr>
        </p:nvSpPr>
        <p:spPr>
          <a:xfrm>
            <a:off x="395535" y="1705175"/>
            <a:ext cx="8327839"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latin typeface="+mn-lt"/>
              </a:rPr>
              <a:t>Respectarea</a:t>
            </a:r>
            <a:r>
              <a:rPr lang="en-US" sz="2000" dirty="0">
                <a:latin typeface="+mn-lt"/>
              </a:rPr>
              <a:t> </a:t>
            </a:r>
            <a:r>
              <a:rPr lang="en-US" sz="2000" dirty="0" err="1">
                <a:latin typeface="+mn-lt"/>
              </a:rPr>
              <a:t>instru</a:t>
            </a:r>
            <a:r>
              <a:rPr lang="ro-RO" sz="2000" dirty="0">
                <a:latin typeface="+mn-lt"/>
              </a:rPr>
              <a:t>cțiunilor de alimentație și de consum al alimentelor</a:t>
            </a:r>
          </a:p>
          <a:p>
            <a:pPr marL="457200" lvl="0" indent="-381000" algn="l" rtl="0">
              <a:spcBef>
                <a:spcPts val="1000"/>
              </a:spcBef>
              <a:spcAft>
                <a:spcPts val="0"/>
              </a:spcAft>
              <a:buSzPts val="2400"/>
              <a:buChar char="▸"/>
            </a:pPr>
            <a:endParaRPr lang="en-US" sz="2000" dirty="0">
              <a:latin typeface="+mn-lt"/>
            </a:endParaRPr>
          </a:p>
          <a:p>
            <a:pPr marL="76200" indent="0" algn="ctr">
              <a:spcBef>
                <a:spcPts val="1000"/>
              </a:spcBef>
              <a:buNone/>
            </a:pPr>
            <a:r>
              <a:rPr lang="pt-PT" sz="1800" b="1" u="sng" dirty="0">
                <a:latin typeface="+mn-lt"/>
              </a:rPr>
              <a:t>https://www.fao.org/nutrition/education/food-based-dietary-guidelines</a:t>
            </a:r>
          </a:p>
          <a:p>
            <a:pPr marL="76200" lvl="0" indent="0" algn="l" rtl="0">
              <a:spcBef>
                <a:spcPts val="1000"/>
              </a:spcBef>
              <a:spcAft>
                <a:spcPts val="0"/>
              </a:spcAft>
              <a:buSzPts val="2400"/>
              <a:buNone/>
            </a:pPr>
            <a:endParaRPr lang="en-US" sz="2000" dirty="0">
              <a:latin typeface="+mn-lt"/>
            </a:endParaRPr>
          </a:p>
        </p:txBody>
      </p:sp>
    </p:spTree>
    <p:extLst>
      <p:ext uri="{BB962C8B-B14F-4D97-AF65-F5344CB8AC3E}">
        <p14:creationId xmlns:p14="http://schemas.microsoft.com/office/powerpoint/2010/main" val="283700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2" name="Google Shape;502;p35"/>
          <p:cNvSpPr txBox="1">
            <a:spLocks noGrp="1"/>
          </p:cNvSpPr>
          <p:nvPr>
            <p:ph type="body" idx="1"/>
          </p:nvPr>
        </p:nvSpPr>
        <p:spPr>
          <a:xfrm>
            <a:off x="539552" y="1923678"/>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pt-BR" b="1" dirty="0">
                <a:solidFill>
                  <a:schemeClr val="accent3"/>
                </a:solidFill>
                <a:latin typeface="Arial" pitchFamily="34" charset="0"/>
                <a:ea typeface="Barlow"/>
                <a:cs typeface="Arial" pitchFamily="34" charset="0"/>
                <a:sym typeface="Barlow"/>
              </a:rPr>
              <a:t>Institutul Politehnic din Bragança</a:t>
            </a:r>
            <a:endParaRPr b="1" dirty="0">
              <a:solidFill>
                <a:schemeClr val="accent3"/>
              </a:solidFill>
              <a:latin typeface="Arial" pitchFamily="34" charset="0"/>
              <a:ea typeface="Barlow"/>
              <a:cs typeface="Arial" pitchFamily="34" charset="0"/>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457200" lvl="0" indent="-381000" algn="just" rtl="0">
              <a:spcBef>
                <a:spcPts val="1000"/>
              </a:spcBef>
              <a:spcAft>
                <a:spcPts val="0"/>
              </a:spcAft>
              <a:buSzPts val="2400"/>
              <a:buChar char="▸"/>
            </a:pPr>
            <a:r>
              <a:rPr lang="ro-RO" sz="2000" dirty="0">
                <a:latin typeface="Arial" pitchFamily="34" charset="0"/>
                <a:cs typeface="Arial" pitchFamily="34" charset="0"/>
              </a:rPr>
              <a:t>Implică metode și tehnici de verificare a stării nutriționale a unui individ</a:t>
            </a:r>
            <a:endParaRPr lang="en-US" sz="2000" dirty="0">
              <a:latin typeface="Arial" pitchFamily="34" charset="0"/>
              <a:cs typeface="Arial" pitchFamily="34" charset="0"/>
            </a:endParaRPr>
          </a:p>
          <a:p>
            <a:pPr marL="457200" lvl="0" indent="-381000" algn="just" rtl="0">
              <a:spcBef>
                <a:spcPts val="1000"/>
              </a:spcBef>
              <a:spcAft>
                <a:spcPts val="0"/>
              </a:spcAft>
              <a:buSzPts val="2400"/>
              <a:buChar char="▸"/>
            </a:pPr>
            <a:endParaRPr lang="en-US" sz="2000" dirty="0"/>
          </a:p>
          <a:p>
            <a:pPr marL="457200" lvl="0" indent="-381000" algn="just" rtl="0">
              <a:spcBef>
                <a:spcPts val="1000"/>
              </a:spcBef>
              <a:spcAft>
                <a:spcPts val="0"/>
              </a:spcAft>
              <a:buSzPts val="2400"/>
              <a:buChar char="▸"/>
            </a:pPr>
            <a:r>
              <a:rPr lang="en-US" sz="2000" b="1" i="1" dirty="0">
                <a:latin typeface="Arial" pitchFamily="34" charset="0"/>
                <a:cs typeface="Arial" pitchFamily="34" charset="0"/>
              </a:rPr>
              <a:t>Ob</a:t>
            </a:r>
            <a:r>
              <a:rPr lang="ro-RO" sz="2000" b="1" i="1" dirty="0">
                <a:latin typeface="Arial" pitchFamily="34" charset="0"/>
                <a:cs typeface="Arial" pitchFamily="34" charset="0"/>
              </a:rPr>
              <a:t>i</a:t>
            </a:r>
            <a:r>
              <a:rPr lang="en-US" sz="2000" b="1" i="1" dirty="0" err="1">
                <a:latin typeface="Arial" pitchFamily="34" charset="0"/>
                <a:cs typeface="Arial" pitchFamily="34" charset="0"/>
              </a:rPr>
              <a:t>ectiv</a:t>
            </a:r>
            <a:r>
              <a:rPr lang="en-US" sz="2000" b="1" i="1" dirty="0">
                <a:latin typeface="Arial" pitchFamily="34" charset="0"/>
                <a:cs typeface="Arial" pitchFamily="34" charset="0"/>
              </a:rPr>
              <a:t>: </a:t>
            </a:r>
            <a:r>
              <a:rPr lang="ro-RO" sz="2000" b="1" i="1" dirty="0">
                <a:latin typeface="Arial" pitchFamily="34" charset="0"/>
                <a:cs typeface="Arial" pitchFamily="34" charset="0"/>
              </a:rPr>
              <a:t>identificarea unor posibile probleme, pentru a ajuta în procesul de recuperare și menținere a sănătății</a:t>
            </a:r>
            <a:endParaRPr lang="en-US" sz="2000" b="1" i="1" dirty="0">
              <a:latin typeface="Arial" pitchFamily="34" charset="0"/>
              <a:cs typeface="Arial" pitchFamily="34" charset="0"/>
            </a:endParaRP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ro-RO" dirty="0">
                <a:latin typeface="Arial" pitchFamily="34" charset="0"/>
                <a:cs typeface="Arial" pitchFamily="34" charset="0"/>
              </a:rPr>
              <a:t>Evaluarea stării de nutriție</a:t>
            </a:r>
            <a:endParaRPr lang="it-IT"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545350"/>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dirty="0">
                <a:latin typeface="Arial" pitchFamily="34" charset="0"/>
                <a:cs typeface="Arial" pitchFamily="34" charset="0"/>
              </a:rPr>
              <a:t>Este rezultatul echilibrului dintre consumul de nutrienți și nevoile nutriționale</a:t>
            </a:r>
            <a:endParaRPr lang="en-US" sz="2000" dirty="0">
              <a:latin typeface="Arial" pitchFamily="34" charset="0"/>
              <a:cs typeface="Arial" pitchFamily="34" charset="0"/>
            </a:endParaRPr>
          </a:p>
          <a:p>
            <a:pPr marL="457200" lvl="0" indent="-381000" algn="l" rtl="0">
              <a:spcBef>
                <a:spcPts val="1000"/>
              </a:spcBef>
              <a:spcAft>
                <a:spcPts val="0"/>
              </a:spcAft>
              <a:buSzPts val="2400"/>
              <a:buChar char="▸"/>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ro-RO" dirty="0">
                <a:latin typeface="Arial" pitchFamily="34" charset="0"/>
                <a:cs typeface="Arial" pitchFamily="34" charset="0"/>
              </a:rPr>
              <a:t>Evaluarea stării de nutriție</a:t>
            </a:r>
            <a:endParaRPr lang="it-IT" dirty="0">
              <a:latin typeface="Arial" pitchFamily="34" charset="0"/>
              <a:cs typeface="Arial" pitchFamily="34" charset="0"/>
            </a:endParaRPr>
          </a:p>
        </p:txBody>
      </p:sp>
      <p:pic>
        <p:nvPicPr>
          <p:cNvPr id="3" name="Marcador de Posição de Conteúdo 4">
            <a:extLst>
              <a:ext uri="{FF2B5EF4-FFF2-40B4-BE49-F238E27FC236}">
                <a16:creationId xmlns:a16="http://schemas.microsoft.com/office/drawing/2014/main" xmlns="" id="{0FF07A77-C43B-A769-DF85-09ECD83F6D2B}"/>
              </a:ext>
            </a:extLst>
          </p:cNvPr>
          <p:cNvPicPr>
            <a:picLocks noChangeAspect="1"/>
          </p:cNvPicPr>
          <p:nvPr/>
        </p:nvPicPr>
        <p:blipFill rotWithShape="1">
          <a:blip r:embed="rId3"/>
          <a:srcRect t="52116"/>
          <a:stretch/>
        </p:blipFill>
        <p:spPr>
          <a:xfrm>
            <a:off x="1619672" y="2985895"/>
            <a:ext cx="5400600" cy="2167857"/>
          </a:xfrm>
          <a:prstGeom prst="rect">
            <a:avLst/>
          </a:prstGeom>
        </p:spPr>
      </p:pic>
      <p:pic>
        <p:nvPicPr>
          <p:cNvPr id="4" name="Marcador de Posição de Conteúdo 4">
            <a:extLst>
              <a:ext uri="{FF2B5EF4-FFF2-40B4-BE49-F238E27FC236}">
                <a16:creationId xmlns:a16="http://schemas.microsoft.com/office/drawing/2014/main" xmlns="" id="{2D493B7B-6F4A-5A82-F4AF-50BEAC21F8A6}"/>
              </a:ext>
            </a:extLst>
          </p:cNvPr>
          <p:cNvPicPr>
            <a:picLocks noChangeAspect="1"/>
          </p:cNvPicPr>
          <p:nvPr/>
        </p:nvPicPr>
        <p:blipFill rotWithShape="1">
          <a:blip r:embed="rId4"/>
          <a:srcRect l="47374" t="51441" r="38060" b="42622"/>
          <a:stretch/>
        </p:blipFill>
        <p:spPr>
          <a:xfrm>
            <a:off x="3964181" y="2839932"/>
            <a:ext cx="1111875" cy="379890"/>
          </a:xfrm>
          <a:prstGeom prst="rect">
            <a:avLst/>
          </a:prstGeom>
        </p:spPr>
      </p:pic>
      <p:pic>
        <p:nvPicPr>
          <p:cNvPr id="5" name="Imagem 4">
            <a:extLst>
              <a:ext uri="{FF2B5EF4-FFF2-40B4-BE49-F238E27FC236}">
                <a16:creationId xmlns:a16="http://schemas.microsoft.com/office/drawing/2014/main" xmlns="" id="{7DAAEADD-DECC-B231-7AF5-B6F293BDA733}"/>
              </a:ext>
            </a:extLst>
          </p:cNvPr>
          <p:cNvPicPr>
            <a:picLocks noChangeAspect="1"/>
          </p:cNvPicPr>
          <p:nvPr/>
        </p:nvPicPr>
        <p:blipFill rotWithShape="1">
          <a:blip r:embed="rId5"/>
          <a:srcRect l="21513" t="33639" r="60962" b="57937"/>
          <a:stretch/>
        </p:blipFill>
        <p:spPr>
          <a:xfrm>
            <a:off x="2843808" y="2551899"/>
            <a:ext cx="942779" cy="379891"/>
          </a:xfrm>
          <a:prstGeom prst="rect">
            <a:avLst/>
          </a:prstGeom>
        </p:spPr>
      </p:pic>
      <p:pic>
        <p:nvPicPr>
          <p:cNvPr id="6" name="Imagem 5">
            <a:extLst>
              <a:ext uri="{FF2B5EF4-FFF2-40B4-BE49-F238E27FC236}">
                <a16:creationId xmlns:a16="http://schemas.microsoft.com/office/drawing/2014/main" xmlns="" id="{20289AA2-DA3E-7B25-DD3A-089F6AD38FDB}"/>
              </a:ext>
            </a:extLst>
          </p:cNvPr>
          <p:cNvPicPr>
            <a:picLocks noChangeAspect="1"/>
          </p:cNvPicPr>
          <p:nvPr/>
        </p:nvPicPr>
        <p:blipFill rotWithShape="1">
          <a:blip r:embed="rId5"/>
          <a:srcRect l="59646" t="43596" r="15226" b="48380"/>
          <a:stretch/>
        </p:blipFill>
        <p:spPr>
          <a:xfrm>
            <a:off x="5076056" y="2569947"/>
            <a:ext cx="1351754" cy="361843"/>
          </a:xfrm>
          <a:prstGeom prst="rect">
            <a:avLst/>
          </a:prstGeom>
        </p:spPr>
      </p:pic>
    </p:spTree>
    <p:extLst>
      <p:ext uri="{BB962C8B-B14F-4D97-AF65-F5344CB8AC3E}">
        <p14:creationId xmlns:p14="http://schemas.microsoft.com/office/powerpoint/2010/main" val="123637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7" name="Imagem 6">
            <a:extLst>
              <a:ext uri="{FF2B5EF4-FFF2-40B4-BE49-F238E27FC236}">
                <a16:creationId xmlns:a16="http://schemas.microsoft.com/office/drawing/2014/main" xmlns="" id="{D1E525F1-A404-53DE-2D9B-34584FB253C0}"/>
              </a:ext>
            </a:extLst>
          </p:cNvPr>
          <p:cNvPicPr>
            <a:picLocks noChangeAspect="1"/>
          </p:cNvPicPr>
          <p:nvPr/>
        </p:nvPicPr>
        <p:blipFill rotWithShape="1">
          <a:blip r:embed="rId3"/>
          <a:srcRect t="34689"/>
          <a:stretch/>
        </p:blipFill>
        <p:spPr>
          <a:xfrm>
            <a:off x="395536" y="1923678"/>
            <a:ext cx="4118412" cy="2254814"/>
          </a:xfrm>
          <a:prstGeom prst="rect">
            <a:avLst/>
          </a:prstGeom>
        </p:spPr>
      </p:pic>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ro-RO" dirty="0">
                <a:latin typeface="Arial" pitchFamily="34" charset="0"/>
                <a:cs typeface="Arial" pitchFamily="34" charset="0"/>
              </a:rPr>
              <a:t>Evaluarea stării de nutriție</a:t>
            </a:r>
            <a:endParaRPr lang="it-IT" dirty="0">
              <a:latin typeface="Arial" pitchFamily="34" charset="0"/>
              <a:cs typeface="Arial" pitchFamily="34" charset="0"/>
            </a:endParaRPr>
          </a:p>
        </p:txBody>
      </p:sp>
      <p:pic>
        <p:nvPicPr>
          <p:cNvPr id="3" name="Imagem 2">
            <a:extLst>
              <a:ext uri="{FF2B5EF4-FFF2-40B4-BE49-F238E27FC236}">
                <a16:creationId xmlns:a16="http://schemas.microsoft.com/office/drawing/2014/main" xmlns="" id="{A1F950E9-E626-3467-1BC0-5AA0947ED5A2}"/>
              </a:ext>
            </a:extLst>
          </p:cNvPr>
          <p:cNvPicPr>
            <a:picLocks noChangeAspect="1"/>
          </p:cNvPicPr>
          <p:nvPr/>
        </p:nvPicPr>
        <p:blipFill rotWithShape="1">
          <a:blip r:embed="rId4"/>
          <a:srcRect l="15174" t="31053"/>
          <a:stretch/>
        </p:blipFill>
        <p:spPr>
          <a:xfrm>
            <a:off x="4860032" y="1872466"/>
            <a:ext cx="3384376" cy="2306026"/>
          </a:xfrm>
          <a:prstGeom prst="rect">
            <a:avLst/>
          </a:prstGeom>
        </p:spPr>
      </p:pic>
    </p:spTree>
    <p:extLst>
      <p:ext uri="{BB962C8B-B14F-4D97-AF65-F5344CB8AC3E}">
        <p14:creationId xmlns:p14="http://schemas.microsoft.com/office/powerpoint/2010/main" val="1102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1403648" y="1891420"/>
            <a:ext cx="5832648" cy="2826600"/>
          </a:xfrm>
          <a:prstGeom prst="rect">
            <a:avLst/>
          </a:prstGeom>
        </p:spPr>
        <p:txBody>
          <a:bodyPr spcFirstLastPara="1" wrap="square" lIns="0" tIns="0" rIns="0" bIns="0" anchor="t" anchorCtr="0">
            <a:noAutofit/>
          </a:bodyPr>
          <a:lstStyle/>
          <a:p>
            <a:pPr marL="457200" lvl="0" indent="-381000" algn="ctr" rtl="0">
              <a:spcBef>
                <a:spcPts val="1000"/>
              </a:spcBef>
              <a:spcAft>
                <a:spcPts val="0"/>
              </a:spcAft>
              <a:buSzPts val="2400"/>
              <a:buChar char="▸"/>
            </a:pPr>
            <a:r>
              <a:rPr lang="en-US" b="1" i="1" dirty="0">
                <a:latin typeface="Arial" pitchFamily="34" charset="0"/>
                <a:cs typeface="Arial" pitchFamily="34" charset="0"/>
              </a:rPr>
              <a:t>A: </a:t>
            </a:r>
            <a:r>
              <a:rPr lang="ro-RO" b="1" i="1" dirty="0">
                <a:latin typeface="Arial" pitchFamily="34" charset="0"/>
                <a:cs typeface="Arial" pitchFamily="34" charset="0"/>
              </a:rPr>
              <a:t>Evaluarea a</a:t>
            </a:r>
            <a:r>
              <a:rPr lang="en-US" b="1" i="1" dirty="0" err="1">
                <a:latin typeface="Arial" pitchFamily="34" charset="0"/>
                <a:cs typeface="Arial" pitchFamily="34" charset="0"/>
              </a:rPr>
              <a:t>ntropomet</a:t>
            </a:r>
            <a:r>
              <a:rPr lang="ro-RO" b="1" i="1" dirty="0">
                <a:latin typeface="Arial" pitchFamily="34" charset="0"/>
                <a:cs typeface="Arial" pitchFamily="34" charset="0"/>
              </a:rPr>
              <a:t>r</a:t>
            </a:r>
            <a:r>
              <a:rPr lang="en-US" b="1" i="1" dirty="0" err="1">
                <a:latin typeface="Arial" pitchFamily="34" charset="0"/>
                <a:cs typeface="Arial" pitchFamily="34" charset="0"/>
              </a:rPr>
              <a:t>ic</a:t>
            </a:r>
            <a:r>
              <a:rPr lang="ro-RO" b="1" i="1" dirty="0">
                <a:latin typeface="Arial" pitchFamily="34" charset="0"/>
                <a:cs typeface="Arial" pitchFamily="34" charset="0"/>
              </a:rPr>
              <a:t>ă</a:t>
            </a:r>
            <a:endParaRPr lang="en-US" b="1" i="1" dirty="0">
              <a:latin typeface="Arial" pitchFamily="34" charset="0"/>
              <a:cs typeface="Arial" pitchFamily="34" charset="0"/>
            </a:endParaRPr>
          </a:p>
          <a:p>
            <a:pPr lvl="2" algn="ctr">
              <a:spcBef>
                <a:spcPts val="1000"/>
              </a:spcBef>
              <a:buChar char="▸"/>
            </a:pPr>
            <a:r>
              <a:rPr lang="en-US" b="1" i="1" dirty="0">
                <a:latin typeface="Arial" pitchFamily="34" charset="0"/>
                <a:cs typeface="Arial" pitchFamily="34" charset="0"/>
              </a:rPr>
              <a:t>B: </a:t>
            </a:r>
            <a:r>
              <a:rPr lang="ro-RO" b="1" i="1" dirty="0">
                <a:latin typeface="Arial" pitchFamily="34" charset="0"/>
                <a:cs typeface="Arial" pitchFamily="34" charset="0"/>
              </a:rPr>
              <a:t>Evaluarea b</a:t>
            </a:r>
            <a:r>
              <a:rPr lang="en-US" b="1" i="1" dirty="0" err="1">
                <a:latin typeface="Arial" pitchFamily="34" charset="0"/>
                <a:cs typeface="Arial" pitchFamily="34" charset="0"/>
              </a:rPr>
              <a:t>ioch</a:t>
            </a:r>
            <a:r>
              <a:rPr lang="ro-RO" b="1" i="1" dirty="0">
                <a:latin typeface="Arial" pitchFamily="34" charset="0"/>
                <a:cs typeface="Arial" pitchFamily="34" charset="0"/>
              </a:rPr>
              <a:t>i</a:t>
            </a:r>
            <a:r>
              <a:rPr lang="en-US" b="1" i="1" dirty="0">
                <a:latin typeface="Arial" pitchFamily="34" charset="0"/>
                <a:cs typeface="Arial" pitchFamily="34" charset="0"/>
              </a:rPr>
              <a:t>mic</a:t>
            </a:r>
            <a:r>
              <a:rPr lang="ro-RO" b="1" i="1" dirty="0">
                <a:latin typeface="Arial" pitchFamily="34" charset="0"/>
                <a:cs typeface="Arial" pitchFamily="34" charset="0"/>
              </a:rPr>
              <a:t>ă</a:t>
            </a:r>
            <a:endParaRPr lang="en-US" b="1" i="1" dirty="0">
              <a:latin typeface="Arial" pitchFamily="34" charset="0"/>
              <a:cs typeface="Arial" pitchFamily="34" charset="0"/>
            </a:endParaRPr>
          </a:p>
          <a:p>
            <a:pPr marL="457200" lvl="0" indent="-381000" algn="ctr" rtl="0">
              <a:spcBef>
                <a:spcPts val="1000"/>
              </a:spcBef>
              <a:spcAft>
                <a:spcPts val="0"/>
              </a:spcAft>
              <a:buSzPts val="2400"/>
              <a:buChar char="▸"/>
            </a:pPr>
            <a:r>
              <a:rPr lang="en-US" b="1" i="1" dirty="0">
                <a:latin typeface="Arial" pitchFamily="34" charset="0"/>
                <a:cs typeface="Arial" pitchFamily="34" charset="0"/>
              </a:rPr>
              <a:t>C: </a:t>
            </a:r>
            <a:r>
              <a:rPr lang="ro-RO" b="1" i="1" dirty="0">
                <a:latin typeface="Arial" pitchFamily="34" charset="0"/>
                <a:cs typeface="Arial" pitchFamily="34" charset="0"/>
              </a:rPr>
              <a:t>Evaluarea clinică</a:t>
            </a:r>
            <a:endParaRPr lang="en-US" b="1" i="1" dirty="0">
              <a:latin typeface="Arial" pitchFamily="34" charset="0"/>
              <a:cs typeface="Arial" pitchFamily="34" charset="0"/>
            </a:endParaRPr>
          </a:p>
          <a:p>
            <a:pPr marL="457200" lvl="0" indent="-381000" algn="ctr" rtl="0">
              <a:spcBef>
                <a:spcPts val="1000"/>
              </a:spcBef>
              <a:spcAft>
                <a:spcPts val="0"/>
              </a:spcAft>
              <a:buSzPts val="2400"/>
              <a:buChar char="▸"/>
            </a:pPr>
            <a:r>
              <a:rPr lang="en-US" b="1" i="1" dirty="0">
                <a:latin typeface="Arial" pitchFamily="34" charset="0"/>
                <a:cs typeface="Arial" pitchFamily="34" charset="0"/>
              </a:rPr>
              <a:t>D: </a:t>
            </a:r>
            <a:r>
              <a:rPr lang="ro-RO" b="1" i="1" dirty="0">
                <a:latin typeface="Arial" pitchFamily="34" charset="0"/>
                <a:cs typeface="Arial" pitchFamily="34" charset="0"/>
              </a:rPr>
              <a:t>Evaluarea dietei/alimentației</a:t>
            </a:r>
            <a:endParaRPr lang="en-US" b="1" i="1" dirty="0">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ro-RO" dirty="0">
                <a:latin typeface="Arial" pitchFamily="34" charset="0"/>
                <a:cs typeface="Arial" pitchFamily="34" charset="0"/>
              </a:rPr>
              <a:t>Metoda </a:t>
            </a:r>
            <a:r>
              <a:rPr lang="it-IT" dirty="0">
                <a:latin typeface="Arial" pitchFamily="34" charset="0"/>
                <a:cs typeface="Arial" pitchFamily="34" charset="0"/>
              </a:rPr>
              <a:t>ABCD</a:t>
            </a:r>
          </a:p>
        </p:txBody>
      </p:sp>
    </p:spTree>
    <p:extLst>
      <p:ext uri="{BB962C8B-B14F-4D97-AF65-F5344CB8AC3E}">
        <p14:creationId xmlns:p14="http://schemas.microsoft.com/office/powerpoint/2010/main" val="156332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4536504"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dirty="0">
                <a:latin typeface="Arial" pitchFamily="34" charset="0"/>
                <a:cs typeface="Arial" pitchFamily="34" charset="0"/>
              </a:rPr>
              <a:t>Con</a:t>
            </a:r>
            <a:r>
              <a:rPr lang="en-US" sz="2000" dirty="0">
                <a:latin typeface="Arial" pitchFamily="34" charset="0"/>
                <a:cs typeface="Arial" pitchFamily="34" charset="0"/>
              </a:rPr>
              <a:t>s</a:t>
            </a:r>
            <a:r>
              <a:rPr lang="ro-RO" sz="2000" dirty="0">
                <a:latin typeface="Arial" pitchFamily="34" charset="0"/>
                <a:cs typeface="Arial" pitchFamily="34" charset="0"/>
              </a:rPr>
              <a:t>tau în măsurarea externă a corpului uman</a:t>
            </a:r>
            <a:r>
              <a:rPr lang="en-US" sz="2000" dirty="0">
                <a:latin typeface="Arial" pitchFamily="34" charset="0"/>
                <a:cs typeface="Arial" pitchFamily="34" charset="0"/>
              </a:rPr>
              <a:t> </a:t>
            </a:r>
          </a:p>
          <a:p>
            <a:pPr marL="457200" lvl="0" indent="-381000" algn="l" rtl="0">
              <a:spcBef>
                <a:spcPts val="1000"/>
              </a:spcBef>
              <a:spcAft>
                <a:spcPts val="0"/>
              </a:spcAft>
              <a:buSzPts val="2400"/>
              <a:buChar char="▸"/>
            </a:pPr>
            <a:r>
              <a:rPr lang="en-US" sz="2000" dirty="0">
                <a:latin typeface="Arial" pitchFamily="34" charset="0"/>
                <a:cs typeface="Arial" pitchFamily="34" charset="0"/>
              </a:rPr>
              <a:t>Reflect</a:t>
            </a:r>
            <a:r>
              <a:rPr lang="ro-RO" sz="2000" dirty="0">
                <a:latin typeface="Arial" pitchFamily="34" charset="0"/>
                <a:cs typeface="Arial" pitchFamily="34" charset="0"/>
              </a:rPr>
              <a:t>ă starea de sănătate și de nutriție</a:t>
            </a:r>
            <a:endParaRPr lang="en-US" sz="2000" dirty="0">
              <a:latin typeface="Arial" pitchFamily="34" charset="0"/>
              <a:cs typeface="Arial" pitchFamily="34" charset="0"/>
            </a:endParaRPr>
          </a:p>
          <a:p>
            <a:pPr marL="457200" lvl="0" indent="-381000" algn="l" rtl="0">
              <a:spcBef>
                <a:spcPts val="1000"/>
              </a:spcBef>
              <a:spcAft>
                <a:spcPts val="0"/>
              </a:spcAft>
              <a:buSzPts val="2400"/>
              <a:buChar char="▸"/>
            </a:pPr>
            <a:r>
              <a:rPr lang="ro-RO" sz="2000" dirty="0">
                <a:latin typeface="Arial" pitchFamily="34" charset="0"/>
                <a:cs typeface="Arial" pitchFamily="34" charset="0"/>
              </a:rPr>
              <a:t>Comparate frecvent cu standarde sau folosite în ecuații de predicție</a:t>
            </a:r>
            <a:endParaRPr lang="en-US" sz="2000" dirty="0">
              <a:latin typeface="Arial" pitchFamily="34" charset="0"/>
              <a:cs typeface="Arial" pitchFamily="34" charset="0"/>
            </a:endParaRP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pic>
        <p:nvPicPr>
          <p:cNvPr id="3" name="Imagem 2">
            <a:extLst>
              <a:ext uri="{FF2B5EF4-FFF2-40B4-BE49-F238E27FC236}">
                <a16:creationId xmlns:a16="http://schemas.microsoft.com/office/drawing/2014/main" xmlns="" id="{FCA0BC2D-EC0D-8B96-6B17-DB24286DB7B1}"/>
              </a:ext>
            </a:extLst>
          </p:cNvPr>
          <p:cNvPicPr>
            <a:picLocks noChangeAspect="1"/>
          </p:cNvPicPr>
          <p:nvPr/>
        </p:nvPicPr>
        <p:blipFill rotWithShape="1">
          <a:blip r:embed="rId3"/>
          <a:srcRect r="22012"/>
          <a:stretch/>
        </p:blipFill>
        <p:spPr>
          <a:xfrm>
            <a:off x="5185281" y="1343382"/>
            <a:ext cx="3779207" cy="4062283"/>
          </a:xfrm>
          <a:prstGeom prst="rect">
            <a:avLst/>
          </a:prstGeom>
        </p:spPr>
      </p:pic>
    </p:spTree>
    <p:extLst>
      <p:ext uri="{BB962C8B-B14F-4D97-AF65-F5344CB8AC3E}">
        <p14:creationId xmlns:p14="http://schemas.microsoft.com/office/powerpoint/2010/main" val="188736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405114" y="2211710"/>
            <a:ext cx="5319014" cy="115460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GREUTATEA CORPORALĂ</a:t>
            </a:r>
            <a:endParaRPr lang="en-US" sz="2000" b="1" dirty="0">
              <a:latin typeface="Arial" pitchFamily="34" charset="0"/>
              <a:cs typeface="Arial" pitchFamily="34" charset="0"/>
            </a:endParaRPr>
          </a:p>
          <a:p>
            <a:pPr lvl="1">
              <a:spcBef>
                <a:spcPts val="1000"/>
              </a:spcBef>
              <a:buChar char="▸"/>
            </a:pPr>
            <a:r>
              <a:rPr lang="en-US" sz="2000" dirty="0" err="1">
                <a:latin typeface="Arial" pitchFamily="34" charset="0"/>
                <a:cs typeface="Arial" pitchFamily="34" charset="0"/>
              </a:rPr>
              <a:t>Excesul</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deficitul</a:t>
            </a:r>
            <a:r>
              <a:rPr lang="en-US" sz="2000" dirty="0">
                <a:latin typeface="Arial" pitchFamily="34" charset="0"/>
                <a:cs typeface="Arial" pitchFamily="34" charset="0"/>
              </a:rPr>
              <a:t> </a:t>
            </a:r>
            <a:r>
              <a:rPr lang="en-US" sz="2000" dirty="0" err="1">
                <a:latin typeface="Arial" pitchFamily="34" charset="0"/>
                <a:cs typeface="Arial" pitchFamily="34" charset="0"/>
              </a:rPr>
              <a:t>influențează</a:t>
            </a:r>
            <a:r>
              <a:rPr lang="en-US" sz="2000" dirty="0">
                <a:latin typeface="Arial" pitchFamily="34" charset="0"/>
                <a:cs typeface="Arial" pitchFamily="34" charset="0"/>
              </a:rPr>
              <a:t> </a:t>
            </a:r>
            <a:r>
              <a:rPr lang="en-US" sz="2000" dirty="0" err="1">
                <a:latin typeface="Arial" pitchFamily="34" charset="0"/>
                <a:cs typeface="Arial" pitchFamily="34" charset="0"/>
              </a:rPr>
              <a:t>negativ</a:t>
            </a:r>
            <a:r>
              <a:rPr lang="en-US" sz="2000" dirty="0">
                <a:latin typeface="Arial" pitchFamily="34" charset="0"/>
                <a:cs typeface="Arial" pitchFamily="34" charset="0"/>
              </a:rPr>
              <a:t> </a:t>
            </a:r>
            <a:r>
              <a:rPr lang="en-US" sz="2000" dirty="0" err="1">
                <a:latin typeface="Arial" pitchFamily="34" charset="0"/>
                <a:cs typeface="Arial" pitchFamily="34" charset="0"/>
              </a:rPr>
              <a:t>morbiditatea</a:t>
            </a:r>
            <a:r>
              <a:rPr lang="en-US" sz="2000" dirty="0">
                <a:latin typeface="Arial" pitchFamily="34" charset="0"/>
                <a:cs typeface="Arial" pitchFamily="34" charset="0"/>
              </a:rPr>
              <a:t> </a:t>
            </a:r>
            <a:r>
              <a:rPr lang="en-US" sz="2000" dirty="0" err="1">
                <a:latin typeface="Arial" pitchFamily="34" charset="0"/>
                <a:cs typeface="Arial" pitchFamily="34" charset="0"/>
              </a:rPr>
              <a:t>și</a:t>
            </a:r>
            <a:r>
              <a:rPr lang="en-US" sz="2000" dirty="0">
                <a:latin typeface="Arial" pitchFamily="34" charset="0"/>
                <a:cs typeface="Arial" pitchFamily="34" charset="0"/>
              </a:rPr>
              <a:t> </a:t>
            </a:r>
            <a:r>
              <a:rPr lang="en-US" sz="2000" dirty="0" err="1">
                <a:latin typeface="Arial" pitchFamily="34" charset="0"/>
                <a:cs typeface="Arial" pitchFamily="34" charset="0"/>
              </a:rPr>
              <a:t>mortalitatea</a:t>
            </a:r>
            <a:endParaRPr sz="2000" dirty="0">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a:t>
            </a:r>
            <a:r>
              <a:rPr lang="ro-RO" dirty="0"/>
              <a:t>trice</a:t>
            </a:r>
            <a:endParaRPr lang="en-US" dirty="0"/>
          </a:p>
        </p:txBody>
      </p:sp>
      <p:pic>
        <p:nvPicPr>
          <p:cNvPr id="3" name="Imagem 2">
            <a:extLst>
              <a:ext uri="{FF2B5EF4-FFF2-40B4-BE49-F238E27FC236}">
                <a16:creationId xmlns:a16="http://schemas.microsoft.com/office/drawing/2014/main" xmlns="" id="{EC1D452C-093B-7F6B-996B-98D1FF8BFB94}"/>
              </a:ext>
            </a:extLst>
          </p:cNvPr>
          <p:cNvPicPr>
            <a:picLocks noChangeAspect="1"/>
          </p:cNvPicPr>
          <p:nvPr/>
        </p:nvPicPr>
        <p:blipFill>
          <a:blip r:embed="rId3"/>
          <a:stretch>
            <a:fillRect/>
          </a:stretch>
        </p:blipFill>
        <p:spPr>
          <a:xfrm>
            <a:off x="6683875" y="2859924"/>
            <a:ext cx="1818363" cy="1945453"/>
          </a:xfrm>
          <a:prstGeom prst="rect">
            <a:avLst/>
          </a:prstGeom>
        </p:spPr>
      </p:pic>
    </p:spTree>
    <p:extLst>
      <p:ext uri="{BB962C8B-B14F-4D97-AF65-F5344CB8AC3E}">
        <p14:creationId xmlns:p14="http://schemas.microsoft.com/office/powerpoint/2010/main" val="144191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545350"/>
            <a:ext cx="8115208"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ro-RO" sz="2000" b="1" dirty="0">
                <a:latin typeface="Arial" pitchFamily="34" charset="0"/>
                <a:cs typeface="Arial" pitchFamily="34" charset="0"/>
              </a:rPr>
              <a:t>ÎNĂLȚIMEA</a:t>
            </a:r>
            <a:endParaRPr lang="it-IT" sz="2000" b="1" dirty="0">
              <a:latin typeface="Arial" pitchFamily="34" charset="0"/>
              <a:cs typeface="Arial" pitchFamily="34" charset="0"/>
            </a:endParaRPr>
          </a:p>
          <a:p>
            <a:pPr lvl="1">
              <a:spcBef>
                <a:spcPts val="1000"/>
              </a:spcBef>
              <a:buChar char="▸"/>
            </a:pPr>
            <a:r>
              <a:rPr lang="en-US" sz="2000" dirty="0">
                <a:latin typeface="Arial" pitchFamily="34" charset="0"/>
                <a:cs typeface="Arial" pitchFamily="34" charset="0"/>
              </a:rPr>
              <a:t>Se </a:t>
            </a:r>
            <a:r>
              <a:rPr lang="en-US" sz="2000" dirty="0" err="1">
                <a:latin typeface="Arial" pitchFamily="34" charset="0"/>
                <a:cs typeface="Arial" pitchFamily="34" charset="0"/>
              </a:rPr>
              <a:t>măsoară</a:t>
            </a:r>
            <a:r>
              <a:rPr lang="en-US" sz="2000" dirty="0">
                <a:latin typeface="Arial" pitchFamily="34" charset="0"/>
                <a:cs typeface="Arial" pitchFamily="34" charset="0"/>
              </a:rPr>
              <a:t> </a:t>
            </a:r>
            <a:r>
              <a:rPr lang="en-US" sz="2000" dirty="0" err="1">
                <a:latin typeface="Arial" pitchFamily="34" charset="0"/>
                <a:cs typeface="Arial" pitchFamily="34" charset="0"/>
              </a:rPr>
              <a:t>folosind</a:t>
            </a:r>
            <a:r>
              <a:rPr lang="en-US" sz="2000" dirty="0">
                <a:latin typeface="Arial" pitchFamily="34" charset="0"/>
                <a:cs typeface="Arial" pitchFamily="34" charset="0"/>
              </a:rPr>
              <a:t> un </a:t>
            </a:r>
            <a:r>
              <a:rPr lang="en-US" sz="2000" dirty="0" err="1">
                <a:latin typeface="Arial" pitchFamily="34" charset="0"/>
                <a:cs typeface="Arial" pitchFamily="34" charset="0"/>
              </a:rPr>
              <a:t>stadiometru</a:t>
            </a:r>
            <a:r>
              <a:rPr lang="en-US" sz="2000" dirty="0">
                <a:latin typeface="Arial" pitchFamily="34" charset="0"/>
                <a:cs typeface="Arial" pitchFamily="34" charset="0"/>
              </a:rPr>
              <a:t> de sine </a:t>
            </a:r>
            <a:r>
              <a:rPr lang="en-US" sz="2000" dirty="0" err="1">
                <a:latin typeface="Arial" pitchFamily="34" charset="0"/>
                <a:cs typeface="Arial" pitchFamily="34" charset="0"/>
              </a:rPr>
              <a:t>stătător</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unul</a:t>
            </a:r>
            <a:r>
              <a:rPr lang="en-US" sz="2000" dirty="0">
                <a:latin typeface="Arial" pitchFamily="34" charset="0"/>
                <a:cs typeface="Arial" pitchFamily="34" charset="0"/>
              </a:rPr>
              <a:t> </a:t>
            </a:r>
            <a:r>
              <a:rPr lang="en-US" sz="2000" dirty="0" err="1">
                <a:latin typeface="Arial" pitchFamily="34" charset="0"/>
                <a:cs typeface="Arial" pitchFamily="34" charset="0"/>
              </a:rPr>
              <a:t>fixat</a:t>
            </a:r>
            <a:r>
              <a:rPr lang="en-US" sz="2000" dirty="0">
                <a:latin typeface="Arial" pitchFamily="34" charset="0"/>
                <a:cs typeface="Arial" pitchFamily="34" charset="0"/>
              </a:rPr>
              <a:t> la </a:t>
            </a:r>
            <a:r>
              <a:rPr lang="en-US" sz="2000" dirty="0" err="1">
                <a:latin typeface="Arial" pitchFamily="34" charset="0"/>
                <a:cs typeface="Arial" pitchFamily="34" charset="0"/>
              </a:rPr>
              <a:t>înălțimea</a:t>
            </a:r>
            <a:r>
              <a:rPr lang="en-US" sz="2000" dirty="0">
                <a:latin typeface="Arial" pitchFamily="34" charset="0"/>
                <a:cs typeface="Arial" pitchFamily="34" charset="0"/>
              </a:rPr>
              <a:t> </a:t>
            </a:r>
            <a:r>
              <a:rPr lang="en-US" sz="2000" dirty="0" err="1">
                <a:latin typeface="Arial" pitchFamily="34" charset="0"/>
                <a:cs typeface="Arial" pitchFamily="34" charset="0"/>
              </a:rPr>
              <a:t>corespunzătoare</a:t>
            </a:r>
            <a:r>
              <a:rPr lang="en-US" sz="2000" dirty="0">
                <a:latin typeface="Arial" pitchFamily="34" charset="0"/>
                <a:cs typeface="Arial" pitchFamily="34" charset="0"/>
              </a:rPr>
              <a:t> pe un </a:t>
            </a:r>
            <a:r>
              <a:rPr lang="en-US" sz="2000" dirty="0" err="1">
                <a:latin typeface="Arial" pitchFamily="34" charset="0"/>
                <a:cs typeface="Arial" pitchFamily="34" charset="0"/>
              </a:rPr>
              <a:t>perete</a:t>
            </a:r>
            <a:endParaRPr lang="en-US" sz="2000" dirty="0">
              <a:latin typeface="Arial" pitchFamily="34" charset="0"/>
              <a:cs typeface="Arial" pitchFamily="34" charset="0"/>
            </a:endParaRPr>
          </a:p>
          <a:p>
            <a:pPr lvl="1">
              <a:spcBef>
                <a:spcPts val="1000"/>
              </a:spcBef>
              <a:buFont typeface="Barlow Light"/>
              <a:buChar char="▸"/>
            </a:pPr>
            <a:r>
              <a:rPr lang="en-US" sz="2000" dirty="0">
                <a:latin typeface="Arial" pitchFamily="34" charset="0"/>
                <a:cs typeface="Arial" pitchFamily="34" charset="0"/>
              </a:rPr>
              <a:t>Se pot face </a:t>
            </a:r>
            <a:r>
              <a:rPr lang="en-US" sz="2000" dirty="0" err="1">
                <a:latin typeface="Arial" pitchFamily="34" charset="0"/>
                <a:cs typeface="Arial" pitchFamily="34" charset="0"/>
              </a:rPr>
              <a:t>și</a:t>
            </a:r>
            <a:r>
              <a:rPr lang="en-US" sz="2000" dirty="0">
                <a:latin typeface="Arial" pitchFamily="34" charset="0"/>
                <a:cs typeface="Arial" pitchFamily="34" charset="0"/>
              </a:rPr>
              <a:t> </a:t>
            </a:r>
            <a:r>
              <a:rPr lang="en-US" sz="2000" dirty="0" err="1">
                <a:latin typeface="Arial" pitchFamily="34" charset="0"/>
                <a:cs typeface="Arial" pitchFamily="34" charset="0"/>
              </a:rPr>
              <a:t>alte</a:t>
            </a:r>
            <a:r>
              <a:rPr lang="en-US" sz="2000" dirty="0">
                <a:latin typeface="Arial" pitchFamily="34" charset="0"/>
                <a:cs typeface="Arial" pitchFamily="34" charset="0"/>
              </a:rPr>
              <a:t> </a:t>
            </a:r>
            <a:r>
              <a:rPr lang="en-US" sz="2000" dirty="0" err="1">
                <a:latin typeface="Arial" pitchFamily="34" charset="0"/>
                <a:cs typeface="Arial" pitchFamily="34" charset="0"/>
              </a:rPr>
              <a:t>măsurători</a:t>
            </a:r>
            <a:r>
              <a:rPr lang="en-US" sz="2000" dirty="0">
                <a:latin typeface="Arial" pitchFamily="34" charset="0"/>
                <a:cs typeface="Arial" pitchFamily="34" charset="0"/>
              </a:rPr>
              <a:t> </a:t>
            </a:r>
            <a:r>
              <a:rPr lang="en-US" sz="2000" dirty="0" err="1">
                <a:latin typeface="Arial" pitchFamily="34" charset="0"/>
                <a:cs typeface="Arial" pitchFamily="34" charset="0"/>
              </a:rPr>
              <a:t>antropometrice</a:t>
            </a:r>
            <a:r>
              <a:rPr lang="en-US" sz="2000" dirty="0">
                <a:latin typeface="Arial" pitchFamily="34" charset="0"/>
                <a:cs typeface="Arial" pitchFamily="34" charset="0"/>
              </a:rPr>
              <a:t> </a:t>
            </a:r>
            <a:r>
              <a:rPr lang="en-US" sz="2000" dirty="0" err="1">
                <a:latin typeface="Arial" pitchFamily="34" charset="0"/>
                <a:cs typeface="Arial" pitchFamily="34" charset="0"/>
              </a:rPr>
              <a:t>și</a:t>
            </a:r>
            <a:r>
              <a:rPr lang="en-US" sz="2000" dirty="0">
                <a:latin typeface="Arial" pitchFamily="34" charset="0"/>
                <a:cs typeface="Arial" pitchFamily="34" charset="0"/>
              </a:rPr>
              <a:t>, cu </a:t>
            </a:r>
            <a:r>
              <a:rPr lang="en-US" sz="2000" dirty="0" err="1">
                <a:latin typeface="Arial" pitchFamily="34" charset="0"/>
                <a:cs typeface="Arial" pitchFamily="34" charset="0"/>
              </a:rPr>
              <a:t>ajutorul</a:t>
            </a:r>
            <a:r>
              <a:rPr lang="en-US" sz="2000" dirty="0">
                <a:latin typeface="Arial" pitchFamily="34" charset="0"/>
                <a:cs typeface="Arial" pitchFamily="34" charset="0"/>
              </a:rPr>
              <a:t> </a:t>
            </a:r>
            <a:r>
              <a:rPr lang="en-US" sz="2000" dirty="0" err="1">
                <a:latin typeface="Arial" pitchFamily="34" charset="0"/>
                <a:cs typeface="Arial" pitchFamily="34" charset="0"/>
              </a:rPr>
              <a:t>acestora</a:t>
            </a:r>
            <a:r>
              <a:rPr lang="en-US" sz="2000" dirty="0">
                <a:latin typeface="Arial" pitchFamily="34" charset="0"/>
                <a:cs typeface="Arial" pitchFamily="34" charset="0"/>
              </a:rPr>
              <a:t>, se </a:t>
            </a:r>
            <a:r>
              <a:rPr lang="en-US" sz="2000" dirty="0" err="1">
                <a:latin typeface="Arial" pitchFamily="34" charset="0"/>
                <a:cs typeface="Arial" pitchFamily="34" charset="0"/>
              </a:rPr>
              <a:t>poate</a:t>
            </a:r>
            <a:r>
              <a:rPr lang="en-US" sz="2000" dirty="0">
                <a:latin typeface="Arial" pitchFamily="34" charset="0"/>
                <a:cs typeface="Arial" pitchFamily="34" charset="0"/>
              </a:rPr>
              <a:t> </a:t>
            </a:r>
            <a:r>
              <a:rPr lang="en-US" sz="2000" dirty="0" err="1">
                <a:latin typeface="Arial" pitchFamily="34" charset="0"/>
                <a:cs typeface="Arial" pitchFamily="34" charset="0"/>
              </a:rPr>
              <a:t>estima</a:t>
            </a:r>
            <a:r>
              <a:rPr lang="en-US" sz="2000" dirty="0">
                <a:latin typeface="Arial" pitchFamily="34" charset="0"/>
                <a:cs typeface="Arial" pitchFamily="34" charset="0"/>
              </a:rPr>
              <a:t> </a:t>
            </a:r>
            <a:r>
              <a:rPr lang="en-US" sz="2000" dirty="0" err="1">
                <a:latin typeface="Arial" pitchFamily="34" charset="0"/>
                <a:cs typeface="Arial" pitchFamily="34" charset="0"/>
              </a:rPr>
              <a:t>înălțimea</a:t>
            </a:r>
            <a:endParaRPr lang="en-US" sz="2000" dirty="0">
              <a:latin typeface="Arial" pitchFamily="34" charset="0"/>
              <a:cs typeface="Arial" pitchFamily="34" charset="0"/>
            </a:endParaRPr>
          </a:p>
          <a:p>
            <a:pPr lvl="3">
              <a:spcBef>
                <a:spcPts val="1000"/>
              </a:spcBef>
              <a:buFont typeface="Barlow Light"/>
              <a:buChar char="▸"/>
            </a:pPr>
            <a:r>
              <a:rPr lang="ro-RO" sz="2000" dirty="0">
                <a:latin typeface="Arial" pitchFamily="34" charset="0"/>
                <a:cs typeface="Arial" pitchFamily="34" charset="0"/>
              </a:rPr>
              <a:t>Lungimea ulnei</a:t>
            </a:r>
            <a:endParaRPr lang="en-US" sz="2000" dirty="0">
              <a:latin typeface="Arial" pitchFamily="34" charset="0"/>
              <a:cs typeface="Arial" pitchFamily="34" charset="0"/>
            </a:endParaRPr>
          </a:p>
          <a:p>
            <a:pPr lvl="3">
              <a:spcBef>
                <a:spcPts val="1000"/>
              </a:spcBef>
              <a:buFont typeface="Barlow Light"/>
              <a:buChar char="▸"/>
            </a:pPr>
            <a:r>
              <a:rPr lang="ro-RO" sz="2000" dirty="0">
                <a:latin typeface="Arial" pitchFamily="34" charset="0"/>
                <a:cs typeface="Arial" pitchFamily="34" charset="0"/>
              </a:rPr>
              <a:t>Înălțimea genunchiului</a:t>
            </a:r>
            <a:endParaRPr lang="en-US" sz="2000" dirty="0">
              <a:latin typeface="Arial" pitchFamily="34" charset="0"/>
              <a:cs typeface="Arial" pitchFamily="34" charset="0"/>
            </a:endParaRPr>
          </a:p>
          <a:p>
            <a:pPr lvl="3">
              <a:spcBef>
                <a:spcPts val="1000"/>
              </a:spcBef>
              <a:buFont typeface="Barlow Light"/>
              <a:buChar char="▸"/>
            </a:pPr>
            <a:r>
              <a:rPr lang="en-US" sz="2000" dirty="0">
                <a:latin typeface="Arial" pitchFamily="34" charset="0"/>
                <a:cs typeface="Arial" pitchFamily="34" charset="0"/>
              </a:rPr>
              <a:t>Demi-span</a:t>
            </a:r>
            <a:endParaRPr sz="2000" dirty="0">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latin typeface="Arial" pitchFamily="34" charset="0"/>
                <a:cs typeface="Arial" pitchFamily="34" charset="0"/>
              </a:rPr>
              <a:t>A - </a:t>
            </a:r>
            <a:r>
              <a:rPr lang="ro-RO" dirty="0">
                <a:latin typeface="Arial" pitchFamily="34" charset="0"/>
                <a:cs typeface="Arial" pitchFamily="34" charset="0"/>
              </a:rPr>
              <a:t>Metode antropometrice</a:t>
            </a:r>
            <a:endParaRPr lang="it-IT" dirty="0">
              <a:latin typeface="Arial" pitchFamily="34" charset="0"/>
              <a:cs typeface="Arial" pitchFamily="34" charset="0"/>
            </a:endParaRPr>
          </a:p>
        </p:txBody>
      </p:sp>
    </p:spTree>
    <p:extLst>
      <p:ext uri="{BB962C8B-B14F-4D97-AF65-F5344CB8AC3E}">
        <p14:creationId xmlns:p14="http://schemas.microsoft.com/office/powerpoint/2010/main" val="361728766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804</Words>
  <Application>Microsoft Office PowerPoint</Application>
  <PresentationFormat>On-screen Show (16:9)</PresentationFormat>
  <Paragraphs>152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Barlow</vt:lpstr>
      <vt:lpstr>Barlow SemiBold</vt:lpstr>
      <vt:lpstr>Barlow Light</vt:lpstr>
      <vt:lpstr>Caius template</vt:lpstr>
      <vt:lpstr> EVALUAREA STĂRII DE NUTRIȚIE Institutul Politehnic din Bragança</vt:lpstr>
      <vt:lpstr>Proiect Numărul: 2021-1-RO01- KA220-HED-38B739A3</vt:lpstr>
      <vt:lpstr>Evaluarea stării de nutriție</vt:lpstr>
      <vt:lpstr>Evaluarea stării de nutriție</vt:lpstr>
      <vt:lpstr>Evaluarea stării de nutriție</vt:lpstr>
      <vt:lpstr>Metoda ABCD</vt:lpstr>
      <vt:lpstr>A – Metode antropometrice</vt:lpstr>
      <vt:lpstr>A - Metode antropometrice</vt:lpstr>
      <vt:lpstr>A - Metode antropometrice</vt:lpstr>
      <vt:lpstr>A - Metode antropometrice</vt:lpstr>
      <vt:lpstr>A - Metode antropometrice</vt:lpstr>
      <vt:lpstr>A - Metode antropometrice</vt:lpstr>
      <vt:lpstr>A - Metode antropometrice</vt:lpstr>
      <vt:lpstr>A - Metode antropometrice</vt:lpstr>
      <vt:lpstr>A - Metode antropometrice</vt:lpstr>
      <vt:lpstr>A - Metode antropometrice</vt:lpstr>
      <vt:lpstr>A - Metode antropometrice</vt:lpstr>
      <vt:lpstr>A - Metode antropometrice</vt:lpstr>
      <vt:lpstr>B – Metode biochimice</vt:lpstr>
      <vt:lpstr>B - Metode biochimice</vt:lpstr>
      <vt:lpstr>B - Metode biochimice</vt:lpstr>
      <vt:lpstr>C – Metode clinice</vt:lpstr>
      <vt:lpstr>D – Evaluarea dietei/alimentației</vt:lpstr>
      <vt:lpstr>D - Evaluarea dietei/alimentației</vt:lpstr>
      <vt:lpstr>D - Evaluarea dietei/alimentației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Chirurgie5</cp:lastModifiedBy>
  <cp:revision>96</cp:revision>
  <dcterms:modified xsi:type="dcterms:W3CDTF">2023-05-30T20:00:14Z</dcterms:modified>
</cp:coreProperties>
</file>