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29"/>
  </p:notesMasterIdLst>
  <p:sldIdLst>
    <p:sldId id="256" r:id="rId2"/>
    <p:sldId id="257" r:id="rId3"/>
    <p:sldId id="261" r:id="rId4"/>
    <p:sldId id="279" r:id="rId5"/>
    <p:sldId id="282" r:id="rId6"/>
    <p:sldId id="280" r:id="rId7"/>
    <p:sldId id="281" r:id="rId8"/>
    <p:sldId id="304" r:id="rId9"/>
    <p:sldId id="305" r:id="rId10"/>
    <p:sldId id="287" r:id="rId11"/>
    <p:sldId id="306" r:id="rId12"/>
    <p:sldId id="289" r:id="rId13"/>
    <p:sldId id="290" r:id="rId14"/>
    <p:sldId id="291" r:id="rId15"/>
    <p:sldId id="292" r:id="rId16"/>
    <p:sldId id="293" r:id="rId17"/>
    <p:sldId id="294" r:id="rId18"/>
    <p:sldId id="307" r:id="rId19"/>
    <p:sldId id="295" r:id="rId20"/>
    <p:sldId id="296" r:id="rId21"/>
    <p:sldId id="297" r:id="rId22"/>
    <p:sldId id="298" r:id="rId23"/>
    <p:sldId id="299" r:id="rId24"/>
    <p:sldId id="301" r:id="rId25"/>
    <p:sldId id="302" r:id="rId26"/>
    <p:sldId id="303" r:id="rId27"/>
    <p:sldId id="278" r:id="rId28"/>
  </p:sldIdLst>
  <p:sldSz cx="9144000" cy="5143500" type="screen16x9"/>
  <p:notesSz cx="6858000" cy="9144000"/>
  <p:embeddedFontLst>
    <p:embeddedFont>
      <p:font typeface="Barlow" panose="00000500000000000000" pitchFamily="2" charset="0"/>
      <p:regular r:id="rId30"/>
      <p:bold r:id="rId31"/>
      <p:italic r:id="rId32"/>
      <p:boldItalic r:id="rId33"/>
    </p:embeddedFont>
    <p:embeddedFont>
      <p:font typeface="Barlow Light" panose="00000400000000000000" pitchFamily="2" charset="0"/>
      <p:regular r:id="rId34"/>
      <p:bold r:id="rId35"/>
      <p:italic r:id="rId36"/>
      <p:boldItalic r:id="rId37"/>
    </p:embeddedFont>
    <p:embeddedFont>
      <p:font typeface="Barlow SemiBold" panose="00000700000000000000" pitchFamily="2" charset="0"/>
      <p:regular r:id="rId38"/>
      <p:bold r:id="rId39"/>
      <p:italic r:id="rId40"/>
      <p:boldItalic r:id="rId41"/>
    </p:embeddedFont>
    <p:embeddedFont>
      <p:font typeface="Calibri" panose="020F050202020403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16"/>
    <p:restoredTop sz="94690"/>
  </p:normalViewPr>
  <p:slideViewPr>
    <p:cSldViewPr>
      <p:cViewPr varScale="1">
        <p:scale>
          <a:sx n="63" d="100"/>
          <a:sy n="63" d="100"/>
        </p:scale>
        <p:origin x="66" y="1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9774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2633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4427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3663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3847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1322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3351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2364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2364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0228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7162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54053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52521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50281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573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8405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23557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747fdb7cbc_0_1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747fdb7cbc_0_1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4249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9647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8085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6015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1830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03406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59"/>
        <p:cNvGrpSpPr/>
        <p:nvPr/>
      </p:nvGrpSpPr>
      <p:grpSpPr>
        <a:xfrm>
          <a:off x="0" y="0"/>
          <a:ext cx="0" cy="0"/>
          <a:chOff x="0" y="0"/>
          <a:chExt cx="0" cy="0"/>
        </a:xfrm>
      </p:grpSpPr>
      <p:grpSp>
        <p:nvGrpSpPr>
          <p:cNvPr id="60" name="Google Shape;60;p6"/>
          <p:cNvGrpSpPr/>
          <p:nvPr/>
        </p:nvGrpSpPr>
        <p:grpSpPr>
          <a:xfrm>
            <a:off x="0" y="4762400"/>
            <a:ext cx="603997" cy="381100"/>
            <a:chOff x="0" y="4762400"/>
            <a:chExt cx="603997" cy="381100"/>
          </a:xfrm>
        </p:grpSpPr>
        <p:sp>
          <p:nvSpPr>
            <p:cNvPr id="61" name="Google Shape;61;p6"/>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6"/>
          <p:cNvSpPr txBox="1">
            <a:spLocks noGrp="1"/>
          </p:cNvSpPr>
          <p:nvPr>
            <p:ph type="title"/>
          </p:nvPr>
        </p:nvSpPr>
        <p:spPr>
          <a:xfrm>
            <a:off x="614975" y="391350"/>
            <a:ext cx="3613200" cy="9195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3000"/>
              <a:buNone/>
              <a:defRPr>
                <a:solidFill>
                  <a:schemeClr val="accent1"/>
                </a:solidFill>
              </a:defRPr>
            </a:lvl1pPr>
            <a:lvl2pPr lvl="1" rtl="0">
              <a:spcBef>
                <a:spcPts val="0"/>
              </a:spcBef>
              <a:spcAft>
                <a:spcPts val="0"/>
              </a:spcAft>
              <a:buClr>
                <a:schemeClr val="accent1"/>
              </a:buClr>
              <a:buSzPts val="3000"/>
              <a:buNone/>
              <a:defRPr>
                <a:solidFill>
                  <a:schemeClr val="accent1"/>
                </a:solidFill>
              </a:defRPr>
            </a:lvl2pPr>
            <a:lvl3pPr lvl="2" rtl="0">
              <a:spcBef>
                <a:spcPts val="0"/>
              </a:spcBef>
              <a:spcAft>
                <a:spcPts val="0"/>
              </a:spcAft>
              <a:buClr>
                <a:schemeClr val="accent1"/>
              </a:buClr>
              <a:buSzPts val="3000"/>
              <a:buNone/>
              <a:defRPr>
                <a:solidFill>
                  <a:schemeClr val="accent1"/>
                </a:solidFill>
              </a:defRPr>
            </a:lvl3pPr>
            <a:lvl4pPr lvl="3" rtl="0">
              <a:spcBef>
                <a:spcPts val="0"/>
              </a:spcBef>
              <a:spcAft>
                <a:spcPts val="0"/>
              </a:spcAft>
              <a:buClr>
                <a:schemeClr val="accent1"/>
              </a:buClr>
              <a:buSzPts val="3000"/>
              <a:buNone/>
              <a:defRPr>
                <a:solidFill>
                  <a:schemeClr val="accent1"/>
                </a:solidFill>
              </a:defRPr>
            </a:lvl4pPr>
            <a:lvl5pPr lvl="4" rtl="0">
              <a:spcBef>
                <a:spcPts val="0"/>
              </a:spcBef>
              <a:spcAft>
                <a:spcPts val="0"/>
              </a:spcAft>
              <a:buClr>
                <a:schemeClr val="accent1"/>
              </a:buClr>
              <a:buSzPts val="3000"/>
              <a:buNone/>
              <a:defRPr>
                <a:solidFill>
                  <a:schemeClr val="accent1"/>
                </a:solidFill>
              </a:defRPr>
            </a:lvl5pPr>
            <a:lvl6pPr lvl="5" rtl="0">
              <a:spcBef>
                <a:spcPts val="0"/>
              </a:spcBef>
              <a:spcAft>
                <a:spcPts val="0"/>
              </a:spcAft>
              <a:buClr>
                <a:schemeClr val="accent1"/>
              </a:buClr>
              <a:buSzPts val="3000"/>
              <a:buNone/>
              <a:defRPr>
                <a:solidFill>
                  <a:schemeClr val="accent1"/>
                </a:solidFill>
              </a:defRPr>
            </a:lvl6pPr>
            <a:lvl7pPr lvl="6" rtl="0">
              <a:spcBef>
                <a:spcPts val="0"/>
              </a:spcBef>
              <a:spcAft>
                <a:spcPts val="0"/>
              </a:spcAft>
              <a:buClr>
                <a:schemeClr val="accent1"/>
              </a:buClr>
              <a:buSzPts val="3000"/>
              <a:buNone/>
              <a:defRPr>
                <a:solidFill>
                  <a:schemeClr val="accent1"/>
                </a:solidFill>
              </a:defRPr>
            </a:lvl7pPr>
            <a:lvl8pPr lvl="7" rtl="0">
              <a:spcBef>
                <a:spcPts val="0"/>
              </a:spcBef>
              <a:spcAft>
                <a:spcPts val="0"/>
              </a:spcAft>
              <a:buClr>
                <a:schemeClr val="accent1"/>
              </a:buClr>
              <a:buSzPts val="3000"/>
              <a:buNone/>
              <a:defRPr>
                <a:solidFill>
                  <a:schemeClr val="accent1"/>
                </a:solidFill>
              </a:defRPr>
            </a:lvl8pPr>
            <a:lvl9pPr lvl="8" rtl="0">
              <a:spcBef>
                <a:spcPts val="0"/>
              </a:spcBef>
              <a:spcAft>
                <a:spcPts val="0"/>
              </a:spcAft>
              <a:buClr>
                <a:schemeClr val="accent1"/>
              </a:buClr>
              <a:buSzPts val="3000"/>
              <a:buNone/>
              <a:defRPr>
                <a:solidFill>
                  <a:schemeClr val="accent1"/>
                </a:solidFill>
              </a:defRPr>
            </a:lvl9pPr>
          </a:lstStyle>
          <a:p>
            <a:endParaRPr/>
          </a:p>
        </p:txBody>
      </p:sp>
      <p:sp>
        <p:nvSpPr>
          <p:cNvPr id="64" name="Google Shape;64;p6"/>
          <p:cNvSpPr txBox="1">
            <a:spLocks noGrp="1"/>
          </p:cNvSpPr>
          <p:nvPr>
            <p:ph type="body" idx="1"/>
          </p:nvPr>
        </p:nvSpPr>
        <p:spPr>
          <a:xfrm>
            <a:off x="614975" y="1476575"/>
            <a:ext cx="36132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65" name="Google Shape;65;p6"/>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grpSp>
        <p:nvGrpSpPr>
          <p:cNvPr id="66" name="Google Shape;66;p6"/>
          <p:cNvGrpSpPr/>
          <p:nvPr/>
        </p:nvGrpSpPr>
        <p:grpSpPr>
          <a:xfrm rot="10800000">
            <a:off x="4572000" y="-47"/>
            <a:ext cx="4572000" cy="5157522"/>
            <a:chOff x="8" y="-13862"/>
            <a:chExt cx="4572000" cy="5157522"/>
          </a:xfrm>
        </p:grpSpPr>
        <p:sp>
          <p:nvSpPr>
            <p:cNvPr id="67" name="Google Shape;67;p6"/>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69" name="Google Shape;69;p6"/>
            <p:cNvSpPr/>
            <p:nvPr/>
          </p:nvSpPr>
          <p:spPr>
            <a:xfrm rot="10800000">
              <a:off x="633908" y="382913"/>
              <a:ext cx="3938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‹nº›</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who.int/tools/child-growth-standards/standards/weight-for-age"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nestle-caribbean.com/wellness-tools/waist-hip-ratio/about"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my.clevelandclinic.org/health/articles/11920-cholesterol-numbers-what-do-they-mean"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cdc.gov/diabetes/pdfs/library/socialmedia/road-to-diabetes-infographic.pdf"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251520" y="3219822"/>
            <a:ext cx="6768752" cy="1224136"/>
          </a:xfrm>
          <a:prstGeom prst="rect">
            <a:avLst/>
          </a:prstGeom>
        </p:spPr>
        <p:txBody>
          <a:bodyPr spcFirstLastPara="1" wrap="square" lIns="0" tIns="0" rIns="0" bIns="0" anchor="ctr" anchorCtr="0">
            <a:noAutofit/>
          </a:bodyPr>
          <a:lstStyle/>
          <a:p>
            <a:pPr lvl="0" algn="ctr"/>
            <a:br>
              <a:rPr lang="en" sz="2400" dirty="0">
                <a:solidFill>
                  <a:schemeClr val="accent1"/>
                </a:solidFill>
              </a:rPr>
            </a:br>
            <a:r>
              <a:rPr lang="it-IT" sz="2800" dirty="0"/>
              <a:t>AVALIAÇÃO DO ESTADO NUTRICIONAL </a:t>
            </a:r>
            <a:r>
              <a:rPr lang="it-IT" sz="1800" dirty="0" err="1"/>
              <a:t>Instituto</a:t>
            </a:r>
            <a:r>
              <a:rPr lang="it-IT" sz="1800" dirty="0"/>
              <a:t> Politécnico de Bragança</a:t>
            </a:r>
            <a:endParaRPr sz="1800" dirty="0"/>
          </a:p>
        </p:txBody>
      </p:sp>
      <p:sp>
        <p:nvSpPr>
          <p:cNvPr id="3" name="Rectangle 2"/>
          <p:cNvSpPr/>
          <p:nvPr/>
        </p:nvSpPr>
        <p:spPr>
          <a:xfrm>
            <a:off x="683569" y="908015"/>
            <a:ext cx="7644340" cy="1015663"/>
          </a:xfrm>
          <a:prstGeom prst="rect">
            <a:avLst/>
          </a:prstGeom>
        </p:spPr>
        <p:txBody>
          <a:bodyPr wrap="square">
            <a:spAutoFit/>
          </a:bodyPr>
          <a:lstStyle/>
          <a:p>
            <a:r>
              <a:rPr lang="en" sz="6000" b="1" dirty="0">
                <a:solidFill>
                  <a:schemeClr val="accent2"/>
                </a:solidFill>
              </a:rPr>
              <a:t>Connected 4 Health</a:t>
            </a:r>
            <a:endParaRPr lang="it-IT"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5" y="1851670"/>
            <a:ext cx="4338261" cy="28266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b="1" dirty="0"/>
              <a:t>ÍNDICE DE MASSA CORPORAL (IMC)</a:t>
            </a:r>
            <a:r>
              <a:rPr lang="en-US" sz="2000" dirty="0"/>
              <a:t> - </a:t>
            </a:r>
            <a:r>
              <a:rPr lang="en-US" sz="2000" b="1" dirty="0" err="1"/>
              <a:t>Adultos</a:t>
            </a:r>
            <a:endParaRPr lang="en-US" sz="2000" b="1" dirty="0"/>
          </a:p>
          <a:p>
            <a:pPr lvl="1">
              <a:spcBef>
                <a:spcPts val="1000"/>
              </a:spcBef>
              <a:buChar char="▸"/>
            </a:pPr>
            <a:r>
              <a:rPr lang="en-US" sz="2000" dirty="0" err="1"/>
              <a:t>Indicador</a:t>
            </a:r>
            <a:r>
              <a:rPr lang="en-US" sz="2000" dirty="0"/>
              <a:t> que </a:t>
            </a:r>
            <a:r>
              <a:rPr lang="en-US" sz="2000" dirty="0" err="1"/>
              <a:t>pode</a:t>
            </a:r>
            <a:r>
              <a:rPr lang="en-US" sz="2000" dirty="0"/>
              <a:t> ser </a:t>
            </a:r>
            <a:r>
              <a:rPr lang="en-US" sz="2000" dirty="0" err="1"/>
              <a:t>uzado</a:t>
            </a:r>
            <a:r>
              <a:rPr lang="en-US" sz="2000" dirty="0"/>
              <a:t> para </a:t>
            </a:r>
            <a:r>
              <a:rPr lang="en-US" sz="2000" dirty="0" err="1"/>
              <a:t>classificar</a:t>
            </a:r>
            <a:r>
              <a:rPr lang="en-US" sz="2000" dirty="0"/>
              <a:t> excess de peso e </a:t>
            </a:r>
            <a:r>
              <a:rPr lang="en-US" sz="2000" dirty="0" err="1"/>
              <a:t>obesidade</a:t>
            </a:r>
            <a:endParaRPr lang="en-US" sz="2000" dirty="0"/>
          </a:p>
          <a:p>
            <a:pPr lvl="1">
              <a:spcBef>
                <a:spcPts val="1000"/>
              </a:spcBef>
              <a:buChar char="▸"/>
            </a:pPr>
            <a:r>
              <a:rPr lang="en-US" sz="2000" dirty="0"/>
              <a:t>Peso (Kg)/ Altura * Altura (m2)</a:t>
            </a: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10</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graphicFrame>
        <p:nvGraphicFramePr>
          <p:cNvPr id="3" name="Tabela 9">
            <a:extLst>
              <a:ext uri="{FF2B5EF4-FFF2-40B4-BE49-F238E27FC236}">
                <a16:creationId xmlns:a16="http://schemas.microsoft.com/office/drawing/2014/main" id="{CC5C4592-4E64-6CAD-A817-3AAA845EC13F}"/>
              </a:ext>
            </a:extLst>
          </p:cNvPr>
          <p:cNvGraphicFramePr>
            <a:graphicFrameLocks noGrp="1"/>
          </p:cNvGraphicFramePr>
          <p:nvPr>
            <p:extLst>
              <p:ext uri="{D42A27DB-BD31-4B8C-83A1-F6EECF244321}">
                <p14:modId xmlns:p14="http://schemas.microsoft.com/office/powerpoint/2010/main" val="2023901573"/>
              </p:ext>
            </p:extLst>
          </p:nvPr>
        </p:nvGraphicFramePr>
        <p:xfrm>
          <a:off x="4860032" y="1711550"/>
          <a:ext cx="4064001" cy="2966720"/>
        </p:xfrm>
        <a:graphic>
          <a:graphicData uri="http://schemas.openxmlformats.org/drawingml/2006/table">
            <a:tbl>
              <a:tblPr firstRow="1" bandRow="1">
                <a:tableStyleId>{93296810-A885-4BE3-A3E7-6D5BEEA58F35}</a:tableStyleId>
              </a:tblPr>
              <a:tblGrid>
                <a:gridCol w="2266655">
                  <a:extLst>
                    <a:ext uri="{9D8B030D-6E8A-4147-A177-3AD203B41FA5}">
                      <a16:colId xmlns:a16="http://schemas.microsoft.com/office/drawing/2014/main" val="1760334324"/>
                    </a:ext>
                  </a:extLst>
                </a:gridCol>
                <a:gridCol w="1797346">
                  <a:extLst>
                    <a:ext uri="{9D8B030D-6E8A-4147-A177-3AD203B41FA5}">
                      <a16:colId xmlns:a16="http://schemas.microsoft.com/office/drawing/2014/main" val="653368172"/>
                    </a:ext>
                  </a:extLst>
                </a:gridCol>
              </a:tblGrid>
              <a:tr h="370840">
                <a:tc>
                  <a:txBody>
                    <a:bodyPr/>
                    <a:lstStyle/>
                    <a:p>
                      <a:pPr algn="ctr"/>
                      <a:r>
                        <a:rPr lang="en-US" dirty="0">
                          <a:solidFill>
                            <a:schemeClr val="tx1"/>
                          </a:solidFill>
                          <a:latin typeface="Barlow" panose="00000500000000000000" pitchFamily="2" charset="0"/>
                        </a:rPr>
                        <a:t>ESTADO</a:t>
                      </a:r>
                    </a:p>
                  </a:txBody>
                  <a:tcPr/>
                </a:tc>
                <a:tc>
                  <a:txBody>
                    <a:bodyPr/>
                    <a:lstStyle/>
                    <a:p>
                      <a:pPr algn="ctr"/>
                      <a:r>
                        <a:rPr lang="en-US" dirty="0">
                          <a:solidFill>
                            <a:schemeClr val="tx1"/>
                          </a:solidFill>
                          <a:latin typeface="Barlow" panose="00000500000000000000" pitchFamily="2" charset="0"/>
                        </a:rPr>
                        <a:t>IMC (Kg/m2)</a:t>
                      </a:r>
                    </a:p>
                  </a:txBody>
                  <a:tcPr/>
                </a:tc>
                <a:extLst>
                  <a:ext uri="{0D108BD9-81ED-4DB2-BD59-A6C34878D82A}">
                    <a16:rowId xmlns:a16="http://schemas.microsoft.com/office/drawing/2014/main" val="786450935"/>
                  </a:ext>
                </a:extLst>
              </a:tr>
              <a:tr h="370840">
                <a:tc>
                  <a:txBody>
                    <a:bodyPr/>
                    <a:lstStyle/>
                    <a:p>
                      <a:pPr algn="ctr"/>
                      <a:r>
                        <a:rPr lang="en-US" dirty="0" err="1">
                          <a:latin typeface="Barlow" panose="00000500000000000000" pitchFamily="2" charset="0"/>
                        </a:rPr>
                        <a:t>Baixo</a:t>
                      </a:r>
                      <a:r>
                        <a:rPr lang="en-US" dirty="0">
                          <a:latin typeface="Barlow" panose="00000500000000000000" pitchFamily="2" charset="0"/>
                        </a:rPr>
                        <a:t> peso</a:t>
                      </a:r>
                    </a:p>
                  </a:txBody>
                  <a:tcPr/>
                </a:tc>
                <a:tc>
                  <a:txBody>
                    <a:bodyPr/>
                    <a:lstStyle/>
                    <a:p>
                      <a:pPr algn="ctr"/>
                      <a:r>
                        <a:rPr lang="en-US" dirty="0">
                          <a:latin typeface="Barlow" panose="00000500000000000000" pitchFamily="2" charset="0"/>
                        </a:rPr>
                        <a:t>&lt;18.5</a:t>
                      </a:r>
                    </a:p>
                  </a:txBody>
                  <a:tcPr/>
                </a:tc>
                <a:extLst>
                  <a:ext uri="{0D108BD9-81ED-4DB2-BD59-A6C34878D82A}">
                    <a16:rowId xmlns:a16="http://schemas.microsoft.com/office/drawing/2014/main" val="2218221608"/>
                  </a:ext>
                </a:extLst>
              </a:tr>
              <a:tr h="370840">
                <a:tc>
                  <a:txBody>
                    <a:bodyPr/>
                    <a:lstStyle/>
                    <a:p>
                      <a:pPr algn="ctr"/>
                      <a:r>
                        <a:rPr lang="en-US" dirty="0">
                          <a:latin typeface="Barlow" panose="00000500000000000000" pitchFamily="2" charset="0"/>
                        </a:rPr>
                        <a:t>Normopeso</a:t>
                      </a:r>
                    </a:p>
                  </a:txBody>
                  <a:tcPr/>
                </a:tc>
                <a:tc>
                  <a:txBody>
                    <a:bodyPr/>
                    <a:lstStyle/>
                    <a:p>
                      <a:pPr algn="ctr"/>
                      <a:r>
                        <a:rPr lang="en-US" dirty="0">
                          <a:latin typeface="Barlow" panose="00000500000000000000" pitchFamily="2" charset="0"/>
                        </a:rPr>
                        <a:t>18.5 – 24.9</a:t>
                      </a:r>
                    </a:p>
                  </a:txBody>
                  <a:tcPr/>
                </a:tc>
                <a:extLst>
                  <a:ext uri="{0D108BD9-81ED-4DB2-BD59-A6C34878D82A}">
                    <a16:rowId xmlns:a16="http://schemas.microsoft.com/office/drawing/2014/main" val="438973275"/>
                  </a:ext>
                </a:extLst>
              </a:tr>
              <a:tr h="370840">
                <a:tc>
                  <a:txBody>
                    <a:bodyPr/>
                    <a:lstStyle/>
                    <a:p>
                      <a:pPr algn="ctr"/>
                      <a:r>
                        <a:rPr lang="en-US" dirty="0" err="1">
                          <a:latin typeface="Barlow" panose="00000500000000000000" pitchFamily="2" charset="0"/>
                        </a:rPr>
                        <a:t>Acima</a:t>
                      </a:r>
                      <a:r>
                        <a:rPr lang="en-US" dirty="0">
                          <a:latin typeface="Barlow" panose="00000500000000000000" pitchFamily="2" charset="0"/>
                        </a:rPr>
                        <a:t> do peso</a:t>
                      </a:r>
                    </a:p>
                  </a:txBody>
                  <a:tcPr/>
                </a:tc>
                <a:tc>
                  <a:txBody>
                    <a:bodyPr/>
                    <a:lstStyle/>
                    <a:p>
                      <a:pPr algn="ctr"/>
                      <a:r>
                        <a:rPr lang="en-US" dirty="0">
                          <a:latin typeface="Barlow" panose="00000500000000000000" pitchFamily="2" charset="0"/>
                        </a:rPr>
                        <a:t>25.0 – 29.9</a:t>
                      </a:r>
                    </a:p>
                  </a:txBody>
                  <a:tcPr/>
                </a:tc>
                <a:extLst>
                  <a:ext uri="{0D108BD9-81ED-4DB2-BD59-A6C34878D82A}">
                    <a16:rowId xmlns:a16="http://schemas.microsoft.com/office/drawing/2014/main" val="3887871976"/>
                  </a:ext>
                </a:extLst>
              </a:tr>
              <a:tr h="370840">
                <a:tc>
                  <a:txBody>
                    <a:bodyPr/>
                    <a:lstStyle/>
                    <a:p>
                      <a:pPr algn="ctr"/>
                      <a:r>
                        <a:rPr lang="en-US" dirty="0" err="1">
                          <a:latin typeface="Barlow" panose="00000500000000000000" pitchFamily="2" charset="0"/>
                        </a:rPr>
                        <a:t>Obesidade</a:t>
                      </a:r>
                      <a:endParaRPr lang="en-US" dirty="0">
                        <a:latin typeface="Barlow" panose="00000500000000000000" pitchFamily="2" charset="0"/>
                      </a:endParaRPr>
                    </a:p>
                  </a:txBody>
                  <a:tcPr/>
                </a:tc>
                <a:tc>
                  <a:txBody>
                    <a:bodyPr/>
                    <a:lstStyle/>
                    <a:p>
                      <a:pPr algn="ctr"/>
                      <a:r>
                        <a:rPr lang="en-US" dirty="0">
                          <a:latin typeface="Barlow" panose="00000500000000000000" pitchFamily="2" charset="0"/>
                        </a:rPr>
                        <a:t>&gt;30</a:t>
                      </a:r>
                    </a:p>
                  </a:txBody>
                  <a:tcPr/>
                </a:tc>
                <a:extLst>
                  <a:ext uri="{0D108BD9-81ED-4DB2-BD59-A6C34878D82A}">
                    <a16:rowId xmlns:a16="http://schemas.microsoft.com/office/drawing/2014/main" val="922042824"/>
                  </a:ext>
                </a:extLst>
              </a:tr>
              <a:tr h="370840">
                <a:tc>
                  <a:txBody>
                    <a:bodyPr/>
                    <a:lstStyle/>
                    <a:p>
                      <a:pPr algn="ctr"/>
                      <a:r>
                        <a:rPr lang="en-US" dirty="0" err="1">
                          <a:latin typeface="Barlow" panose="00000500000000000000" pitchFamily="2" charset="0"/>
                        </a:rPr>
                        <a:t>Obesidade</a:t>
                      </a:r>
                      <a:r>
                        <a:rPr lang="en-US" dirty="0">
                          <a:latin typeface="Barlow" panose="00000500000000000000" pitchFamily="2" charset="0"/>
                        </a:rPr>
                        <a:t> Grau I</a:t>
                      </a:r>
                    </a:p>
                  </a:txBody>
                  <a:tcPr/>
                </a:tc>
                <a:tc>
                  <a:txBody>
                    <a:bodyPr/>
                    <a:lstStyle/>
                    <a:p>
                      <a:pPr algn="ctr"/>
                      <a:r>
                        <a:rPr lang="en-US" dirty="0">
                          <a:latin typeface="Barlow" panose="00000500000000000000" pitchFamily="2" charset="0"/>
                        </a:rPr>
                        <a:t>30.0 – 34.9</a:t>
                      </a:r>
                    </a:p>
                  </a:txBody>
                  <a:tcPr/>
                </a:tc>
                <a:extLst>
                  <a:ext uri="{0D108BD9-81ED-4DB2-BD59-A6C34878D82A}">
                    <a16:rowId xmlns:a16="http://schemas.microsoft.com/office/drawing/2014/main" val="1305716047"/>
                  </a:ext>
                </a:extLst>
              </a:tr>
              <a:tr h="370840">
                <a:tc>
                  <a:txBody>
                    <a:bodyPr/>
                    <a:lstStyle/>
                    <a:p>
                      <a:pPr algn="ctr"/>
                      <a:r>
                        <a:rPr lang="en-US" dirty="0" err="1">
                          <a:latin typeface="Barlow" panose="00000500000000000000" pitchFamily="2" charset="0"/>
                        </a:rPr>
                        <a:t>Obesidade</a:t>
                      </a:r>
                      <a:r>
                        <a:rPr lang="en-US" dirty="0">
                          <a:latin typeface="Barlow" panose="00000500000000000000" pitchFamily="2" charset="0"/>
                        </a:rPr>
                        <a:t> Grau II</a:t>
                      </a:r>
                    </a:p>
                  </a:txBody>
                  <a:tcPr/>
                </a:tc>
                <a:tc>
                  <a:txBody>
                    <a:bodyPr/>
                    <a:lstStyle/>
                    <a:p>
                      <a:pPr algn="ctr"/>
                      <a:r>
                        <a:rPr lang="en-US" dirty="0">
                          <a:latin typeface="Barlow" panose="00000500000000000000" pitchFamily="2" charset="0"/>
                        </a:rPr>
                        <a:t>35.0 – 39.9</a:t>
                      </a:r>
                    </a:p>
                  </a:txBody>
                  <a:tcPr/>
                </a:tc>
                <a:extLst>
                  <a:ext uri="{0D108BD9-81ED-4DB2-BD59-A6C34878D82A}">
                    <a16:rowId xmlns:a16="http://schemas.microsoft.com/office/drawing/2014/main" val="1958366294"/>
                  </a:ext>
                </a:extLst>
              </a:tr>
              <a:tr h="370840">
                <a:tc>
                  <a:txBody>
                    <a:bodyPr/>
                    <a:lstStyle/>
                    <a:p>
                      <a:pPr algn="ctr"/>
                      <a:r>
                        <a:rPr lang="en-US" dirty="0" err="1">
                          <a:latin typeface="Barlow" panose="00000500000000000000" pitchFamily="2" charset="0"/>
                        </a:rPr>
                        <a:t>Obesidade</a:t>
                      </a:r>
                      <a:r>
                        <a:rPr lang="en-US" dirty="0">
                          <a:latin typeface="Barlow" panose="00000500000000000000" pitchFamily="2" charset="0"/>
                        </a:rPr>
                        <a:t> Grau III</a:t>
                      </a:r>
                    </a:p>
                  </a:txBody>
                  <a:tcPr/>
                </a:tc>
                <a:tc>
                  <a:txBody>
                    <a:bodyPr/>
                    <a:lstStyle/>
                    <a:p>
                      <a:pPr algn="ctr"/>
                      <a:r>
                        <a:rPr lang="en-US" dirty="0">
                          <a:latin typeface="Barlow" panose="00000500000000000000" pitchFamily="2" charset="0"/>
                        </a:rPr>
                        <a:t>&gt;40.0</a:t>
                      </a:r>
                    </a:p>
                  </a:txBody>
                  <a:tcPr/>
                </a:tc>
                <a:extLst>
                  <a:ext uri="{0D108BD9-81ED-4DB2-BD59-A6C34878D82A}">
                    <a16:rowId xmlns:a16="http://schemas.microsoft.com/office/drawing/2014/main" val="1170288679"/>
                  </a:ext>
                </a:extLst>
              </a:tr>
            </a:tbl>
          </a:graphicData>
        </a:graphic>
      </p:graphicFrame>
      <p:sp>
        <p:nvSpPr>
          <p:cNvPr id="14" name="Title 1">
            <a:extLst>
              <a:ext uri="{FF2B5EF4-FFF2-40B4-BE49-F238E27FC236}">
                <a16:creationId xmlns:a16="http://schemas.microsoft.com/office/drawing/2014/main" id="{203AC1BB-9E2C-484D-B2EA-94B9DE1DB650}"/>
              </a:ext>
            </a:extLst>
          </p:cNvPr>
          <p:cNvSpPr>
            <a:spLocks noGrp="1"/>
          </p:cNvSpPr>
          <p:nvPr>
            <p:ph type="title"/>
          </p:nvPr>
        </p:nvSpPr>
        <p:spPr>
          <a:xfrm>
            <a:off x="614363" y="392113"/>
            <a:ext cx="6757987" cy="919162"/>
          </a:xfrm>
        </p:spPr>
        <p:txBody>
          <a:bodyPr/>
          <a:lstStyle/>
          <a:p>
            <a:r>
              <a:rPr lang="it-IT" dirty="0"/>
              <a:t>A - Antropométrica</a:t>
            </a:r>
          </a:p>
        </p:txBody>
      </p:sp>
    </p:spTree>
    <p:extLst>
      <p:ext uri="{BB962C8B-B14F-4D97-AF65-F5344CB8AC3E}">
        <p14:creationId xmlns:p14="http://schemas.microsoft.com/office/powerpoint/2010/main" val="505274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539940" y="1756256"/>
            <a:ext cx="8183435" cy="28266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pt-PT" sz="2000" dirty="0"/>
              <a:t>Um IMC acima do recomendado aumenta o risco de desenvolvimento de certas condições, incluindo diabetes e doenças </a:t>
            </a:r>
            <a:r>
              <a:rPr lang="pt-PT" sz="2000" dirty="0" err="1"/>
              <a:t>cardiacas</a:t>
            </a:r>
            <a:endParaRPr lang="pt-PT" sz="2000" dirty="0"/>
          </a:p>
          <a:p>
            <a:pPr marL="457200" lvl="0" indent="-381000" algn="l" rtl="0">
              <a:spcBef>
                <a:spcPts val="1000"/>
              </a:spcBef>
              <a:spcAft>
                <a:spcPts val="0"/>
              </a:spcAft>
              <a:buSzPts val="2400"/>
              <a:buChar char="▸"/>
            </a:pPr>
            <a:r>
              <a:rPr lang="pt-PT" sz="2000" dirty="0"/>
              <a:t>Um IMC muito abaixo também aumenta o risco de </a:t>
            </a:r>
            <a:r>
              <a:rPr lang="pt-PT" sz="2000" dirty="0" err="1"/>
              <a:t>osteoporeose</a:t>
            </a:r>
            <a:r>
              <a:rPr lang="pt-PT" sz="2000" dirty="0"/>
              <a:t> e complicações associadas à desnutrição</a:t>
            </a: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11</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14" name="Title 1">
            <a:extLst>
              <a:ext uri="{FF2B5EF4-FFF2-40B4-BE49-F238E27FC236}">
                <a16:creationId xmlns:a16="http://schemas.microsoft.com/office/drawing/2014/main" id="{203AC1BB-9E2C-484D-B2EA-94B9DE1DB650}"/>
              </a:ext>
            </a:extLst>
          </p:cNvPr>
          <p:cNvSpPr>
            <a:spLocks noGrp="1"/>
          </p:cNvSpPr>
          <p:nvPr>
            <p:ph type="title"/>
          </p:nvPr>
        </p:nvSpPr>
        <p:spPr>
          <a:xfrm>
            <a:off x="614363" y="392113"/>
            <a:ext cx="6757987" cy="919162"/>
          </a:xfrm>
        </p:spPr>
        <p:txBody>
          <a:bodyPr/>
          <a:lstStyle/>
          <a:p>
            <a:r>
              <a:rPr lang="it-IT" dirty="0"/>
              <a:t>A - Antropométrica</a:t>
            </a:r>
          </a:p>
        </p:txBody>
      </p:sp>
    </p:spTree>
    <p:extLst>
      <p:ext uri="{BB962C8B-B14F-4D97-AF65-F5344CB8AC3E}">
        <p14:creationId xmlns:p14="http://schemas.microsoft.com/office/powerpoint/2010/main" val="2889318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7848872" cy="1082599"/>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dirty="0" err="1"/>
              <a:t>Exemplo</a:t>
            </a:r>
            <a:endParaRPr lang="en-US" sz="2000" dirty="0"/>
          </a:p>
          <a:p>
            <a:pPr lvl="1">
              <a:spcBef>
                <a:spcPts val="1000"/>
              </a:spcBef>
              <a:buChar char="▸"/>
            </a:pPr>
            <a:r>
              <a:rPr lang="en-US" sz="2000" dirty="0"/>
              <a:t>Peso= 72 Kg, Altura = 1.65m</a:t>
            </a:r>
          </a:p>
          <a:p>
            <a:pPr marL="76200" lvl="0" indent="0" algn="l" rtl="0">
              <a:spcBef>
                <a:spcPts val="1000"/>
              </a:spcBef>
              <a:spcAft>
                <a:spcPts val="0"/>
              </a:spcAft>
              <a:buSzPts val="2400"/>
              <a:buNone/>
            </a:pPr>
            <a:endParaRPr lang="en-US"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12</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3" name="Google Shape;202;p18">
            <a:extLst>
              <a:ext uri="{FF2B5EF4-FFF2-40B4-BE49-F238E27FC236}">
                <a16:creationId xmlns:a16="http://schemas.microsoft.com/office/drawing/2014/main" id="{E705D093-BC99-64FE-2705-5CFD44A8EA2B}"/>
              </a:ext>
            </a:extLst>
          </p:cNvPr>
          <p:cNvSpPr txBox="1">
            <a:spLocks/>
          </p:cNvSpPr>
          <p:nvPr/>
        </p:nvSpPr>
        <p:spPr>
          <a:xfrm>
            <a:off x="-60506" y="2931790"/>
            <a:ext cx="9204506" cy="108259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Barlow Light"/>
              <a:buChar char="▸"/>
              <a:defRPr sz="2400" b="0" i="0" u="none" strike="noStrike" cap="none">
                <a:solidFill>
                  <a:schemeClr val="dk1"/>
                </a:solidFill>
                <a:latin typeface="Barlow Light"/>
                <a:ea typeface="Barlow Light"/>
                <a:cs typeface="Barlow Light"/>
                <a:sym typeface="Barlow Light"/>
              </a:defRPr>
            </a:lvl1pPr>
            <a:lvl2pPr marL="914400" marR="0" lvl="1"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2pPr>
            <a:lvl3pPr marL="1371600" marR="0" lvl="2"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3pPr>
            <a:lvl4pPr marL="1828800" marR="0" lvl="3"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4pPr>
            <a:lvl5pPr marL="2286000" marR="0" lvl="4"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5pPr>
            <a:lvl6pPr marL="2743200" marR="0" lvl="5"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6pPr>
            <a:lvl7pPr marL="3200400" marR="0" lvl="6"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7pPr>
            <a:lvl8pPr marL="3657600" marR="0" lvl="7"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8pPr>
            <a:lvl9pPr marL="4114800" marR="0" lvl="8"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9pPr>
          </a:lstStyle>
          <a:p>
            <a:pPr lvl="1">
              <a:spcBef>
                <a:spcPts val="1000"/>
              </a:spcBef>
              <a:buFont typeface="Barlow Light"/>
              <a:buChar char="▸"/>
            </a:pPr>
            <a:r>
              <a:rPr lang="en-US" sz="2000" dirty="0"/>
              <a:t>IMC = 72 / (1.65*1.65) = 26.45  -&gt; </a:t>
            </a:r>
            <a:r>
              <a:rPr lang="en-US" sz="2000" dirty="0" err="1"/>
              <a:t>Excesso</a:t>
            </a:r>
            <a:r>
              <a:rPr lang="en-US" sz="2000" dirty="0"/>
              <a:t> de peso</a:t>
            </a:r>
          </a:p>
          <a:p>
            <a:pPr lvl="1">
              <a:spcBef>
                <a:spcPts val="1000"/>
              </a:spcBef>
              <a:buFont typeface="Barlow Light"/>
              <a:buChar char="▸"/>
            </a:pPr>
            <a:r>
              <a:rPr lang="en-US" sz="2000" dirty="0"/>
              <a:t> </a:t>
            </a:r>
            <a:r>
              <a:rPr lang="en-US" sz="2000" dirty="0" err="1"/>
              <a:t>Aumenta</a:t>
            </a:r>
            <a:r>
              <a:rPr lang="en-US" sz="2000" dirty="0"/>
              <a:t> o </a:t>
            </a:r>
            <a:r>
              <a:rPr lang="en-US" sz="2000" dirty="0" err="1"/>
              <a:t>risco</a:t>
            </a:r>
            <a:r>
              <a:rPr lang="en-US" sz="2000" dirty="0"/>
              <a:t> de </a:t>
            </a:r>
            <a:r>
              <a:rPr lang="en-US" sz="2000" dirty="0" err="1"/>
              <a:t>comorbidades</a:t>
            </a:r>
            <a:endParaRPr lang="en-US" sz="2000" dirty="0"/>
          </a:p>
          <a:p>
            <a:pPr marL="76200" indent="0">
              <a:spcBef>
                <a:spcPts val="1000"/>
              </a:spcBef>
              <a:buFont typeface="Barlow Light"/>
              <a:buNone/>
            </a:pPr>
            <a:endParaRPr lang="en-US" sz="2000" dirty="0"/>
          </a:p>
        </p:txBody>
      </p:sp>
      <p:sp>
        <p:nvSpPr>
          <p:cNvPr id="12" name="Title 1">
            <a:extLst>
              <a:ext uri="{FF2B5EF4-FFF2-40B4-BE49-F238E27FC236}">
                <a16:creationId xmlns:a16="http://schemas.microsoft.com/office/drawing/2014/main" id="{44F46E37-6714-447B-8C09-083EE112A8CF}"/>
              </a:ext>
            </a:extLst>
          </p:cNvPr>
          <p:cNvSpPr>
            <a:spLocks noGrp="1"/>
          </p:cNvSpPr>
          <p:nvPr>
            <p:ph type="title"/>
          </p:nvPr>
        </p:nvSpPr>
        <p:spPr>
          <a:xfrm>
            <a:off x="614363" y="392113"/>
            <a:ext cx="6757987" cy="919162"/>
          </a:xfrm>
        </p:spPr>
        <p:txBody>
          <a:bodyPr/>
          <a:lstStyle/>
          <a:p>
            <a:r>
              <a:rPr lang="it-IT" dirty="0"/>
              <a:t>A - Antropométrica</a:t>
            </a:r>
          </a:p>
        </p:txBody>
      </p:sp>
    </p:spTree>
    <p:extLst>
      <p:ext uri="{BB962C8B-B14F-4D97-AF65-F5344CB8AC3E}">
        <p14:creationId xmlns:p14="http://schemas.microsoft.com/office/powerpoint/2010/main" val="3236452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7848872" cy="1082599"/>
          </a:xfrm>
          <a:prstGeom prst="rect">
            <a:avLst/>
          </a:prstGeom>
        </p:spPr>
        <p:txBody>
          <a:bodyPr spcFirstLastPara="1" wrap="square" lIns="0" tIns="0" rIns="0" bIns="0" anchor="t" anchorCtr="0">
            <a:noAutofit/>
          </a:bodyPr>
          <a:lstStyle/>
          <a:p>
            <a:pPr>
              <a:spcBef>
                <a:spcPts val="1000"/>
              </a:spcBef>
            </a:pPr>
            <a:r>
              <a:rPr lang="en-US" sz="2000" b="1" dirty="0"/>
              <a:t>ÍNDICE DE MASSA CORPORAL (IMC) - </a:t>
            </a:r>
            <a:r>
              <a:rPr lang="en-US" sz="2000" b="1" dirty="0" err="1"/>
              <a:t>Crianças</a:t>
            </a:r>
            <a:endParaRPr lang="en-US" sz="2000" b="1" dirty="0"/>
          </a:p>
          <a:p>
            <a:pPr lvl="1">
              <a:spcBef>
                <a:spcPts val="1000"/>
              </a:spcBef>
              <a:buChar char="▸"/>
            </a:pPr>
            <a:r>
              <a:rPr lang="en-US" sz="2000" dirty="0"/>
              <a:t>Para </a:t>
            </a:r>
            <a:r>
              <a:rPr lang="en-US" sz="2000" dirty="0" err="1"/>
              <a:t>avaliação</a:t>
            </a:r>
            <a:r>
              <a:rPr lang="en-US" sz="2000" dirty="0"/>
              <a:t> </a:t>
            </a:r>
            <a:r>
              <a:rPr lang="en-US" sz="2000" dirty="0" err="1"/>
              <a:t>antropométrica</a:t>
            </a:r>
            <a:r>
              <a:rPr lang="en-US" sz="2000" dirty="0"/>
              <a:t> </a:t>
            </a:r>
            <a:r>
              <a:rPr lang="en-US" sz="2000" dirty="0" err="1"/>
              <a:t>em</a:t>
            </a:r>
            <a:r>
              <a:rPr lang="en-US" sz="2000" dirty="0"/>
              <a:t> </a:t>
            </a:r>
            <a:r>
              <a:rPr lang="en-US" sz="2000" dirty="0" err="1"/>
              <a:t>crianças</a:t>
            </a:r>
            <a:r>
              <a:rPr lang="en-US" sz="2000" dirty="0"/>
              <a:t> e adolescents </a:t>
            </a:r>
            <a:r>
              <a:rPr lang="en-US" sz="2000" dirty="0" err="1"/>
              <a:t>são</a:t>
            </a:r>
            <a:r>
              <a:rPr lang="en-US" sz="2000" dirty="0"/>
              <a:t> </a:t>
            </a:r>
            <a:r>
              <a:rPr lang="en-US" sz="2000" dirty="0" err="1"/>
              <a:t>utilizados</a:t>
            </a:r>
            <a:r>
              <a:rPr lang="en-US" sz="2000" dirty="0"/>
              <a:t> </a:t>
            </a:r>
            <a:r>
              <a:rPr lang="en-US" sz="2000" dirty="0" err="1"/>
              <a:t>os</a:t>
            </a:r>
            <a:r>
              <a:rPr lang="en-US" sz="2000" dirty="0"/>
              <a:t> </a:t>
            </a:r>
            <a:r>
              <a:rPr lang="en-US" sz="2000" dirty="0" err="1"/>
              <a:t>percentils</a:t>
            </a:r>
            <a:r>
              <a:rPr lang="en-US" sz="2000" dirty="0"/>
              <a:t> de IMC para </a:t>
            </a:r>
            <a:r>
              <a:rPr lang="en-US" sz="2000" dirty="0" err="1"/>
              <a:t>idade</a:t>
            </a:r>
            <a:r>
              <a:rPr lang="en-US" sz="2000" dirty="0"/>
              <a:t> e </a:t>
            </a:r>
            <a:r>
              <a:rPr lang="en-US" sz="2000" dirty="0" err="1"/>
              <a:t>sexo</a:t>
            </a:r>
            <a:r>
              <a:rPr lang="en-US" sz="2000" dirty="0"/>
              <a:t> </a:t>
            </a:r>
            <a:r>
              <a:rPr lang="en-US" sz="2000" dirty="0" err="1"/>
              <a:t>específico</a:t>
            </a:r>
            <a:r>
              <a:rPr lang="en-US" sz="2000" dirty="0"/>
              <a:t> </a:t>
            </a: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13</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12" name="Title 1">
            <a:extLst>
              <a:ext uri="{FF2B5EF4-FFF2-40B4-BE49-F238E27FC236}">
                <a16:creationId xmlns:a16="http://schemas.microsoft.com/office/drawing/2014/main" id="{E70F0D68-D778-4273-92A4-FD740A460DEB}"/>
              </a:ext>
            </a:extLst>
          </p:cNvPr>
          <p:cNvSpPr>
            <a:spLocks noGrp="1"/>
          </p:cNvSpPr>
          <p:nvPr>
            <p:ph type="title"/>
          </p:nvPr>
        </p:nvSpPr>
        <p:spPr>
          <a:xfrm>
            <a:off x="614363" y="392113"/>
            <a:ext cx="6757987" cy="919162"/>
          </a:xfrm>
        </p:spPr>
        <p:txBody>
          <a:bodyPr/>
          <a:lstStyle/>
          <a:p>
            <a:r>
              <a:rPr lang="it-IT" dirty="0"/>
              <a:t>A - Antropométrica</a:t>
            </a:r>
          </a:p>
        </p:txBody>
      </p:sp>
    </p:spTree>
    <p:extLst>
      <p:ext uri="{BB962C8B-B14F-4D97-AF65-F5344CB8AC3E}">
        <p14:creationId xmlns:p14="http://schemas.microsoft.com/office/powerpoint/2010/main" val="97003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14</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pic>
        <p:nvPicPr>
          <p:cNvPr id="5" name="Imagem 4">
            <a:extLst>
              <a:ext uri="{FF2B5EF4-FFF2-40B4-BE49-F238E27FC236}">
                <a16:creationId xmlns:a16="http://schemas.microsoft.com/office/drawing/2014/main" id="{549DA839-DF4E-B0B1-7D9B-D09084C5DD6A}"/>
              </a:ext>
            </a:extLst>
          </p:cNvPr>
          <p:cNvPicPr>
            <a:picLocks noChangeAspect="1"/>
          </p:cNvPicPr>
          <p:nvPr/>
        </p:nvPicPr>
        <p:blipFill>
          <a:blip r:embed="rId3"/>
          <a:stretch>
            <a:fillRect/>
          </a:stretch>
        </p:blipFill>
        <p:spPr>
          <a:xfrm>
            <a:off x="5436096" y="1371199"/>
            <a:ext cx="2768682" cy="3483924"/>
          </a:xfrm>
          <a:prstGeom prst="rect">
            <a:avLst/>
          </a:prstGeom>
        </p:spPr>
      </p:pic>
      <p:graphicFrame>
        <p:nvGraphicFramePr>
          <p:cNvPr id="6" name="Tabela 9">
            <a:extLst>
              <a:ext uri="{FF2B5EF4-FFF2-40B4-BE49-F238E27FC236}">
                <a16:creationId xmlns:a16="http://schemas.microsoft.com/office/drawing/2014/main" id="{255B77F7-09F2-A5CE-7B44-F68A3B9F92A9}"/>
              </a:ext>
            </a:extLst>
          </p:cNvPr>
          <p:cNvGraphicFramePr>
            <a:graphicFrameLocks noGrp="1"/>
          </p:cNvGraphicFramePr>
          <p:nvPr>
            <p:extLst>
              <p:ext uri="{D42A27DB-BD31-4B8C-83A1-F6EECF244321}">
                <p14:modId xmlns:p14="http://schemas.microsoft.com/office/powerpoint/2010/main" val="2343455984"/>
              </p:ext>
            </p:extLst>
          </p:nvPr>
        </p:nvGraphicFramePr>
        <p:xfrm>
          <a:off x="758597" y="2115246"/>
          <a:ext cx="4064001" cy="1788160"/>
        </p:xfrm>
        <a:graphic>
          <a:graphicData uri="http://schemas.openxmlformats.org/drawingml/2006/table">
            <a:tbl>
              <a:tblPr firstRow="1" bandRow="1">
                <a:tableStyleId>{93296810-A885-4BE3-A3E7-6D5BEEA58F35}</a:tableStyleId>
              </a:tblPr>
              <a:tblGrid>
                <a:gridCol w="2266655">
                  <a:extLst>
                    <a:ext uri="{9D8B030D-6E8A-4147-A177-3AD203B41FA5}">
                      <a16:colId xmlns:a16="http://schemas.microsoft.com/office/drawing/2014/main" val="1760334324"/>
                    </a:ext>
                  </a:extLst>
                </a:gridCol>
                <a:gridCol w="1797346">
                  <a:extLst>
                    <a:ext uri="{9D8B030D-6E8A-4147-A177-3AD203B41FA5}">
                      <a16:colId xmlns:a16="http://schemas.microsoft.com/office/drawing/2014/main" val="653368172"/>
                    </a:ext>
                  </a:extLst>
                </a:gridCol>
              </a:tblGrid>
              <a:tr h="226824">
                <a:tc>
                  <a:txBody>
                    <a:bodyPr/>
                    <a:lstStyle/>
                    <a:p>
                      <a:pPr algn="ctr"/>
                      <a:r>
                        <a:rPr lang="en-US" dirty="0">
                          <a:solidFill>
                            <a:schemeClr val="tx1"/>
                          </a:solidFill>
                          <a:latin typeface="Barlow" panose="00000500000000000000" pitchFamily="2" charset="0"/>
                        </a:rPr>
                        <a:t>ESTADO</a:t>
                      </a:r>
                    </a:p>
                  </a:txBody>
                  <a:tcPr/>
                </a:tc>
                <a:tc>
                  <a:txBody>
                    <a:bodyPr/>
                    <a:lstStyle/>
                    <a:p>
                      <a:pPr algn="ctr"/>
                      <a:r>
                        <a:rPr lang="en-US" dirty="0">
                          <a:solidFill>
                            <a:schemeClr val="tx1"/>
                          </a:solidFill>
                          <a:latin typeface="Barlow" panose="00000500000000000000" pitchFamily="2" charset="0"/>
                        </a:rPr>
                        <a:t>IMC (Kg/m2)</a:t>
                      </a:r>
                    </a:p>
                  </a:txBody>
                  <a:tcPr/>
                </a:tc>
                <a:extLst>
                  <a:ext uri="{0D108BD9-81ED-4DB2-BD59-A6C34878D82A}">
                    <a16:rowId xmlns:a16="http://schemas.microsoft.com/office/drawing/2014/main" val="786450935"/>
                  </a:ext>
                </a:extLst>
              </a:tr>
              <a:tr h="370840">
                <a:tc>
                  <a:txBody>
                    <a:bodyPr/>
                    <a:lstStyle/>
                    <a:p>
                      <a:pPr algn="ctr"/>
                      <a:r>
                        <a:rPr lang="en-US" dirty="0" err="1">
                          <a:latin typeface="Barlow" panose="00000500000000000000" pitchFamily="2" charset="0"/>
                        </a:rPr>
                        <a:t>Baixo</a:t>
                      </a:r>
                      <a:r>
                        <a:rPr lang="en-US" dirty="0">
                          <a:latin typeface="Barlow" panose="00000500000000000000" pitchFamily="2" charset="0"/>
                        </a:rPr>
                        <a:t> peso</a:t>
                      </a:r>
                    </a:p>
                  </a:txBody>
                  <a:tcPr/>
                </a:tc>
                <a:tc>
                  <a:txBody>
                    <a:bodyPr/>
                    <a:lstStyle/>
                    <a:p>
                      <a:pPr algn="ctr"/>
                      <a:r>
                        <a:rPr lang="en-US" dirty="0">
                          <a:latin typeface="Barlow" panose="00000500000000000000" pitchFamily="2" charset="0"/>
                        </a:rPr>
                        <a:t>Percental &lt; 5</a:t>
                      </a:r>
                    </a:p>
                  </a:txBody>
                  <a:tcPr/>
                </a:tc>
                <a:extLst>
                  <a:ext uri="{0D108BD9-81ED-4DB2-BD59-A6C34878D82A}">
                    <a16:rowId xmlns:a16="http://schemas.microsoft.com/office/drawing/2014/main" val="2218221608"/>
                  </a:ext>
                </a:extLst>
              </a:tr>
              <a:tr h="370840">
                <a:tc>
                  <a:txBody>
                    <a:bodyPr/>
                    <a:lstStyle/>
                    <a:p>
                      <a:pPr algn="ctr"/>
                      <a:r>
                        <a:rPr lang="en-US" dirty="0">
                          <a:latin typeface="Barlow" panose="00000500000000000000" pitchFamily="2" charset="0"/>
                        </a:rPr>
                        <a:t>Normopeso</a:t>
                      </a:r>
                    </a:p>
                  </a:txBody>
                  <a:tcPr/>
                </a:tc>
                <a:tc>
                  <a:txBody>
                    <a:bodyPr/>
                    <a:lstStyle/>
                    <a:p>
                      <a:pPr algn="ctr"/>
                      <a:r>
                        <a:rPr lang="en-US" dirty="0" err="1">
                          <a:latin typeface="Barlow" panose="00000500000000000000" pitchFamily="2" charset="0"/>
                        </a:rPr>
                        <a:t>Percentil</a:t>
                      </a:r>
                      <a:r>
                        <a:rPr lang="en-US" dirty="0">
                          <a:latin typeface="Barlow" panose="00000500000000000000" pitchFamily="2" charset="0"/>
                        </a:rPr>
                        <a:t> 5</a:t>
                      </a:r>
                      <a:r>
                        <a:rPr lang="en-US" baseline="30000" dirty="0">
                          <a:latin typeface="Barlow" panose="00000500000000000000" pitchFamily="2" charset="0"/>
                        </a:rPr>
                        <a:t> </a:t>
                      </a:r>
                      <a:r>
                        <a:rPr lang="en-US" dirty="0">
                          <a:latin typeface="Barlow" panose="00000500000000000000" pitchFamily="2" charset="0"/>
                        </a:rPr>
                        <a:t>- 84.9</a:t>
                      </a:r>
                    </a:p>
                  </a:txBody>
                  <a:tcPr/>
                </a:tc>
                <a:extLst>
                  <a:ext uri="{0D108BD9-81ED-4DB2-BD59-A6C34878D82A}">
                    <a16:rowId xmlns:a16="http://schemas.microsoft.com/office/drawing/2014/main" val="438973275"/>
                  </a:ext>
                </a:extLst>
              </a:tr>
              <a:tr h="370840">
                <a:tc>
                  <a:txBody>
                    <a:bodyPr/>
                    <a:lstStyle/>
                    <a:p>
                      <a:pPr algn="ctr"/>
                      <a:r>
                        <a:rPr lang="en-US" dirty="0" err="1">
                          <a:latin typeface="Barlow" panose="00000500000000000000" pitchFamily="2" charset="0"/>
                        </a:rPr>
                        <a:t>Acima</a:t>
                      </a:r>
                      <a:r>
                        <a:rPr lang="en-US" dirty="0">
                          <a:latin typeface="Barlow" panose="00000500000000000000" pitchFamily="2" charset="0"/>
                        </a:rPr>
                        <a:t> do peso</a:t>
                      </a:r>
                    </a:p>
                  </a:txBody>
                  <a:tcPr/>
                </a:tc>
                <a:tc>
                  <a:txBody>
                    <a:bodyPr/>
                    <a:lstStyle/>
                    <a:p>
                      <a:pPr algn="ctr"/>
                      <a:r>
                        <a:rPr lang="en-US" dirty="0" err="1">
                          <a:latin typeface="Barlow" panose="00000500000000000000" pitchFamily="2" charset="0"/>
                        </a:rPr>
                        <a:t>Percentil</a:t>
                      </a:r>
                      <a:r>
                        <a:rPr lang="en-US" dirty="0">
                          <a:latin typeface="Barlow" panose="00000500000000000000" pitchFamily="2" charset="0"/>
                        </a:rPr>
                        <a:t> 85</a:t>
                      </a:r>
                      <a:r>
                        <a:rPr lang="en-US" baseline="30000" dirty="0">
                          <a:latin typeface="Barlow" panose="00000500000000000000" pitchFamily="2" charset="0"/>
                        </a:rPr>
                        <a:t> </a:t>
                      </a:r>
                      <a:r>
                        <a:rPr lang="en-US" dirty="0">
                          <a:latin typeface="Barlow" panose="00000500000000000000" pitchFamily="2" charset="0"/>
                        </a:rPr>
                        <a:t>– 94.9</a:t>
                      </a:r>
                    </a:p>
                  </a:txBody>
                  <a:tcPr/>
                </a:tc>
                <a:extLst>
                  <a:ext uri="{0D108BD9-81ED-4DB2-BD59-A6C34878D82A}">
                    <a16:rowId xmlns:a16="http://schemas.microsoft.com/office/drawing/2014/main" val="3887871976"/>
                  </a:ext>
                </a:extLst>
              </a:tr>
              <a:tr h="370840">
                <a:tc>
                  <a:txBody>
                    <a:bodyPr/>
                    <a:lstStyle/>
                    <a:p>
                      <a:pPr algn="ctr"/>
                      <a:r>
                        <a:rPr lang="en-US" dirty="0" err="1">
                          <a:latin typeface="Barlow" panose="00000500000000000000" pitchFamily="2" charset="0"/>
                        </a:rPr>
                        <a:t>Obesidade</a:t>
                      </a:r>
                      <a:endParaRPr lang="en-US" dirty="0">
                        <a:latin typeface="Barlow" panose="00000500000000000000" pitchFamily="2" charset="0"/>
                      </a:endParaRPr>
                    </a:p>
                  </a:txBody>
                  <a:tcPr/>
                </a:tc>
                <a:tc>
                  <a:txBody>
                    <a:bodyPr/>
                    <a:lstStyle/>
                    <a:p>
                      <a:pPr algn="ctr"/>
                      <a:r>
                        <a:rPr lang="en-US" dirty="0" err="1">
                          <a:latin typeface="Barlow" panose="00000500000000000000" pitchFamily="2" charset="0"/>
                        </a:rPr>
                        <a:t>Percentil</a:t>
                      </a:r>
                      <a:r>
                        <a:rPr lang="en-US" dirty="0">
                          <a:latin typeface="Barlow" panose="00000500000000000000" pitchFamily="2" charset="0"/>
                        </a:rPr>
                        <a:t> &gt;95</a:t>
                      </a:r>
                    </a:p>
                  </a:txBody>
                  <a:tcPr/>
                </a:tc>
                <a:extLst>
                  <a:ext uri="{0D108BD9-81ED-4DB2-BD59-A6C34878D82A}">
                    <a16:rowId xmlns:a16="http://schemas.microsoft.com/office/drawing/2014/main" val="922042824"/>
                  </a:ext>
                </a:extLst>
              </a:tr>
            </a:tbl>
          </a:graphicData>
        </a:graphic>
      </p:graphicFrame>
      <p:sp>
        <p:nvSpPr>
          <p:cNvPr id="4" name="CaixaDeTexto 3">
            <a:extLst>
              <a:ext uri="{FF2B5EF4-FFF2-40B4-BE49-F238E27FC236}">
                <a16:creationId xmlns:a16="http://schemas.microsoft.com/office/drawing/2014/main" id="{1CDAADB0-88D4-414D-EA38-8509BA832E72}"/>
              </a:ext>
            </a:extLst>
          </p:cNvPr>
          <p:cNvSpPr txBox="1"/>
          <p:nvPr/>
        </p:nvSpPr>
        <p:spPr>
          <a:xfrm>
            <a:off x="4572000" y="4855123"/>
            <a:ext cx="4795281" cy="415498"/>
          </a:xfrm>
          <a:prstGeom prst="rect">
            <a:avLst/>
          </a:prstGeom>
          <a:noFill/>
        </p:spPr>
        <p:txBody>
          <a:bodyPr wrap="square">
            <a:spAutoFit/>
          </a:bodyPr>
          <a:lstStyle/>
          <a:p>
            <a:pPr algn="just"/>
            <a:r>
              <a:rPr lang="en-US" sz="1000" dirty="0">
                <a:solidFill>
                  <a:schemeClr val="tx1"/>
                </a:solidFill>
                <a:latin typeface="Barlow" pitchFamily="2" charset="77"/>
                <a:hlinkClick r:id="rId4">
                  <a:extLst>
                    <a:ext uri="{A12FA001-AC4F-418D-AE19-62706E023703}">
                      <ahyp:hlinkClr xmlns:ahyp="http://schemas.microsoft.com/office/drawing/2018/hyperlinkcolor" val="tx"/>
                    </a:ext>
                  </a:extLst>
                </a:hlinkClick>
              </a:rPr>
              <a:t>https://www.who.int/tools/child-growth-standards/standards/weight-for-age</a:t>
            </a:r>
            <a:endParaRPr lang="en-US" sz="1000" dirty="0">
              <a:solidFill>
                <a:schemeClr val="tx1"/>
              </a:solidFill>
              <a:latin typeface="Barlow" pitchFamily="2" charset="77"/>
            </a:endParaRPr>
          </a:p>
          <a:p>
            <a:pPr algn="just"/>
            <a:endParaRPr lang="en-US" sz="1000" dirty="0">
              <a:solidFill>
                <a:schemeClr val="tx1"/>
              </a:solidFill>
              <a:latin typeface="Barlow" pitchFamily="2" charset="77"/>
            </a:endParaRPr>
          </a:p>
        </p:txBody>
      </p:sp>
      <p:sp>
        <p:nvSpPr>
          <p:cNvPr id="12" name="Title 1">
            <a:extLst>
              <a:ext uri="{FF2B5EF4-FFF2-40B4-BE49-F238E27FC236}">
                <a16:creationId xmlns:a16="http://schemas.microsoft.com/office/drawing/2014/main" id="{0EC83CF8-7E31-4F73-8D51-8337E7378219}"/>
              </a:ext>
            </a:extLst>
          </p:cNvPr>
          <p:cNvSpPr>
            <a:spLocks noGrp="1"/>
          </p:cNvSpPr>
          <p:nvPr>
            <p:ph type="title"/>
          </p:nvPr>
        </p:nvSpPr>
        <p:spPr>
          <a:xfrm>
            <a:off x="614363" y="392113"/>
            <a:ext cx="6757987" cy="919162"/>
          </a:xfrm>
        </p:spPr>
        <p:txBody>
          <a:bodyPr/>
          <a:lstStyle/>
          <a:p>
            <a:r>
              <a:rPr lang="it-IT" dirty="0"/>
              <a:t>A - Antropométrica</a:t>
            </a:r>
          </a:p>
        </p:txBody>
      </p:sp>
    </p:spTree>
    <p:extLst>
      <p:ext uri="{BB962C8B-B14F-4D97-AF65-F5344CB8AC3E}">
        <p14:creationId xmlns:p14="http://schemas.microsoft.com/office/powerpoint/2010/main" val="4069062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15</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a:xfrm>
            <a:off x="614974" y="391350"/>
            <a:ext cx="7485418" cy="919500"/>
          </a:xfrm>
        </p:spPr>
        <p:txBody>
          <a:bodyPr/>
          <a:lstStyle/>
          <a:p>
            <a:r>
              <a:rPr lang="it-IT" dirty="0"/>
              <a:t>A - Antropométrica</a:t>
            </a:r>
          </a:p>
        </p:txBody>
      </p:sp>
      <p:graphicFrame>
        <p:nvGraphicFramePr>
          <p:cNvPr id="3" name="Tabela 9">
            <a:extLst>
              <a:ext uri="{FF2B5EF4-FFF2-40B4-BE49-F238E27FC236}">
                <a16:creationId xmlns:a16="http://schemas.microsoft.com/office/drawing/2014/main" id="{58B44D36-FE37-0424-569E-D406046634F9}"/>
              </a:ext>
            </a:extLst>
          </p:cNvPr>
          <p:cNvGraphicFramePr>
            <a:graphicFrameLocks noGrp="1"/>
          </p:cNvGraphicFramePr>
          <p:nvPr>
            <p:extLst>
              <p:ext uri="{D42A27DB-BD31-4B8C-83A1-F6EECF244321}">
                <p14:modId xmlns:p14="http://schemas.microsoft.com/office/powerpoint/2010/main" val="2890602338"/>
              </p:ext>
            </p:extLst>
          </p:nvPr>
        </p:nvGraphicFramePr>
        <p:xfrm>
          <a:off x="885056" y="2571750"/>
          <a:ext cx="7359352" cy="1259840"/>
        </p:xfrm>
        <a:graphic>
          <a:graphicData uri="http://schemas.openxmlformats.org/drawingml/2006/table">
            <a:tbl>
              <a:tblPr firstRow="1" bandRow="1">
                <a:tableStyleId>{93296810-A885-4BE3-A3E7-6D5BEEA58F35}</a:tableStyleId>
              </a:tblPr>
              <a:tblGrid>
                <a:gridCol w="4407023">
                  <a:extLst>
                    <a:ext uri="{9D8B030D-6E8A-4147-A177-3AD203B41FA5}">
                      <a16:colId xmlns:a16="http://schemas.microsoft.com/office/drawing/2014/main" val="1760334324"/>
                    </a:ext>
                  </a:extLst>
                </a:gridCol>
                <a:gridCol w="1440160">
                  <a:extLst>
                    <a:ext uri="{9D8B030D-6E8A-4147-A177-3AD203B41FA5}">
                      <a16:colId xmlns:a16="http://schemas.microsoft.com/office/drawing/2014/main" val="2130095415"/>
                    </a:ext>
                  </a:extLst>
                </a:gridCol>
                <a:gridCol w="1512169">
                  <a:extLst>
                    <a:ext uri="{9D8B030D-6E8A-4147-A177-3AD203B41FA5}">
                      <a16:colId xmlns:a16="http://schemas.microsoft.com/office/drawing/2014/main" val="653368172"/>
                    </a:ext>
                  </a:extLst>
                </a:gridCol>
              </a:tblGrid>
              <a:tr h="370840">
                <a:tc>
                  <a:txBody>
                    <a:bodyPr/>
                    <a:lstStyle/>
                    <a:p>
                      <a:endParaRPr lang="en-US" dirty="0">
                        <a:latin typeface="Barlow" panose="00000500000000000000" pitchFamily="2" charset="0"/>
                      </a:endParaRPr>
                    </a:p>
                  </a:txBody>
                  <a:tcPr/>
                </a:tc>
                <a:tc>
                  <a:txBody>
                    <a:bodyPr/>
                    <a:lstStyle/>
                    <a:p>
                      <a:pPr algn="ctr"/>
                      <a:r>
                        <a:rPr lang="en-US" dirty="0">
                          <a:solidFill>
                            <a:schemeClr val="tx1"/>
                          </a:solidFill>
                          <a:latin typeface="Barlow" panose="00000500000000000000" pitchFamily="2" charset="0"/>
                        </a:rPr>
                        <a:t>HOMENS</a:t>
                      </a:r>
                    </a:p>
                  </a:txBody>
                  <a:tcPr/>
                </a:tc>
                <a:tc>
                  <a:txBody>
                    <a:bodyPr/>
                    <a:lstStyle/>
                    <a:p>
                      <a:pPr algn="ctr"/>
                      <a:r>
                        <a:rPr lang="en-US" dirty="0">
                          <a:solidFill>
                            <a:schemeClr val="tx1"/>
                          </a:solidFill>
                          <a:latin typeface="Barlow" panose="00000500000000000000" pitchFamily="2" charset="0"/>
                        </a:rPr>
                        <a:t>MULHERES</a:t>
                      </a:r>
                    </a:p>
                  </a:txBody>
                  <a:tcPr/>
                </a:tc>
                <a:extLst>
                  <a:ext uri="{0D108BD9-81ED-4DB2-BD59-A6C34878D82A}">
                    <a16:rowId xmlns:a16="http://schemas.microsoft.com/office/drawing/2014/main" val="786450935"/>
                  </a:ext>
                </a:extLst>
              </a:tr>
              <a:tr h="370840">
                <a:tc>
                  <a:txBody>
                    <a:bodyPr/>
                    <a:lstStyle/>
                    <a:p>
                      <a:r>
                        <a:rPr lang="en-US" dirty="0" err="1">
                          <a:latin typeface="Barlow" panose="00000500000000000000" pitchFamily="2" charset="0"/>
                        </a:rPr>
                        <a:t>Aumento</a:t>
                      </a:r>
                      <a:r>
                        <a:rPr lang="en-US" dirty="0">
                          <a:latin typeface="Barlow" panose="00000500000000000000" pitchFamily="2" charset="0"/>
                        </a:rPr>
                        <a:t> no </a:t>
                      </a:r>
                      <a:r>
                        <a:rPr lang="en-US" dirty="0" err="1">
                          <a:latin typeface="Barlow" panose="00000500000000000000" pitchFamily="2" charset="0"/>
                        </a:rPr>
                        <a:t>risco</a:t>
                      </a:r>
                      <a:r>
                        <a:rPr lang="en-US" dirty="0">
                          <a:latin typeface="Barlow" panose="00000500000000000000" pitchFamily="2" charset="0"/>
                        </a:rPr>
                        <a:t> de </a:t>
                      </a:r>
                      <a:r>
                        <a:rPr lang="en-US" dirty="0" err="1">
                          <a:latin typeface="Barlow" panose="00000500000000000000" pitchFamily="2" charset="0"/>
                        </a:rPr>
                        <a:t>complicações</a:t>
                      </a:r>
                      <a:r>
                        <a:rPr lang="en-US" dirty="0">
                          <a:latin typeface="Barlow" panose="00000500000000000000" pitchFamily="2" charset="0"/>
                        </a:rPr>
                        <a:t> </a:t>
                      </a:r>
                      <a:r>
                        <a:rPr lang="en-US" dirty="0" err="1">
                          <a:latin typeface="Barlow" panose="00000500000000000000" pitchFamily="2" charset="0"/>
                        </a:rPr>
                        <a:t>metabólicas</a:t>
                      </a:r>
                      <a:endParaRPr lang="en-US" dirty="0">
                        <a:latin typeface="Barlow" panose="00000500000000000000" pitchFamily="2" charset="0"/>
                      </a:endParaRPr>
                    </a:p>
                  </a:txBody>
                  <a:tcPr/>
                </a:tc>
                <a:tc>
                  <a:txBody>
                    <a:bodyPr/>
                    <a:lstStyle/>
                    <a:p>
                      <a:pPr algn="ctr"/>
                      <a:r>
                        <a:rPr lang="en-US" dirty="0">
                          <a:latin typeface="Barlow" panose="00000500000000000000" pitchFamily="2" charset="0"/>
                        </a:rPr>
                        <a:t>&gt; 94 cm</a:t>
                      </a:r>
                    </a:p>
                  </a:txBody>
                  <a:tcPr/>
                </a:tc>
                <a:tc>
                  <a:txBody>
                    <a:bodyPr/>
                    <a:lstStyle/>
                    <a:p>
                      <a:pPr algn="ctr"/>
                      <a:r>
                        <a:rPr lang="en-US" dirty="0">
                          <a:latin typeface="Barlow" panose="00000500000000000000" pitchFamily="2" charset="0"/>
                        </a:rPr>
                        <a:t>&gt; 80 cm</a:t>
                      </a:r>
                    </a:p>
                  </a:txBody>
                  <a:tcPr/>
                </a:tc>
                <a:extLst>
                  <a:ext uri="{0D108BD9-81ED-4DB2-BD59-A6C34878D82A}">
                    <a16:rowId xmlns:a16="http://schemas.microsoft.com/office/drawing/2014/main" val="2218221608"/>
                  </a:ext>
                </a:extLst>
              </a:tr>
              <a:tr h="370840">
                <a:tc>
                  <a:txBody>
                    <a:bodyPr/>
                    <a:lstStyle/>
                    <a:p>
                      <a:r>
                        <a:rPr lang="en-US" dirty="0" err="1">
                          <a:latin typeface="Barlow" panose="00000500000000000000" pitchFamily="2" charset="0"/>
                        </a:rPr>
                        <a:t>Aumento</a:t>
                      </a:r>
                      <a:r>
                        <a:rPr lang="en-US" dirty="0">
                          <a:latin typeface="Barlow" panose="00000500000000000000" pitchFamily="2" charset="0"/>
                        </a:rPr>
                        <a:t> </a:t>
                      </a:r>
                      <a:r>
                        <a:rPr lang="en-US" dirty="0" err="1">
                          <a:latin typeface="Barlow" panose="00000500000000000000" pitchFamily="2" charset="0"/>
                        </a:rPr>
                        <a:t>substancial</a:t>
                      </a:r>
                      <a:r>
                        <a:rPr lang="en-US" dirty="0">
                          <a:latin typeface="Barlow" panose="00000500000000000000" pitchFamily="2" charset="0"/>
                        </a:rPr>
                        <a:t> no </a:t>
                      </a:r>
                      <a:r>
                        <a:rPr lang="en-US" dirty="0" err="1">
                          <a:latin typeface="Barlow" panose="00000500000000000000" pitchFamily="2" charset="0"/>
                        </a:rPr>
                        <a:t>risco</a:t>
                      </a:r>
                      <a:r>
                        <a:rPr lang="en-US" dirty="0">
                          <a:latin typeface="Barlow" panose="00000500000000000000" pitchFamily="2" charset="0"/>
                        </a:rPr>
                        <a:t> de </a:t>
                      </a:r>
                      <a:r>
                        <a:rPr lang="en-US" dirty="0" err="1">
                          <a:latin typeface="Barlow" panose="00000500000000000000" pitchFamily="2" charset="0"/>
                        </a:rPr>
                        <a:t>complicações</a:t>
                      </a:r>
                      <a:r>
                        <a:rPr lang="en-US" dirty="0">
                          <a:latin typeface="Barlow" panose="00000500000000000000" pitchFamily="2" charset="0"/>
                        </a:rPr>
                        <a:t> </a:t>
                      </a:r>
                      <a:r>
                        <a:rPr lang="en-US" dirty="0" err="1">
                          <a:latin typeface="Barlow" panose="00000500000000000000" pitchFamily="2" charset="0"/>
                        </a:rPr>
                        <a:t>metabólicas</a:t>
                      </a:r>
                      <a:endParaRPr lang="en-US" dirty="0">
                        <a:latin typeface="Barlow" panose="00000500000000000000" pitchFamily="2" charset="0"/>
                      </a:endParaRPr>
                    </a:p>
                  </a:txBody>
                  <a:tcPr/>
                </a:tc>
                <a:tc>
                  <a:txBody>
                    <a:bodyPr/>
                    <a:lstStyle/>
                    <a:p>
                      <a:pPr algn="ctr"/>
                      <a:r>
                        <a:rPr lang="en-US" dirty="0">
                          <a:latin typeface="Barlow" panose="00000500000000000000" pitchFamily="2" charset="0"/>
                        </a:rPr>
                        <a:t>&gt;102 cm</a:t>
                      </a:r>
                    </a:p>
                  </a:txBody>
                  <a:tcPr/>
                </a:tc>
                <a:tc>
                  <a:txBody>
                    <a:bodyPr/>
                    <a:lstStyle/>
                    <a:p>
                      <a:pPr algn="ctr"/>
                      <a:r>
                        <a:rPr lang="en-US" dirty="0">
                          <a:latin typeface="Barlow" panose="00000500000000000000" pitchFamily="2" charset="0"/>
                        </a:rPr>
                        <a:t>&gt; 88 cm</a:t>
                      </a:r>
                    </a:p>
                  </a:txBody>
                  <a:tcPr/>
                </a:tc>
                <a:extLst>
                  <a:ext uri="{0D108BD9-81ED-4DB2-BD59-A6C34878D82A}">
                    <a16:rowId xmlns:a16="http://schemas.microsoft.com/office/drawing/2014/main" val="438973275"/>
                  </a:ext>
                </a:extLst>
              </a:tr>
            </a:tbl>
          </a:graphicData>
        </a:graphic>
      </p:graphicFrame>
      <p:sp>
        <p:nvSpPr>
          <p:cNvPr id="4" name="Google Shape;202;p18">
            <a:extLst>
              <a:ext uri="{FF2B5EF4-FFF2-40B4-BE49-F238E27FC236}">
                <a16:creationId xmlns:a16="http://schemas.microsoft.com/office/drawing/2014/main" id="{EC1A9F86-1852-DE1C-62D9-18322BD8FCA5}"/>
              </a:ext>
            </a:extLst>
          </p:cNvPr>
          <p:cNvSpPr txBox="1">
            <a:spLocks noGrp="1"/>
          </p:cNvSpPr>
          <p:nvPr>
            <p:ph type="body" idx="1"/>
          </p:nvPr>
        </p:nvSpPr>
        <p:spPr>
          <a:xfrm>
            <a:off x="395536" y="1705175"/>
            <a:ext cx="7848872" cy="1082599"/>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b="1" dirty="0"/>
              <a:t>CIRCUNFERÊNCIA DA CINTURA</a:t>
            </a:r>
          </a:p>
        </p:txBody>
      </p:sp>
    </p:spTree>
    <p:extLst>
      <p:ext uri="{BB962C8B-B14F-4D97-AF65-F5344CB8AC3E}">
        <p14:creationId xmlns:p14="http://schemas.microsoft.com/office/powerpoint/2010/main" val="321622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16</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a:xfrm>
            <a:off x="614974" y="391350"/>
            <a:ext cx="7485418" cy="919500"/>
          </a:xfrm>
        </p:spPr>
        <p:txBody>
          <a:bodyPr/>
          <a:lstStyle/>
          <a:p>
            <a:r>
              <a:rPr lang="it-IT" dirty="0"/>
              <a:t>A - Antropométrica</a:t>
            </a:r>
          </a:p>
        </p:txBody>
      </p:sp>
      <p:sp>
        <p:nvSpPr>
          <p:cNvPr id="4" name="Google Shape;202;p18">
            <a:extLst>
              <a:ext uri="{FF2B5EF4-FFF2-40B4-BE49-F238E27FC236}">
                <a16:creationId xmlns:a16="http://schemas.microsoft.com/office/drawing/2014/main" id="{EC1A9F86-1852-DE1C-62D9-18322BD8FCA5}"/>
              </a:ext>
            </a:extLst>
          </p:cNvPr>
          <p:cNvSpPr txBox="1">
            <a:spLocks noGrp="1"/>
          </p:cNvSpPr>
          <p:nvPr>
            <p:ph type="body" idx="1"/>
          </p:nvPr>
        </p:nvSpPr>
        <p:spPr>
          <a:xfrm>
            <a:off x="395536" y="1705175"/>
            <a:ext cx="3384376" cy="1874687"/>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b="1" dirty="0"/>
              <a:t>RAZÃO CINTURA/ANCA</a:t>
            </a:r>
          </a:p>
          <a:p>
            <a:pPr marL="76200" lvl="0" indent="0" algn="just" rtl="0">
              <a:spcBef>
                <a:spcPts val="1000"/>
              </a:spcBef>
              <a:spcAft>
                <a:spcPts val="0"/>
              </a:spcAft>
              <a:buSzPts val="2400"/>
              <a:buNone/>
            </a:pPr>
            <a:r>
              <a:rPr lang="en-US" sz="2000" dirty="0"/>
              <a:t>A </a:t>
            </a:r>
            <a:r>
              <a:rPr lang="en-US" sz="2000" dirty="0" err="1"/>
              <a:t>razão</a:t>
            </a:r>
            <a:r>
              <a:rPr lang="en-US" sz="2000" dirty="0"/>
              <a:t> </a:t>
            </a:r>
            <a:r>
              <a:rPr lang="en-US" sz="2000" dirty="0" err="1"/>
              <a:t>cintura-anca</a:t>
            </a:r>
            <a:r>
              <a:rPr lang="en-US" sz="2000" dirty="0"/>
              <a:t> é util </a:t>
            </a:r>
            <a:r>
              <a:rPr lang="en-US" sz="2000" dirty="0" err="1"/>
              <a:t>indicador</a:t>
            </a:r>
            <a:r>
              <a:rPr lang="en-US" sz="2000" dirty="0"/>
              <a:t> de </a:t>
            </a:r>
            <a:r>
              <a:rPr lang="en-US" sz="2000" dirty="0" err="1"/>
              <a:t>obesidade</a:t>
            </a:r>
            <a:r>
              <a:rPr lang="en-US" sz="2000" dirty="0"/>
              <a:t> e de </a:t>
            </a:r>
            <a:r>
              <a:rPr lang="en-US" sz="2000" dirty="0" err="1"/>
              <a:t>complicações</a:t>
            </a:r>
            <a:r>
              <a:rPr lang="en-US" sz="2000" dirty="0"/>
              <a:t> para </a:t>
            </a:r>
            <a:r>
              <a:rPr lang="en-US" sz="2000" dirty="0" err="1"/>
              <a:t>saúde</a:t>
            </a:r>
            <a:r>
              <a:rPr lang="en-US" sz="2000" dirty="0"/>
              <a:t> </a:t>
            </a:r>
          </a:p>
          <a:p>
            <a:pPr lvl="1">
              <a:spcBef>
                <a:spcPts val="1000"/>
              </a:spcBef>
              <a:buChar char="▸"/>
            </a:pPr>
            <a:endParaRPr lang="en-US" sz="2000" dirty="0"/>
          </a:p>
        </p:txBody>
      </p:sp>
      <p:pic>
        <p:nvPicPr>
          <p:cNvPr id="5" name="Imagem 4">
            <a:extLst>
              <a:ext uri="{FF2B5EF4-FFF2-40B4-BE49-F238E27FC236}">
                <a16:creationId xmlns:a16="http://schemas.microsoft.com/office/drawing/2014/main" id="{91D4FBFB-BF33-215E-AA60-1813F1FA09BC}"/>
              </a:ext>
            </a:extLst>
          </p:cNvPr>
          <p:cNvPicPr>
            <a:picLocks noChangeAspect="1"/>
          </p:cNvPicPr>
          <p:nvPr/>
        </p:nvPicPr>
        <p:blipFill>
          <a:blip r:embed="rId3"/>
          <a:stretch>
            <a:fillRect/>
          </a:stretch>
        </p:blipFill>
        <p:spPr>
          <a:xfrm>
            <a:off x="3998426" y="1935634"/>
            <a:ext cx="5039617" cy="2670072"/>
          </a:xfrm>
          <a:prstGeom prst="rect">
            <a:avLst/>
          </a:prstGeom>
        </p:spPr>
      </p:pic>
      <p:sp>
        <p:nvSpPr>
          <p:cNvPr id="6" name="CaixaDeTexto 5">
            <a:extLst>
              <a:ext uri="{FF2B5EF4-FFF2-40B4-BE49-F238E27FC236}">
                <a16:creationId xmlns:a16="http://schemas.microsoft.com/office/drawing/2014/main" id="{54CE1335-F485-F7F9-0946-708125855123}"/>
              </a:ext>
            </a:extLst>
          </p:cNvPr>
          <p:cNvSpPr txBox="1"/>
          <p:nvPr/>
        </p:nvSpPr>
        <p:spPr>
          <a:xfrm>
            <a:off x="4148063" y="4605706"/>
            <a:ext cx="4649735" cy="246221"/>
          </a:xfrm>
          <a:prstGeom prst="rect">
            <a:avLst/>
          </a:prstGeom>
          <a:noFill/>
        </p:spPr>
        <p:txBody>
          <a:bodyPr wrap="square">
            <a:spAutoFit/>
          </a:bodyPr>
          <a:lstStyle/>
          <a:p>
            <a:pPr algn="ctr"/>
            <a:r>
              <a:rPr lang="en-US" sz="1000" dirty="0">
                <a:solidFill>
                  <a:schemeClr val="tx1"/>
                </a:solidFill>
                <a:latin typeface="Barlow" pitchFamily="2" charset="77"/>
                <a:hlinkClick r:id="rId4">
                  <a:extLst>
                    <a:ext uri="{A12FA001-AC4F-418D-AE19-62706E023703}">
                      <ahyp:hlinkClr xmlns:ahyp="http://schemas.microsoft.com/office/drawing/2018/hyperlinkcolor" val="tx"/>
                    </a:ext>
                  </a:extLst>
                </a:hlinkClick>
              </a:rPr>
              <a:t>https://www.nestle-caribbean.com/wellness-tools/waist-hip-ratio/about</a:t>
            </a:r>
            <a:endParaRPr lang="en-US" sz="1000" dirty="0">
              <a:solidFill>
                <a:schemeClr val="tx1"/>
              </a:solidFill>
              <a:latin typeface="Barlow" pitchFamily="2" charset="77"/>
            </a:endParaRPr>
          </a:p>
        </p:txBody>
      </p:sp>
    </p:spTree>
    <p:extLst>
      <p:ext uri="{BB962C8B-B14F-4D97-AF65-F5344CB8AC3E}">
        <p14:creationId xmlns:p14="http://schemas.microsoft.com/office/powerpoint/2010/main" val="3251897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17</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a:xfrm>
            <a:off x="614974" y="391350"/>
            <a:ext cx="7485418" cy="919500"/>
          </a:xfrm>
        </p:spPr>
        <p:txBody>
          <a:bodyPr/>
          <a:lstStyle/>
          <a:p>
            <a:r>
              <a:rPr lang="it-IT" dirty="0"/>
              <a:t>A - Antropométrica</a:t>
            </a:r>
          </a:p>
        </p:txBody>
      </p:sp>
      <p:sp>
        <p:nvSpPr>
          <p:cNvPr id="4" name="Google Shape;202;p18">
            <a:extLst>
              <a:ext uri="{FF2B5EF4-FFF2-40B4-BE49-F238E27FC236}">
                <a16:creationId xmlns:a16="http://schemas.microsoft.com/office/drawing/2014/main" id="{EC1A9F86-1852-DE1C-62D9-18322BD8FCA5}"/>
              </a:ext>
            </a:extLst>
          </p:cNvPr>
          <p:cNvSpPr txBox="1">
            <a:spLocks noGrp="1"/>
          </p:cNvSpPr>
          <p:nvPr>
            <p:ph type="body" idx="1"/>
          </p:nvPr>
        </p:nvSpPr>
        <p:spPr>
          <a:xfrm>
            <a:off x="395536" y="1705175"/>
            <a:ext cx="8115208" cy="1874687"/>
          </a:xfrm>
          <a:prstGeom prst="rect">
            <a:avLst/>
          </a:prstGeom>
        </p:spPr>
        <p:txBody>
          <a:bodyPr spcFirstLastPara="1" wrap="square" lIns="0" tIns="0" rIns="0" bIns="0" anchor="t" anchorCtr="0">
            <a:noAutofit/>
          </a:bodyPr>
          <a:lstStyle/>
          <a:p>
            <a:pPr marL="76200" lvl="0" indent="0" algn="l" rtl="0">
              <a:spcBef>
                <a:spcPts val="1000"/>
              </a:spcBef>
              <a:spcAft>
                <a:spcPts val="0"/>
              </a:spcAft>
              <a:buSzPts val="2400"/>
              <a:buNone/>
            </a:pPr>
            <a:r>
              <a:rPr lang="pt-PT" sz="2000" dirty="0"/>
              <a:t>A composição corporal pode ser avaliada através:</a:t>
            </a:r>
          </a:p>
          <a:p>
            <a:pPr marL="457200" lvl="0" indent="-381000" algn="l" rtl="0">
              <a:spcBef>
                <a:spcPts val="1000"/>
              </a:spcBef>
              <a:spcAft>
                <a:spcPts val="0"/>
              </a:spcAft>
              <a:buSzPts val="2400"/>
              <a:buChar char="▸"/>
            </a:pPr>
            <a:r>
              <a:rPr lang="pt-PT" sz="2000" b="1" dirty="0"/>
              <a:t>Pregas cutâneas: </a:t>
            </a:r>
            <a:r>
              <a:rPr lang="pt-PT" sz="2000" dirty="0"/>
              <a:t>avalia a relação entre a gordura subcutânea e a gordura total</a:t>
            </a:r>
          </a:p>
          <a:p>
            <a:pPr>
              <a:spcBef>
                <a:spcPts val="1000"/>
              </a:spcBef>
            </a:pPr>
            <a:r>
              <a:rPr lang="pt-PT" sz="2000" b="1" dirty="0"/>
              <a:t>Bioimpedância: </a:t>
            </a:r>
            <a:r>
              <a:rPr lang="en-US" sz="2000" dirty="0" err="1"/>
              <a:t>método</a:t>
            </a:r>
            <a:r>
              <a:rPr lang="en-US" sz="2000" dirty="0"/>
              <a:t> </a:t>
            </a:r>
            <a:r>
              <a:rPr lang="en-US" sz="2000" dirty="0" err="1"/>
              <a:t>fácil</a:t>
            </a:r>
            <a:r>
              <a:rPr lang="en-US" sz="2000" dirty="0"/>
              <a:t>, </a:t>
            </a:r>
            <a:r>
              <a:rPr lang="en-US" sz="2000" dirty="0" err="1"/>
              <a:t>não</a:t>
            </a:r>
            <a:r>
              <a:rPr lang="en-US" sz="2000" dirty="0"/>
              <a:t> </a:t>
            </a:r>
            <a:r>
              <a:rPr lang="en-US" sz="2000" dirty="0" err="1"/>
              <a:t>invasivo</a:t>
            </a:r>
            <a:r>
              <a:rPr lang="en-US" sz="2000" dirty="0"/>
              <a:t> que </a:t>
            </a:r>
            <a:r>
              <a:rPr lang="en-US" sz="2000" dirty="0" err="1"/>
              <a:t>estima</a:t>
            </a:r>
            <a:r>
              <a:rPr lang="en-US" sz="2000" dirty="0"/>
              <a:t> o total de </a:t>
            </a:r>
            <a:r>
              <a:rPr lang="en-US" sz="2000" dirty="0" err="1"/>
              <a:t>água</a:t>
            </a:r>
            <a:r>
              <a:rPr lang="en-US" sz="2000" dirty="0"/>
              <a:t> e </a:t>
            </a:r>
            <a:r>
              <a:rPr lang="en-US" sz="2000" dirty="0" err="1"/>
              <a:t>composição</a:t>
            </a:r>
            <a:r>
              <a:rPr lang="en-US" sz="2000" dirty="0"/>
              <a:t> corporal </a:t>
            </a:r>
          </a:p>
          <a:p>
            <a:pPr marL="457200" lvl="0" indent="-381000" algn="l" rtl="0">
              <a:spcBef>
                <a:spcPts val="1000"/>
              </a:spcBef>
              <a:spcAft>
                <a:spcPts val="0"/>
              </a:spcAft>
              <a:buSzPts val="2400"/>
              <a:buChar char="▸"/>
            </a:pPr>
            <a:endParaRPr lang="pt-PT" sz="2000" b="1" dirty="0"/>
          </a:p>
        </p:txBody>
      </p:sp>
    </p:spTree>
    <p:extLst>
      <p:ext uri="{BB962C8B-B14F-4D97-AF65-F5344CB8AC3E}">
        <p14:creationId xmlns:p14="http://schemas.microsoft.com/office/powerpoint/2010/main" val="2599156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18</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a:xfrm>
            <a:off x="614974" y="391350"/>
            <a:ext cx="7485418" cy="919500"/>
          </a:xfrm>
        </p:spPr>
        <p:txBody>
          <a:bodyPr/>
          <a:lstStyle/>
          <a:p>
            <a:r>
              <a:rPr lang="it-IT" dirty="0"/>
              <a:t>A - Antropométrica</a:t>
            </a:r>
          </a:p>
        </p:txBody>
      </p:sp>
      <p:sp>
        <p:nvSpPr>
          <p:cNvPr id="4" name="Google Shape;202;p18">
            <a:extLst>
              <a:ext uri="{FF2B5EF4-FFF2-40B4-BE49-F238E27FC236}">
                <a16:creationId xmlns:a16="http://schemas.microsoft.com/office/drawing/2014/main" id="{EC1A9F86-1852-DE1C-62D9-18322BD8FCA5}"/>
              </a:ext>
            </a:extLst>
          </p:cNvPr>
          <p:cNvSpPr txBox="1">
            <a:spLocks noGrp="1"/>
          </p:cNvSpPr>
          <p:nvPr>
            <p:ph type="body" idx="1"/>
          </p:nvPr>
        </p:nvSpPr>
        <p:spPr>
          <a:xfrm>
            <a:off x="395536" y="1705175"/>
            <a:ext cx="5256584" cy="1874687"/>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it-IT" sz="2000" b="1" dirty="0"/>
              <a:t>PREGAS CUTÁNEAS</a:t>
            </a:r>
          </a:p>
          <a:p>
            <a:pPr lvl="1">
              <a:spcBef>
                <a:spcPts val="1000"/>
              </a:spcBef>
              <a:buChar char="▸"/>
            </a:pPr>
            <a:r>
              <a:rPr lang="pt-PT" sz="2000" dirty="0"/>
              <a:t>A relação entre a gordura </a:t>
            </a:r>
            <a:r>
              <a:rPr lang="pt-PT" sz="2000" dirty="0" err="1"/>
              <a:t>subcutánea</a:t>
            </a:r>
            <a:r>
              <a:rPr lang="pt-PT" sz="2000" dirty="0"/>
              <a:t> e a gordura corporal total pode ser explorada medindo a espessura das dobras cutâneas em locais específicos para estimar a adiposidade</a:t>
            </a:r>
          </a:p>
          <a:p>
            <a:pPr marL="533400" lvl="1" indent="0">
              <a:spcBef>
                <a:spcPts val="1000"/>
              </a:spcBef>
              <a:buNone/>
            </a:pPr>
            <a:endParaRPr lang="en-US" sz="2000" dirty="0"/>
          </a:p>
        </p:txBody>
      </p:sp>
      <p:pic>
        <p:nvPicPr>
          <p:cNvPr id="5" name="Imagem 4">
            <a:extLst>
              <a:ext uri="{FF2B5EF4-FFF2-40B4-BE49-F238E27FC236}">
                <a16:creationId xmlns:a16="http://schemas.microsoft.com/office/drawing/2014/main" id="{8DD8C47D-6080-652D-AE49-A5C0CD124D36}"/>
              </a:ext>
            </a:extLst>
          </p:cNvPr>
          <p:cNvPicPr>
            <a:picLocks noChangeAspect="1"/>
          </p:cNvPicPr>
          <p:nvPr/>
        </p:nvPicPr>
        <p:blipFill>
          <a:blip r:embed="rId3"/>
          <a:stretch>
            <a:fillRect/>
          </a:stretch>
        </p:blipFill>
        <p:spPr>
          <a:xfrm>
            <a:off x="6039224" y="1559919"/>
            <a:ext cx="2397100" cy="3391641"/>
          </a:xfrm>
          <a:prstGeom prst="rect">
            <a:avLst/>
          </a:prstGeom>
        </p:spPr>
      </p:pic>
    </p:spTree>
    <p:extLst>
      <p:ext uri="{BB962C8B-B14F-4D97-AF65-F5344CB8AC3E}">
        <p14:creationId xmlns:p14="http://schemas.microsoft.com/office/powerpoint/2010/main" val="1135886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19</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a:xfrm>
            <a:off x="614974" y="391350"/>
            <a:ext cx="7485418" cy="919500"/>
          </a:xfrm>
        </p:spPr>
        <p:txBody>
          <a:bodyPr/>
          <a:lstStyle/>
          <a:p>
            <a:r>
              <a:rPr lang="it-IT" dirty="0"/>
              <a:t>A - Antropométrica</a:t>
            </a:r>
          </a:p>
        </p:txBody>
      </p:sp>
      <p:sp>
        <p:nvSpPr>
          <p:cNvPr id="4" name="Google Shape;202;p18">
            <a:extLst>
              <a:ext uri="{FF2B5EF4-FFF2-40B4-BE49-F238E27FC236}">
                <a16:creationId xmlns:a16="http://schemas.microsoft.com/office/drawing/2014/main" id="{EC1A9F86-1852-DE1C-62D9-18322BD8FCA5}"/>
              </a:ext>
            </a:extLst>
          </p:cNvPr>
          <p:cNvSpPr txBox="1">
            <a:spLocks noGrp="1"/>
          </p:cNvSpPr>
          <p:nvPr>
            <p:ph type="body" idx="1"/>
          </p:nvPr>
        </p:nvSpPr>
        <p:spPr>
          <a:xfrm>
            <a:off x="398933" y="2139702"/>
            <a:ext cx="8115208" cy="1874687"/>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it-IT" sz="2000" b="1" dirty="0"/>
              <a:t>BIOIMPEDÂNCIA</a:t>
            </a:r>
          </a:p>
          <a:p>
            <a:pPr lvl="1">
              <a:spcBef>
                <a:spcPts val="1000"/>
              </a:spcBef>
              <a:buChar char="▸"/>
            </a:pPr>
            <a:r>
              <a:rPr lang="pt-PT" sz="2000" dirty="0"/>
              <a:t>A análise de impedância bioelétrica é uma medida fácil e não invasiva usada para estimar a água corporal total e a composição corporal</a:t>
            </a:r>
          </a:p>
          <a:p>
            <a:pPr lvl="1">
              <a:spcBef>
                <a:spcPts val="1000"/>
              </a:spcBef>
              <a:buChar char="▸"/>
            </a:pPr>
            <a:endParaRPr lang="en-US" sz="2000" dirty="0"/>
          </a:p>
        </p:txBody>
      </p:sp>
    </p:spTree>
    <p:extLst>
      <p:ext uri="{BB962C8B-B14F-4D97-AF65-F5344CB8AC3E}">
        <p14:creationId xmlns:p14="http://schemas.microsoft.com/office/powerpoint/2010/main" val="1329742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r>
              <a:rPr lang="en-US" sz="2000" dirty="0">
                <a:solidFill>
                  <a:schemeClr val="bg1"/>
                </a:solidFill>
                <a:latin typeface="Barlow SemiBold" panose="020B0604020202020204" charset="0"/>
                <a:cs typeface="Calibri" panose="020F0502020204030204" pitchFamily="34" charset="0"/>
              </a:rPr>
              <a:t>Project Number: 2021-1-RO01- KA220-HED-38B739A3</a:t>
            </a:r>
          </a:p>
        </p:txBody>
      </p:sp>
      <p:sp>
        <p:nvSpPr>
          <p:cNvPr id="166" name="Google Shape;166;p14"/>
          <p:cNvSpPr txBox="1">
            <a:spLocks noGrp="1"/>
          </p:cNvSpPr>
          <p:nvPr>
            <p:ph type="body" idx="2"/>
          </p:nvPr>
        </p:nvSpPr>
        <p:spPr>
          <a:xfrm>
            <a:off x="362794" y="2787774"/>
            <a:ext cx="4968552" cy="1224136"/>
          </a:xfrm>
          <a:prstGeom prst="rect">
            <a:avLst/>
          </a:prstGeom>
        </p:spPr>
        <p:txBody>
          <a:bodyPr spcFirstLastPara="1" wrap="square" lIns="0" tIns="0" rIns="0" bIns="0" anchor="t" anchorCtr="0">
            <a:noAutofit/>
          </a:bodyPr>
          <a:lstStyle/>
          <a:p>
            <a:pPr marL="139700" indent="0" algn="ctr">
              <a:buNone/>
            </a:pPr>
            <a:r>
              <a:rPr lang="en-US" sz="1400" dirty="0">
                <a:solidFill>
                  <a:schemeClr val="tx1"/>
                </a:solidFill>
                <a:latin typeface="Barlow SemiBold" panose="020B0604020202020204" charset="0"/>
                <a:cs typeface="Calibri" panose="020F0502020204030204" pitchFamily="34" charset="0"/>
              </a:rPr>
              <a:t>The European Commission's support for the production of this presentation does not constitute an endorsement of the contents, which reflect the views only of the authors, and the Commission cannot be held responsible for any use which may be made of the information contained therein.</a:t>
            </a:r>
          </a:p>
          <a:p>
            <a:pPr marL="0" lvl="0" indent="0" algn="l" rtl="0">
              <a:spcBef>
                <a:spcPts val="0"/>
              </a:spcBef>
              <a:spcAft>
                <a:spcPts val="0"/>
              </a:spcAft>
              <a:buClr>
                <a:schemeClr val="dk1"/>
              </a:buClr>
              <a:buSzPts val="1100"/>
              <a:buFont typeface="Arial"/>
              <a:buNone/>
            </a:pPr>
            <a:endParaRPr sz="1400" dirty="0">
              <a:solidFill>
                <a:schemeClr val="accent2"/>
              </a:solidFill>
            </a:endParaRPr>
          </a:p>
          <a:p>
            <a:pPr marL="0" lvl="0" indent="0" algn="l" rtl="0">
              <a:spcBef>
                <a:spcPts val="0"/>
              </a:spcBef>
              <a:spcAft>
                <a:spcPts val="0"/>
              </a:spcAft>
              <a:buNone/>
            </a:pPr>
            <a:endParaRPr sz="1400" dirty="0">
              <a:solidFill>
                <a:schemeClr val="accent2"/>
              </a:solidFill>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923678"/>
            <a:ext cx="319663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707654"/>
            <a:ext cx="4759052" cy="100260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20</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a:xfrm>
            <a:off x="614974" y="391350"/>
            <a:ext cx="7485418" cy="919500"/>
          </a:xfrm>
        </p:spPr>
        <p:txBody>
          <a:bodyPr/>
          <a:lstStyle/>
          <a:p>
            <a:r>
              <a:rPr lang="it-IT" dirty="0"/>
              <a:t>B - Bioquímica</a:t>
            </a:r>
          </a:p>
        </p:txBody>
      </p:sp>
      <p:sp>
        <p:nvSpPr>
          <p:cNvPr id="4" name="Google Shape;202;p18">
            <a:extLst>
              <a:ext uri="{FF2B5EF4-FFF2-40B4-BE49-F238E27FC236}">
                <a16:creationId xmlns:a16="http://schemas.microsoft.com/office/drawing/2014/main" id="{EC1A9F86-1852-DE1C-62D9-18322BD8FCA5}"/>
              </a:ext>
            </a:extLst>
          </p:cNvPr>
          <p:cNvSpPr txBox="1">
            <a:spLocks noGrp="1"/>
          </p:cNvSpPr>
          <p:nvPr>
            <p:ph type="body" idx="1"/>
          </p:nvPr>
        </p:nvSpPr>
        <p:spPr>
          <a:xfrm>
            <a:off x="395536" y="1705175"/>
            <a:ext cx="8115208" cy="1874687"/>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dirty="0"/>
              <a:t>A </a:t>
            </a:r>
            <a:r>
              <a:rPr lang="en-US" sz="2000" dirty="0" err="1"/>
              <a:t>avaliação</a:t>
            </a:r>
            <a:r>
              <a:rPr lang="en-US" sz="2000" dirty="0"/>
              <a:t> </a:t>
            </a:r>
            <a:r>
              <a:rPr lang="en-US" sz="2000" dirty="0" err="1"/>
              <a:t>bioquímica</a:t>
            </a:r>
            <a:r>
              <a:rPr lang="en-US" sz="2000" dirty="0"/>
              <a:t> </a:t>
            </a:r>
            <a:r>
              <a:rPr lang="en-US" sz="2000" dirty="0" err="1"/>
              <a:t>verifica</a:t>
            </a:r>
            <a:r>
              <a:rPr lang="en-US" sz="2000" dirty="0"/>
              <a:t> </a:t>
            </a:r>
            <a:r>
              <a:rPr lang="en-US" sz="2000" dirty="0" err="1"/>
              <a:t>os</a:t>
            </a:r>
            <a:r>
              <a:rPr lang="en-US" sz="2000" dirty="0"/>
              <a:t> </a:t>
            </a:r>
            <a:r>
              <a:rPr lang="en-US" sz="2000" dirty="0" err="1"/>
              <a:t>níveis</a:t>
            </a:r>
            <a:r>
              <a:rPr lang="en-US" sz="2000" dirty="0"/>
              <a:t> de nutrients no </a:t>
            </a:r>
            <a:r>
              <a:rPr lang="en-US" sz="2000" dirty="0" err="1"/>
              <a:t>sangue</a:t>
            </a:r>
            <a:r>
              <a:rPr lang="en-US" sz="2000" dirty="0"/>
              <a:t>, </a:t>
            </a:r>
            <a:r>
              <a:rPr lang="en-US" sz="2000" dirty="0" err="1"/>
              <a:t>urina</a:t>
            </a:r>
            <a:r>
              <a:rPr lang="en-US" sz="2000" dirty="0"/>
              <a:t> </a:t>
            </a:r>
            <a:r>
              <a:rPr lang="en-US" sz="2000" dirty="0" err="1"/>
              <a:t>ou</a:t>
            </a:r>
            <a:r>
              <a:rPr lang="en-US" sz="2000" dirty="0"/>
              <a:t> </a:t>
            </a:r>
            <a:r>
              <a:rPr lang="en-US" sz="2000" dirty="0" err="1"/>
              <a:t>fezes</a:t>
            </a:r>
            <a:endParaRPr lang="en-US" sz="2000" dirty="0"/>
          </a:p>
          <a:p>
            <a:pPr marL="457200" lvl="0" indent="-381000" algn="l" rtl="0">
              <a:spcBef>
                <a:spcPts val="1000"/>
              </a:spcBef>
              <a:spcAft>
                <a:spcPts val="0"/>
              </a:spcAft>
              <a:buSzPts val="2400"/>
              <a:buChar char="▸"/>
            </a:pPr>
            <a:r>
              <a:rPr lang="en-US" sz="2000" dirty="0" err="1"/>
              <a:t>Os</a:t>
            </a:r>
            <a:r>
              <a:rPr lang="en-US" sz="2000" dirty="0"/>
              <a:t> </a:t>
            </a:r>
            <a:r>
              <a:rPr lang="en-US" sz="2000" dirty="0" err="1"/>
              <a:t>resultados</a:t>
            </a:r>
            <a:r>
              <a:rPr lang="en-US" sz="2000" dirty="0"/>
              <a:t> </a:t>
            </a:r>
            <a:r>
              <a:rPr lang="en-US" sz="2000" dirty="0" err="1"/>
              <a:t>fornecem</a:t>
            </a:r>
            <a:r>
              <a:rPr lang="en-US" sz="2000" dirty="0"/>
              <a:t> </a:t>
            </a:r>
            <a:r>
              <a:rPr lang="en-US" sz="2000" dirty="0" err="1"/>
              <a:t>aos</a:t>
            </a:r>
            <a:r>
              <a:rPr lang="en-US" sz="2000" dirty="0"/>
              <a:t> </a:t>
            </a:r>
            <a:r>
              <a:rPr lang="en-US" sz="2000" dirty="0" err="1"/>
              <a:t>profissionais</a:t>
            </a:r>
            <a:r>
              <a:rPr lang="en-US" sz="2000" dirty="0"/>
              <a:t> de </a:t>
            </a:r>
            <a:r>
              <a:rPr lang="en-US" sz="2000" dirty="0" err="1"/>
              <a:t>saúde</a:t>
            </a:r>
            <a:r>
              <a:rPr lang="en-US" sz="2000" dirty="0"/>
              <a:t> </a:t>
            </a:r>
            <a:r>
              <a:rPr lang="en-US" sz="2000" dirty="0" err="1"/>
              <a:t>informações</a:t>
            </a:r>
            <a:r>
              <a:rPr lang="en-US" sz="2000" dirty="0"/>
              <a:t> </a:t>
            </a:r>
            <a:r>
              <a:rPr lang="en-US" sz="2000" dirty="0" err="1"/>
              <a:t>úteis</a:t>
            </a:r>
            <a:r>
              <a:rPr lang="en-US" sz="2000" dirty="0"/>
              <a:t> </a:t>
            </a:r>
            <a:r>
              <a:rPr lang="en-US" sz="2000" dirty="0" err="1"/>
              <a:t>sobre</a:t>
            </a:r>
            <a:r>
              <a:rPr lang="en-US" sz="2000" dirty="0"/>
              <a:t> </a:t>
            </a:r>
            <a:r>
              <a:rPr lang="en-US" sz="2000" dirty="0" err="1"/>
              <a:t>problemas</a:t>
            </a:r>
            <a:r>
              <a:rPr lang="en-US" sz="2000" dirty="0"/>
              <a:t> e </a:t>
            </a:r>
            <a:r>
              <a:rPr lang="en-US" sz="2000" dirty="0" err="1"/>
              <a:t>condições</a:t>
            </a:r>
            <a:r>
              <a:rPr lang="en-US" sz="2000" dirty="0"/>
              <a:t> </a:t>
            </a:r>
            <a:r>
              <a:rPr lang="en-US" sz="2000" dirty="0" err="1"/>
              <a:t>médicas</a:t>
            </a:r>
            <a:r>
              <a:rPr lang="en-US" sz="2000" dirty="0"/>
              <a:t> que </a:t>
            </a:r>
            <a:r>
              <a:rPr lang="en-US" sz="2000" dirty="0" err="1"/>
              <a:t>podem</a:t>
            </a:r>
            <a:r>
              <a:rPr lang="en-US" sz="2000" dirty="0"/>
              <a:t> </a:t>
            </a:r>
            <a:r>
              <a:rPr lang="en-US" sz="2000" dirty="0" err="1"/>
              <a:t>afetar</a:t>
            </a:r>
            <a:r>
              <a:rPr lang="en-US" sz="2000" dirty="0"/>
              <a:t> o </a:t>
            </a:r>
            <a:r>
              <a:rPr lang="en-US" sz="2000" dirty="0" err="1"/>
              <a:t>estado</a:t>
            </a:r>
            <a:r>
              <a:rPr lang="en-US" sz="2000" dirty="0"/>
              <a:t> </a:t>
            </a:r>
            <a:r>
              <a:rPr lang="en-US" sz="2000" dirty="0" err="1"/>
              <a:t>nutricional</a:t>
            </a:r>
            <a:r>
              <a:rPr lang="en-US" sz="2000" dirty="0"/>
              <a:t> do </a:t>
            </a:r>
            <a:r>
              <a:rPr lang="en-US" sz="2000" dirty="0" err="1"/>
              <a:t>indivíduo</a:t>
            </a:r>
            <a:endParaRPr lang="en-US" sz="2000" dirty="0"/>
          </a:p>
        </p:txBody>
      </p:sp>
    </p:spTree>
    <p:extLst>
      <p:ext uri="{BB962C8B-B14F-4D97-AF65-F5344CB8AC3E}">
        <p14:creationId xmlns:p14="http://schemas.microsoft.com/office/powerpoint/2010/main" val="4273912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21</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a:xfrm>
            <a:off x="614974" y="391350"/>
            <a:ext cx="7485418" cy="919500"/>
          </a:xfrm>
        </p:spPr>
        <p:txBody>
          <a:bodyPr/>
          <a:lstStyle/>
          <a:p>
            <a:r>
              <a:rPr lang="it-IT" dirty="0"/>
              <a:t>B - Bioquímica</a:t>
            </a:r>
          </a:p>
        </p:txBody>
      </p:sp>
      <p:sp>
        <p:nvSpPr>
          <p:cNvPr id="4" name="Google Shape;202;p18">
            <a:extLst>
              <a:ext uri="{FF2B5EF4-FFF2-40B4-BE49-F238E27FC236}">
                <a16:creationId xmlns:a16="http://schemas.microsoft.com/office/drawing/2014/main" id="{EC1A9F86-1852-DE1C-62D9-18322BD8FCA5}"/>
              </a:ext>
            </a:extLst>
          </p:cNvPr>
          <p:cNvSpPr txBox="1">
            <a:spLocks noGrp="1"/>
          </p:cNvSpPr>
          <p:nvPr>
            <p:ph type="body" idx="1"/>
          </p:nvPr>
        </p:nvSpPr>
        <p:spPr>
          <a:xfrm>
            <a:off x="395536" y="1705175"/>
            <a:ext cx="4176464" cy="1874687"/>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b="1" dirty="0"/>
              <a:t>COLESTEROL</a:t>
            </a:r>
          </a:p>
          <a:p>
            <a:pPr lvl="1">
              <a:spcBef>
                <a:spcPts val="1000"/>
              </a:spcBef>
              <a:buChar char="▸"/>
            </a:pPr>
            <a:r>
              <a:rPr lang="en-US" sz="2000" dirty="0" err="1"/>
              <a:t>Avalia</a:t>
            </a:r>
            <a:r>
              <a:rPr lang="en-US" sz="2000" dirty="0"/>
              <a:t> o </a:t>
            </a:r>
            <a:r>
              <a:rPr lang="en-US" sz="2000" dirty="0" err="1"/>
              <a:t>metabolismo</a:t>
            </a:r>
            <a:r>
              <a:rPr lang="en-US" sz="2000" dirty="0"/>
              <a:t> dos </a:t>
            </a:r>
            <a:r>
              <a:rPr lang="en-US" sz="2000" dirty="0" err="1"/>
              <a:t>lípidos</a:t>
            </a:r>
            <a:r>
              <a:rPr lang="en-US" sz="2000" dirty="0"/>
              <a:t> e </a:t>
            </a:r>
            <a:r>
              <a:rPr lang="en-US" sz="2000" dirty="0" err="1"/>
              <a:t>avalia</a:t>
            </a:r>
            <a:r>
              <a:rPr lang="en-US" sz="2000" dirty="0"/>
              <a:t> o </a:t>
            </a:r>
            <a:r>
              <a:rPr lang="en-US" sz="2000" dirty="0" err="1"/>
              <a:t>risco</a:t>
            </a:r>
            <a:r>
              <a:rPr lang="en-US" sz="2000" dirty="0"/>
              <a:t> de </a:t>
            </a:r>
            <a:r>
              <a:rPr lang="en-US" sz="2000" dirty="0" err="1"/>
              <a:t>desenvolvimento</a:t>
            </a:r>
            <a:r>
              <a:rPr lang="en-US" sz="2000" dirty="0"/>
              <a:t> de </a:t>
            </a:r>
            <a:r>
              <a:rPr lang="en-US" sz="2000" dirty="0" err="1"/>
              <a:t>doenças</a:t>
            </a:r>
            <a:r>
              <a:rPr lang="en-US" sz="2000" dirty="0"/>
              <a:t> </a:t>
            </a:r>
            <a:r>
              <a:rPr lang="en-US" sz="2000" dirty="0" err="1"/>
              <a:t>cardiovasculares</a:t>
            </a:r>
            <a:endParaRPr lang="en-US" sz="2000" dirty="0"/>
          </a:p>
        </p:txBody>
      </p:sp>
      <p:pic>
        <p:nvPicPr>
          <p:cNvPr id="3" name="Imagem 2">
            <a:extLst>
              <a:ext uri="{FF2B5EF4-FFF2-40B4-BE49-F238E27FC236}">
                <a16:creationId xmlns:a16="http://schemas.microsoft.com/office/drawing/2014/main" id="{A627C99B-A350-D66C-DF89-7F93BC3E82C8}"/>
              </a:ext>
            </a:extLst>
          </p:cNvPr>
          <p:cNvPicPr>
            <a:picLocks noChangeAspect="1"/>
          </p:cNvPicPr>
          <p:nvPr/>
        </p:nvPicPr>
        <p:blipFill rotWithShape="1">
          <a:blip r:embed="rId3"/>
          <a:srcRect t="12997"/>
          <a:stretch/>
        </p:blipFill>
        <p:spPr>
          <a:xfrm>
            <a:off x="4572000" y="1365266"/>
            <a:ext cx="3744416" cy="3664995"/>
          </a:xfrm>
          <a:prstGeom prst="rect">
            <a:avLst/>
          </a:prstGeom>
        </p:spPr>
      </p:pic>
      <p:sp>
        <p:nvSpPr>
          <p:cNvPr id="6" name="CaixaDeTexto 5">
            <a:extLst>
              <a:ext uri="{FF2B5EF4-FFF2-40B4-BE49-F238E27FC236}">
                <a16:creationId xmlns:a16="http://schemas.microsoft.com/office/drawing/2014/main" id="{14F6C650-7EAD-F658-5AD3-91DFABED02BC}"/>
              </a:ext>
            </a:extLst>
          </p:cNvPr>
          <p:cNvSpPr txBox="1"/>
          <p:nvPr/>
        </p:nvSpPr>
        <p:spPr>
          <a:xfrm>
            <a:off x="3656550" y="4832489"/>
            <a:ext cx="5487450" cy="246221"/>
          </a:xfrm>
          <a:prstGeom prst="rect">
            <a:avLst/>
          </a:prstGeom>
          <a:noFill/>
        </p:spPr>
        <p:txBody>
          <a:bodyPr wrap="square">
            <a:spAutoFit/>
          </a:bodyPr>
          <a:lstStyle/>
          <a:p>
            <a:r>
              <a:rPr lang="en-US" sz="1000" dirty="0">
                <a:solidFill>
                  <a:schemeClr val="tx1"/>
                </a:solidFill>
                <a:latin typeface="Barlow" pitchFamily="2" charset="77"/>
                <a:hlinkClick r:id="rId4">
                  <a:extLst>
                    <a:ext uri="{A12FA001-AC4F-418D-AE19-62706E023703}">
                      <ahyp:hlinkClr xmlns:ahyp="http://schemas.microsoft.com/office/drawing/2018/hyperlinkcolor" val="tx"/>
                    </a:ext>
                  </a:extLst>
                </a:hlinkClick>
              </a:rPr>
              <a:t>https://my.clevelandclinic.org/health/articles/11920-cholesterol-numbers-what-do-they-mean</a:t>
            </a:r>
            <a:endParaRPr lang="en-US" sz="1000" dirty="0">
              <a:solidFill>
                <a:schemeClr val="tx1"/>
              </a:solidFill>
              <a:latin typeface="Barlow" pitchFamily="2" charset="77"/>
            </a:endParaRPr>
          </a:p>
        </p:txBody>
      </p:sp>
    </p:spTree>
    <p:extLst>
      <p:ext uri="{BB962C8B-B14F-4D97-AF65-F5344CB8AC3E}">
        <p14:creationId xmlns:p14="http://schemas.microsoft.com/office/powerpoint/2010/main" val="1834466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22</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a:xfrm>
            <a:off x="614974" y="391350"/>
            <a:ext cx="7485418" cy="919500"/>
          </a:xfrm>
        </p:spPr>
        <p:txBody>
          <a:bodyPr/>
          <a:lstStyle/>
          <a:p>
            <a:r>
              <a:rPr lang="it-IT" dirty="0"/>
              <a:t>B - Bioquímica</a:t>
            </a:r>
          </a:p>
        </p:txBody>
      </p:sp>
      <p:sp>
        <p:nvSpPr>
          <p:cNvPr id="4" name="Google Shape;202;p18">
            <a:extLst>
              <a:ext uri="{FF2B5EF4-FFF2-40B4-BE49-F238E27FC236}">
                <a16:creationId xmlns:a16="http://schemas.microsoft.com/office/drawing/2014/main" id="{EC1A9F86-1852-DE1C-62D9-18322BD8FCA5}"/>
              </a:ext>
            </a:extLst>
          </p:cNvPr>
          <p:cNvSpPr txBox="1">
            <a:spLocks noGrp="1"/>
          </p:cNvSpPr>
          <p:nvPr>
            <p:ph type="body" idx="1"/>
          </p:nvPr>
        </p:nvSpPr>
        <p:spPr>
          <a:xfrm>
            <a:off x="395536" y="1705175"/>
            <a:ext cx="4176464" cy="1874687"/>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b="1" dirty="0"/>
              <a:t>DIABETES</a:t>
            </a:r>
            <a:endParaRPr lang="en-US" sz="2000" dirty="0"/>
          </a:p>
        </p:txBody>
      </p:sp>
      <p:pic>
        <p:nvPicPr>
          <p:cNvPr id="5" name="Imagem 4">
            <a:extLst>
              <a:ext uri="{FF2B5EF4-FFF2-40B4-BE49-F238E27FC236}">
                <a16:creationId xmlns:a16="http://schemas.microsoft.com/office/drawing/2014/main" id="{4F0358DA-3241-B167-1626-FCCB58E268B5}"/>
              </a:ext>
            </a:extLst>
          </p:cNvPr>
          <p:cNvPicPr>
            <a:picLocks noChangeAspect="1"/>
          </p:cNvPicPr>
          <p:nvPr/>
        </p:nvPicPr>
        <p:blipFill rotWithShape="1">
          <a:blip r:embed="rId3"/>
          <a:srcRect b="16768"/>
          <a:stretch/>
        </p:blipFill>
        <p:spPr>
          <a:xfrm>
            <a:off x="3635896" y="1400988"/>
            <a:ext cx="4176464" cy="3476166"/>
          </a:xfrm>
          <a:prstGeom prst="rect">
            <a:avLst/>
          </a:prstGeom>
        </p:spPr>
      </p:pic>
      <p:sp>
        <p:nvSpPr>
          <p:cNvPr id="6" name="CaixaDeTexto 5">
            <a:extLst>
              <a:ext uri="{FF2B5EF4-FFF2-40B4-BE49-F238E27FC236}">
                <a16:creationId xmlns:a16="http://schemas.microsoft.com/office/drawing/2014/main" id="{8C7B5190-933A-B5DA-05B6-E0DDB041EC06}"/>
              </a:ext>
            </a:extLst>
          </p:cNvPr>
          <p:cNvSpPr txBox="1"/>
          <p:nvPr/>
        </p:nvSpPr>
        <p:spPr>
          <a:xfrm>
            <a:off x="3235365" y="4881924"/>
            <a:ext cx="5310336" cy="400110"/>
          </a:xfrm>
          <a:prstGeom prst="rect">
            <a:avLst/>
          </a:prstGeom>
          <a:noFill/>
        </p:spPr>
        <p:txBody>
          <a:bodyPr wrap="square">
            <a:spAutoFit/>
          </a:bodyPr>
          <a:lstStyle/>
          <a:p>
            <a:r>
              <a:rPr lang="en-US" sz="1000" dirty="0">
                <a:solidFill>
                  <a:schemeClr val="tx1"/>
                </a:solidFill>
                <a:latin typeface="Barlow" pitchFamily="2" charset="77"/>
                <a:hlinkClick r:id="rId4">
                  <a:extLst>
                    <a:ext uri="{A12FA001-AC4F-418D-AE19-62706E023703}">
                      <ahyp:hlinkClr xmlns:ahyp="http://schemas.microsoft.com/office/drawing/2018/hyperlinkcolor" val="tx"/>
                    </a:ext>
                  </a:extLst>
                </a:hlinkClick>
              </a:rPr>
              <a:t>https://www.cdc.gov/diabetes/pdfs/library/socialmedia/road-to-diabetes-infographic.pdf</a:t>
            </a:r>
            <a:endParaRPr lang="en-US" sz="1000" dirty="0">
              <a:solidFill>
                <a:schemeClr val="tx1"/>
              </a:solidFill>
              <a:latin typeface="Barlow" pitchFamily="2" charset="77"/>
            </a:endParaRPr>
          </a:p>
          <a:p>
            <a:endParaRPr lang="en-US" sz="1000" dirty="0">
              <a:solidFill>
                <a:schemeClr val="tx1"/>
              </a:solidFill>
              <a:latin typeface="Barlow" pitchFamily="2" charset="77"/>
            </a:endParaRPr>
          </a:p>
        </p:txBody>
      </p:sp>
    </p:spTree>
    <p:extLst>
      <p:ext uri="{BB962C8B-B14F-4D97-AF65-F5344CB8AC3E}">
        <p14:creationId xmlns:p14="http://schemas.microsoft.com/office/powerpoint/2010/main" val="185500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23</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a:xfrm>
            <a:off x="614974" y="391350"/>
            <a:ext cx="7485418" cy="919500"/>
          </a:xfrm>
        </p:spPr>
        <p:txBody>
          <a:bodyPr/>
          <a:lstStyle/>
          <a:p>
            <a:r>
              <a:rPr lang="it-IT" dirty="0"/>
              <a:t>C - Clínica</a:t>
            </a:r>
          </a:p>
        </p:txBody>
      </p:sp>
      <p:sp>
        <p:nvSpPr>
          <p:cNvPr id="4" name="Google Shape;202;p18">
            <a:extLst>
              <a:ext uri="{FF2B5EF4-FFF2-40B4-BE49-F238E27FC236}">
                <a16:creationId xmlns:a16="http://schemas.microsoft.com/office/drawing/2014/main" id="{EC1A9F86-1852-DE1C-62D9-18322BD8FCA5}"/>
              </a:ext>
            </a:extLst>
          </p:cNvPr>
          <p:cNvSpPr txBox="1">
            <a:spLocks noGrp="1"/>
          </p:cNvSpPr>
          <p:nvPr>
            <p:ph type="body" idx="1"/>
          </p:nvPr>
        </p:nvSpPr>
        <p:spPr>
          <a:xfrm>
            <a:off x="381000" y="1633167"/>
            <a:ext cx="8182824" cy="2666775"/>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dirty="0" err="1"/>
              <a:t>Avaliação</a:t>
            </a:r>
            <a:r>
              <a:rPr lang="en-US" sz="2000" dirty="0"/>
              <a:t> </a:t>
            </a:r>
            <a:r>
              <a:rPr lang="en-US" sz="2000" dirty="0" err="1"/>
              <a:t>clínica</a:t>
            </a:r>
            <a:r>
              <a:rPr lang="en-US" sz="2000" dirty="0"/>
              <a:t> </a:t>
            </a:r>
            <a:r>
              <a:rPr lang="en-US" sz="2000" dirty="0" err="1"/>
              <a:t>inclui</a:t>
            </a:r>
            <a:r>
              <a:rPr lang="en-US" sz="2000" dirty="0"/>
              <a:t> a </a:t>
            </a:r>
            <a:r>
              <a:rPr lang="en-US" sz="2000" dirty="0" err="1"/>
              <a:t>verificação</a:t>
            </a:r>
            <a:r>
              <a:rPr lang="en-US" sz="2000" dirty="0"/>
              <a:t> de </a:t>
            </a:r>
            <a:r>
              <a:rPr lang="en-US" sz="2000" dirty="0" err="1"/>
              <a:t>sinais</a:t>
            </a:r>
            <a:r>
              <a:rPr lang="en-US" sz="2000" dirty="0"/>
              <a:t> </a:t>
            </a:r>
            <a:r>
              <a:rPr lang="en-US" sz="2000" dirty="0" err="1"/>
              <a:t>visíveis</a:t>
            </a:r>
            <a:r>
              <a:rPr lang="en-US" sz="2000" dirty="0"/>
              <a:t> de </a:t>
            </a:r>
            <a:r>
              <a:rPr lang="en-US" sz="2000" dirty="0" err="1"/>
              <a:t>deficiências</a:t>
            </a:r>
            <a:r>
              <a:rPr lang="en-US" sz="2000" dirty="0"/>
              <a:t> </a:t>
            </a:r>
            <a:r>
              <a:rPr lang="en-US" sz="2000" dirty="0" err="1"/>
              <a:t>nutricionais</a:t>
            </a:r>
            <a:endParaRPr lang="en-US" sz="2000" dirty="0"/>
          </a:p>
          <a:p>
            <a:pPr lvl="1">
              <a:spcBef>
                <a:spcPts val="1000"/>
              </a:spcBef>
              <a:buChar char="▸"/>
            </a:pPr>
            <a:r>
              <a:rPr lang="en-US" sz="2000" dirty="0" err="1"/>
              <a:t>Cabelo</a:t>
            </a:r>
            <a:r>
              <a:rPr lang="en-US" sz="2000" dirty="0"/>
              <a:t>, boca, </a:t>
            </a:r>
            <a:r>
              <a:rPr lang="en-US" sz="2000" dirty="0" err="1"/>
              <a:t>unhas</a:t>
            </a:r>
            <a:r>
              <a:rPr lang="en-US" sz="2000" dirty="0"/>
              <a:t>, </a:t>
            </a:r>
            <a:r>
              <a:rPr lang="en-US" sz="2000" dirty="0" err="1"/>
              <a:t>pele</a:t>
            </a:r>
            <a:r>
              <a:rPr lang="en-US" sz="2000" dirty="0"/>
              <a:t>, </a:t>
            </a:r>
            <a:r>
              <a:rPr lang="en-US" sz="2000" dirty="0" err="1"/>
              <a:t>olhos</a:t>
            </a:r>
            <a:r>
              <a:rPr lang="en-US" sz="2000" dirty="0"/>
              <a:t>, </a:t>
            </a:r>
            <a:r>
              <a:rPr lang="en-US" sz="2000" dirty="0" err="1"/>
              <a:t>língua</a:t>
            </a:r>
            <a:r>
              <a:rPr lang="en-US" sz="2000" dirty="0"/>
              <a:t>, </a:t>
            </a:r>
            <a:r>
              <a:rPr lang="en-US" sz="2000" dirty="0" err="1"/>
              <a:t>músculos</a:t>
            </a:r>
            <a:r>
              <a:rPr lang="en-US" sz="2000" dirty="0"/>
              <a:t>, </a:t>
            </a:r>
            <a:r>
              <a:rPr lang="en-US" sz="2000" dirty="0" err="1"/>
              <a:t>ossos</a:t>
            </a:r>
            <a:endParaRPr lang="en-US" sz="2000" dirty="0"/>
          </a:p>
          <a:p>
            <a:pPr lvl="1">
              <a:spcBef>
                <a:spcPts val="1000"/>
              </a:spcBef>
              <a:buChar char="▸"/>
            </a:pPr>
            <a:r>
              <a:rPr lang="en-US" sz="2000" dirty="0" err="1"/>
              <a:t>Histórico</a:t>
            </a:r>
            <a:r>
              <a:rPr lang="en-US" sz="2000" dirty="0"/>
              <a:t> </a:t>
            </a:r>
            <a:r>
              <a:rPr lang="en-US" sz="2000" dirty="0" err="1"/>
              <a:t>médico</a:t>
            </a:r>
            <a:r>
              <a:rPr lang="en-US" sz="2000" dirty="0"/>
              <a:t>; </a:t>
            </a:r>
            <a:r>
              <a:rPr lang="en-US" sz="2000" dirty="0" err="1"/>
              <a:t>medicamentos</a:t>
            </a:r>
            <a:endParaRPr lang="en-US" sz="2000" dirty="0"/>
          </a:p>
          <a:p>
            <a:pPr lvl="1">
              <a:spcBef>
                <a:spcPts val="1000"/>
              </a:spcBef>
              <a:buChar char="▸"/>
            </a:pPr>
            <a:r>
              <a:rPr lang="en-US" sz="2000" dirty="0" err="1"/>
              <a:t>Fatores</a:t>
            </a:r>
            <a:r>
              <a:rPr lang="en-US" sz="2000" dirty="0"/>
              <a:t> de </a:t>
            </a:r>
            <a:r>
              <a:rPr lang="en-US" sz="2000" dirty="0" err="1"/>
              <a:t>risco</a:t>
            </a:r>
            <a:r>
              <a:rPr lang="en-US" sz="2000" dirty="0"/>
              <a:t> para </a:t>
            </a:r>
            <a:r>
              <a:rPr lang="en-US" sz="2000" dirty="0" err="1"/>
              <a:t>doenças</a:t>
            </a:r>
            <a:r>
              <a:rPr lang="en-US" sz="2000" dirty="0"/>
              <a:t> (</a:t>
            </a:r>
            <a:r>
              <a:rPr lang="en-US" sz="2000" dirty="0" err="1"/>
              <a:t>tabagismo</a:t>
            </a:r>
            <a:r>
              <a:rPr lang="en-US" sz="2000" dirty="0"/>
              <a:t>, </a:t>
            </a:r>
            <a:r>
              <a:rPr lang="en-US" sz="2000" dirty="0" err="1"/>
              <a:t>uso</a:t>
            </a:r>
            <a:r>
              <a:rPr lang="en-US" sz="2000" dirty="0"/>
              <a:t> de </a:t>
            </a:r>
            <a:r>
              <a:rPr lang="en-US" sz="2000" dirty="0" err="1"/>
              <a:t>álcool</a:t>
            </a:r>
            <a:r>
              <a:rPr lang="en-US" sz="2000" dirty="0"/>
              <a:t>, </a:t>
            </a:r>
            <a:r>
              <a:rPr lang="en-US" sz="2000" dirty="0" err="1"/>
              <a:t>excesso</a:t>
            </a:r>
            <a:r>
              <a:rPr lang="en-US" sz="2000" dirty="0"/>
              <a:t> de peso)</a:t>
            </a:r>
          </a:p>
          <a:p>
            <a:pPr lvl="1">
              <a:spcBef>
                <a:spcPts val="1000"/>
              </a:spcBef>
              <a:buChar char="▸"/>
            </a:pPr>
            <a:r>
              <a:rPr lang="en-US" sz="2000" dirty="0" err="1"/>
              <a:t>Sintomas</a:t>
            </a:r>
            <a:r>
              <a:rPr lang="en-US" sz="2000" dirty="0"/>
              <a:t> (</a:t>
            </a:r>
            <a:r>
              <a:rPr lang="en-US" sz="2000" dirty="0" err="1"/>
              <a:t>febre</a:t>
            </a:r>
            <a:r>
              <a:rPr lang="en-US" sz="2000" dirty="0"/>
              <a:t>, </a:t>
            </a:r>
            <a:r>
              <a:rPr lang="en-US" sz="2000" dirty="0" err="1"/>
              <a:t>diarreia</a:t>
            </a:r>
            <a:r>
              <a:rPr lang="en-US" sz="2000" dirty="0"/>
              <a:t>, </a:t>
            </a:r>
            <a:r>
              <a:rPr lang="en-US" sz="2000" dirty="0" err="1"/>
              <a:t>vómitos</a:t>
            </a:r>
            <a:r>
              <a:rPr lang="en-US" sz="2000" dirty="0"/>
              <a:t>)</a:t>
            </a:r>
          </a:p>
        </p:txBody>
      </p:sp>
    </p:spTree>
    <p:extLst>
      <p:ext uri="{BB962C8B-B14F-4D97-AF65-F5344CB8AC3E}">
        <p14:creationId xmlns:p14="http://schemas.microsoft.com/office/powerpoint/2010/main" val="117192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24</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a:xfrm>
            <a:off x="614974" y="391350"/>
            <a:ext cx="7485418" cy="919500"/>
          </a:xfrm>
        </p:spPr>
        <p:txBody>
          <a:bodyPr/>
          <a:lstStyle/>
          <a:p>
            <a:r>
              <a:rPr lang="it-IT" dirty="0"/>
              <a:t>D - Dietética</a:t>
            </a:r>
          </a:p>
        </p:txBody>
      </p:sp>
      <p:sp>
        <p:nvSpPr>
          <p:cNvPr id="4" name="Google Shape;202;p18">
            <a:extLst>
              <a:ext uri="{FF2B5EF4-FFF2-40B4-BE49-F238E27FC236}">
                <a16:creationId xmlns:a16="http://schemas.microsoft.com/office/drawing/2014/main" id="{EC1A9F86-1852-DE1C-62D9-18322BD8FCA5}"/>
              </a:ext>
            </a:extLst>
          </p:cNvPr>
          <p:cNvSpPr txBox="1">
            <a:spLocks noGrp="1"/>
          </p:cNvSpPr>
          <p:nvPr>
            <p:ph type="body" idx="1"/>
          </p:nvPr>
        </p:nvSpPr>
        <p:spPr>
          <a:xfrm>
            <a:off x="395536" y="1705175"/>
            <a:ext cx="7128792" cy="1874687"/>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b="1" dirty="0" err="1"/>
              <a:t>Métodos</a:t>
            </a:r>
            <a:r>
              <a:rPr lang="en-US" sz="2000" b="1" dirty="0"/>
              <a:t> </a:t>
            </a:r>
            <a:r>
              <a:rPr lang="en-US" sz="2000" b="1" dirty="0" err="1"/>
              <a:t>retrospectivos</a:t>
            </a:r>
            <a:endParaRPr lang="en-US" sz="2000" b="1" dirty="0"/>
          </a:p>
          <a:p>
            <a:pPr lvl="1">
              <a:spcBef>
                <a:spcPts val="1000"/>
              </a:spcBef>
              <a:buChar char="▸"/>
            </a:pPr>
            <a:r>
              <a:rPr lang="en-US" sz="2000" dirty="0" err="1"/>
              <a:t>Recordatório</a:t>
            </a:r>
            <a:r>
              <a:rPr lang="en-US" sz="2000" dirty="0"/>
              <a:t> 24-horas (24 HR)</a:t>
            </a:r>
          </a:p>
          <a:p>
            <a:pPr lvl="1">
              <a:spcBef>
                <a:spcPts val="1000"/>
              </a:spcBef>
              <a:buChar char="▸"/>
            </a:pPr>
            <a:r>
              <a:rPr lang="en-US" sz="2000" dirty="0" err="1"/>
              <a:t>História</a:t>
            </a:r>
            <a:r>
              <a:rPr lang="en-US" sz="2000" dirty="0"/>
              <a:t> </a:t>
            </a:r>
            <a:r>
              <a:rPr lang="en-US" sz="2000" dirty="0" err="1"/>
              <a:t>Dietética</a:t>
            </a:r>
            <a:endParaRPr lang="en-US" sz="2000" dirty="0"/>
          </a:p>
          <a:p>
            <a:pPr lvl="1">
              <a:spcBef>
                <a:spcPts val="1000"/>
              </a:spcBef>
              <a:buChar char="▸"/>
            </a:pPr>
            <a:r>
              <a:rPr lang="en-US" sz="2000" dirty="0" err="1"/>
              <a:t>Questionário</a:t>
            </a:r>
            <a:r>
              <a:rPr lang="en-US" sz="2000" dirty="0"/>
              <a:t> de </a:t>
            </a:r>
            <a:r>
              <a:rPr lang="en-US" sz="2000" dirty="0" err="1"/>
              <a:t>Frequência</a:t>
            </a:r>
            <a:r>
              <a:rPr lang="en-US" sz="2000" dirty="0"/>
              <a:t> </a:t>
            </a:r>
            <a:r>
              <a:rPr lang="en-US" sz="2000" dirty="0" err="1"/>
              <a:t>Alimentar</a:t>
            </a:r>
            <a:endParaRPr lang="en-US" sz="2000" dirty="0"/>
          </a:p>
        </p:txBody>
      </p:sp>
    </p:spTree>
    <p:extLst>
      <p:ext uri="{BB962C8B-B14F-4D97-AF65-F5344CB8AC3E}">
        <p14:creationId xmlns:p14="http://schemas.microsoft.com/office/powerpoint/2010/main" val="1463943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25</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a:xfrm>
            <a:off x="614974" y="391350"/>
            <a:ext cx="7485418" cy="919500"/>
          </a:xfrm>
        </p:spPr>
        <p:txBody>
          <a:bodyPr/>
          <a:lstStyle/>
          <a:p>
            <a:r>
              <a:rPr lang="it-IT" dirty="0"/>
              <a:t>D - Dietética</a:t>
            </a:r>
          </a:p>
        </p:txBody>
      </p:sp>
      <p:sp>
        <p:nvSpPr>
          <p:cNvPr id="4" name="Google Shape;202;p18">
            <a:extLst>
              <a:ext uri="{FF2B5EF4-FFF2-40B4-BE49-F238E27FC236}">
                <a16:creationId xmlns:a16="http://schemas.microsoft.com/office/drawing/2014/main" id="{EC1A9F86-1852-DE1C-62D9-18322BD8FCA5}"/>
              </a:ext>
            </a:extLst>
          </p:cNvPr>
          <p:cNvSpPr txBox="1">
            <a:spLocks noGrp="1"/>
          </p:cNvSpPr>
          <p:nvPr>
            <p:ph type="body" idx="1"/>
          </p:nvPr>
        </p:nvSpPr>
        <p:spPr>
          <a:xfrm>
            <a:off x="395536" y="1705175"/>
            <a:ext cx="7128792" cy="2594767"/>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b="1" dirty="0" err="1"/>
              <a:t>Métodos</a:t>
            </a:r>
            <a:r>
              <a:rPr lang="en-US" sz="2000" b="1" dirty="0"/>
              <a:t> </a:t>
            </a:r>
            <a:r>
              <a:rPr lang="en-US" sz="2000" b="1" dirty="0" err="1"/>
              <a:t>prospectivos</a:t>
            </a:r>
            <a:endParaRPr lang="en-US" sz="2000" b="1" dirty="0"/>
          </a:p>
          <a:p>
            <a:pPr lvl="1">
              <a:spcBef>
                <a:spcPts val="1000"/>
              </a:spcBef>
              <a:buChar char="▸"/>
            </a:pPr>
            <a:r>
              <a:rPr lang="en-US" sz="2000" dirty="0" err="1"/>
              <a:t>Registro</a:t>
            </a:r>
            <a:r>
              <a:rPr lang="en-US" sz="2000" dirty="0"/>
              <a:t> do peso </a:t>
            </a:r>
            <a:r>
              <a:rPr lang="en-US" sz="2000" dirty="0" err="1"/>
              <a:t>alimentar</a:t>
            </a:r>
            <a:endParaRPr lang="en-US" sz="2000" dirty="0"/>
          </a:p>
          <a:p>
            <a:pPr lvl="1">
              <a:spcBef>
                <a:spcPts val="1000"/>
              </a:spcBef>
              <a:buChar char="▸"/>
            </a:pPr>
            <a:r>
              <a:rPr lang="en-US" sz="2000" dirty="0" err="1"/>
              <a:t>Registro</a:t>
            </a:r>
            <a:r>
              <a:rPr lang="en-US" sz="2000" dirty="0"/>
              <a:t> </a:t>
            </a:r>
            <a:r>
              <a:rPr lang="en-US" sz="2000" dirty="0" err="1"/>
              <a:t>alimentar</a:t>
            </a:r>
            <a:r>
              <a:rPr lang="en-US" sz="2000" dirty="0"/>
              <a:t> com pesos </a:t>
            </a:r>
            <a:r>
              <a:rPr lang="en-US" sz="2000" dirty="0" err="1"/>
              <a:t>estimados</a:t>
            </a:r>
            <a:endParaRPr lang="en-US" sz="2000" dirty="0"/>
          </a:p>
          <a:p>
            <a:pPr lvl="1">
              <a:spcBef>
                <a:spcPts val="1000"/>
              </a:spcBef>
              <a:buChar char="▸"/>
            </a:pPr>
            <a:r>
              <a:rPr lang="en-US" sz="2000" dirty="0" err="1"/>
              <a:t>Análise</a:t>
            </a:r>
            <a:r>
              <a:rPr lang="en-US" sz="2000" dirty="0"/>
              <a:t> </a:t>
            </a:r>
            <a:r>
              <a:rPr lang="en-US" sz="2000" dirty="0" err="1"/>
              <a:t>duplicada</a:t>
            </a:r>
            <a:endParaRPr lang="en-US" sz="2000" dirty="0"/>
          </a:p>
          <a:p>
            <a:pPr lvl="1">
              <a:spcBef>
                <a:spcPts val="1000"/>
              </a:spcBef>
              <a:buChar char="▸"/>
            </a:pPr>
            <a:r>
              <a:rPr lang="en-US" sz="2000" dirty="0" err="1"/>
              <a:t>Registros</a:t>
            </a:r>
            <a:r>
              <a:rPr lang="en-US" sz="2000" dirty="0"/>
              <a:t> </a:t>
            </a:r>
            <a:r>
              <a:rPr lang="en-US" sz="2000" dirty="0" err="1"/>
              <a:t>usando</a:t>
            </a:r>
            <a:r>
              <a:rPr lang="en-US" sz="2000" dirty="0"/>
              <a:t> </a:t>
            </a:r>
            <a:r>
              <a:rPr lang="en-US" sz="2000" dirty="0" err="1"/>
              <a:t>equipamentos</a:t>
            </a:r>
            <a:r>
              <a:rPr lang="en-US" sz="2000" dirty="0"/>
              <a:t> </a:t>
            </a:r>
            <a:r>
              <a:rPr lang="en-US" sz="2000" dirty="0" err="1"/>
              <a:t>eletrônicos</a:t>
            </a:r>
            <a:r>
              <a:rPr lang="en-US" sz="2000" dirty="0"/>
              <a:t> (</a:t>
            </a:r>
            <a:r>
              <a:rPr lang="en-US" sz="2000" dirty="0" err="1"/>
              <a:t>celulares</a:t>
            </a:r>
            <a:r>
              <a:rPr lang="en-US" sz="2000" dirty="0"/>
              <a:t>, </a:t>
            </a:r>
            <a:r>
              <a:rPr lang="en-US" sz="2000" dirty="0" err="1"/>
              <a:t>telefones</a:t>
            </a:r>
            <a:r>
              <a:rPr lang="en-US" sz="2000" dirty="0"/>
              <a:t>, </a:t>
            </a:r>
            <a:r>
              <a:rPr lang="en-US" sz="2000" dirty="0" err="1"/>
              <a:t>câmeras</a:t>
            </a:r>
            <a:r>
              <a:rPr lang="en-US" sz="2000" dirty="0"/>
              <a:t>)</a:t>
            </a:r>
          </a:p>
        </p:txBody>
      </p:sp>
    </p:spTree>
    <p:extLst>
      <p:ext uri="{BB962C8B-B14F-4D97-AF65-F5344CB8AC3E}">
        <p14:creationId xmlns:p14="http://schemas.microsoft.com/office/powerpoint/2010/main" val="2442940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26</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a:xfrm>
            <a:off x="614974" y="391350"/>
            <a:ext cx="7485418" cy="919500"/>
          </a:xfrm>
        </p:spPr>
        <p:txBody>
          <a:bodyPr/>
          <a:lstStyle/>
          <a:p>
            <a:r>
              <a:rPr lang="it-IT" dirty="0"/>
              <a:t>D - Dietética</a:t>
            </a:r>
          </a:p>
        </p:txBody>
      </p:sp>
      <p:sp>
        <p:nvSpPr>
          <p:cNvPr id="4" name="Google Shape;202;p18">
            <a:extLst>
              <a:ext uri="{FF2B5EF4-FFF2-40B4-BE49-F238E27FC236}">
                <a16:creationId xmlns:a16="http://schemas.microsoft.com/office/drawing/2014/main" id="{EC1A9F86-1852-DE1C-62D9-18322BD8FCA5}"/>
              </a:ext>
            </a:extLst>
          </p:cNvPr>
          <p:cNvSpPr txBox="1">
            <a:spLocks noGrp="1"/>
          </p:cNvSpPr>
          <p:nvPr>
            <p:ph type="body" idx="1"/>
          </p:nvPr>
        </p:nvSpPr>
        <p:spPr>
          <a:xfrm>
            <a:off x="395535" y="1705175"/>
            <a:ext cx="8327839" cy="2594767"/>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dirty="0" err="1"/>
              <a:t>Compilado</a:t>
            </a:r>
            <a:r>
              <a:rPr lang="en-US" sz="2000" dirty="0"/>
              <a:t> das guidelines dos </a:t>
            </a:r>
            <a:r>
              <a:rPr lang="en-US" sz="2000" dirty="0" err="1"/>
              <a:t>padrões</a:t>
            </a:r>
            <a:r>
              <a:rPr lang="en-US" sz="2000" dirty="0"/>
              <a:t> </a:t>
            </a:r>
            <a:r>
              <a:rPr lang="en-US" sz="2000" dirty="0" err="1"/>
              <a:t>alimentares</a:t>
            </a:r>
            <a:r>
              <a:rPr lang="en-US" sz="2000" dirty="0"/>
              <a:t> de </a:t>
            </a:r>
            <a:r>
              <a:rPr lang="en-US" sz="2000" dirty="0" err="1"/>
              <a:t>diversos</a:t>
            </a:r>
            <a:r>
              <a:rPr lang="en-US" sz="2000" dirty="0"/>
              <a:t> </a:t>
            </a:r>
            <a:r>
              <a:rPr lang="en-US" sz="2000" dirty="0" err="1"/>
              <a:t>países</a:t>
            </a:r>
            <a:endParaRPr lang="en-US" sz="2000" dirty="0"/>
          </a:p>
          <a:p>
            <a:pPr marL="76200" lvl="0" indent="0" algn="l" rtl="0">
              <a:spcBef>
                <a:spcPts val="1000"/>
              </a:spcBef>
              <a:spcAft>
                <a:spcPts val="0"/>
              </a:spcAft>
              <a:buSzPts val="2400"/>
              <a:buNone/>
            </a:pPr>
            <a:endParaRPr lang="en-US" sz="2000" dirty="0"/>
          </a:p>
          <a:p>
            <a:pPr marL="76200" lvl="0" indent="0" algn="l" rtl="0">
              <a:spcBef>
                <a:spcPts val="1000"/>
              </a:spcBef>
              <a:spcAft>
                <a:spcPts val="0"/>
              </a:spcAft>
              <a:buSzPts val="2400"/>
              <a:buNone/>
            </a:pPr>
            <a:endParaRPr lang="en-US" sz="2000" dirty="0"/>
          </a:p>
          <a:p>
            <a:pPr marL="76200" indent="0" algn="ctr">
              <a:spcBef>
                <a:spcPts val="1000"/>
              </a:spcBef>
              <a:buNone/>
            </a:pPr>
            <a:r>
              <a:rPr lang="pt-PT" sz="1800" b="1" u="sng" dirty="0">
                <a:latin typeface="Barlow" panose="00000500000000000000" pitchFamily="2" charset="0"/>
              </a:rPr>
              <a:t>https://www.fao.org/nutrition/education/food-based-dietary-guidelines</a:t>
            </a:r>
          </a:p>
          <a:p>
            <a:pPr marL="76200" lvl="0" indent="0" algn="l" rtl="0">
              <a:spcBef>
                <a:spcPts val="1000"/>
              </a:spcBef>
              <a:spcAft>
                <a:spcPts val="0"/>
              </a:spcAft>
              <a:buSzPts val="2400"/>
              <a:buNone/>
            </a:pPr>
            <a:endParaRPr lang="en-US" sz="2000" dirty="0"/>
          </a:p>
        </p:txBody>
      </p:sp>
    </p:spTree>
    <p:extLst>
      <p:ext uri="{BB962C8B-B14F-4D97-AF65-F5344CB8AC3E}">
        <p14:creationId xmlns:p14="http://schemas.microsoft.com/office/powerpoint/2010/main" val="2837001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0"/>
        <p:cNvGrpSpPr/>
        <p:nvPr/>
      </p:nvGrpSpPr>
      <p:grpSpPr>
        <a:xfrm>
          <a:off x="0" y="0"/>
          <a:ext cx="0" cy="0"/>
          <a:chOff x="0" y="0"/>
          <a:chExt cx="0" cy="0"/>
        </a:xfrm>
      </p:grpSpPr>
      <p:sp>
        <p:nvSpPr>
          <p:cNvPr id="502" name="Google Shape;502;p35"/>
          <p:cNvSpPr txBox="1">
            <a:spLocks noGrp="1"/>
          </p:cNvSpPr>
          <p:nvPr>
            <p:ph type="body" idx="1"/>
          </p:nvPr>
        </p:nvSpPr>
        <p:spPr>
          <a:xfrm>
            <a:off x="539552" y="1923678"/>
            <a:ext cx="3613200" cy="18627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pt-BR" b="1" dirty="0">
                <a:solidFill>
                  <a:schemeClr val="accent3"/>
                </a:solidFill>
                <a:latin typeface="Barlow"/>
                <a:ea typeface="Barlow"/>
                <a:cs typeface="Barlow"/>
                <a:sym typeface="Barlow"/>
              </a:rPr>
              <a:t>Instituto Politécnico de Bragança</a:t>
            </a:r>
            <a:endParaRPr b="1" dirty="0">
              <a:solidFill>
                <a:schemeClr val="accent3"/>
              </a:solidFill>
              <a:latin typeface="Barlow"/>
              <a:ea typeface="Barlow"/>
              <a:cs typeface="Barlow"/>
              <a:sym typeface="Barlow"/>
            </a:endParaRPr>
          </a:p>
        </p:txBody>
      </p:sp>
      <p:sp>
        <p:nvSpPr>
          <p:cNvPr id="503" name="Google Shape;503;p3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27</a:t>
            </a:fld>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635646"/>
            <a:ext cx="3552394" cy="199822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pt-PT" sz="2000" dirty="0"/>
              <a:t>Envolve métodos e técnicas para verificar o estado nutricional de cada indivíduo </a:t>
            </a:r>
          </a:p>
          <a:p>
            <a:pPr marL="457200" lvl="0" indent="-381000" algn="l" rtl="0">
              <a:spcBef>
                <a:spcPts val="1000"/>
              </a:spcBef>
              <a:spcAft>
                <a:spcPts val="0"/>
              </a:spcAft>
              <a:buSzPts val="2400"/>
              <a:buChar char="▸"/>
            </a:pPr>
            <a:endParaRPr lang="pt-PT" sz="2000" dirty="0"/>
          </a:p>
          <a:p>
            <a:pPr marL="457200" lvl="0" indent="-381000" algn="l" rtl="0">
              <a:spcBef>
                <a:spcPts val="1000"/>
              </a:spcBef>
              <a:spcAft>
                <a:spcPts val="0"/>
              </a:spcAft>
              <a:buSzPts val="2400"/>
              <a:buChar char="▸"/>
            </a:pPr>
            <a:r>
              <a:rPr lang="pt-PT" sz="2000" dirty="0"/>
              <a:t>Objetivo: identificar os potenciais  problemas, através da anamnese e manter um estado adequado de saúde</a:t>
            </a:r>
          </a:p>
          <a:p>
            <a:pPr marL="457200" lvl="0" indent="-381000" algn="l" rtl="0">
              <a:spcBef>
                <a:spcPts val="1000"/>
              </a:spcBef>
              <a:spcAft>
                <a:spcPts val="0"/>
              </a:spcAft>
              <a:buSzPts val="2400"/>
              <a:buChar char="▸"/>
            </a:pPr>
            <a:endParaRPr lang="pt-PT" sz="2000" dirty="0">
              <a:highlight>
                <a:srgbClr val="FFFF00"/>
              </a:highlight>
            </a:endParaRPr>
          </a:p>
          <a:p>
            <a:pPr marL="457200" lvl="0" indent="-381000" algn="l" rtl="0">
              <a:spcBef>
                <a:spcPts val="1000"/>
              </a:spcBef>
              <a:spcAft>
                <a:spcPts val="0"/>
              </a:spcAft>
              <a:buSzPts val="2400"/>
              <a:buChar char="▸"/>
            </a:pPr>
            <a:endParaRPr lang="pt-PT"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pt-PT"/>
              <a:t>Avaliação do estado nutricional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pt-PT" sz="2000" dirty="0"/>
              <a:t>É o resultado entre a ingestão energética e as necessidades </a:t>
            </a:r>
            <a:r>
              <a:rPr lang="pt-PT" sz="2000" dirty="0" err="1"/>
              <a:t>indivíduais</a:t>
            </a:r>
            <a:endParaRPr lang="pt-PT"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pt-PT" dirty="0"/>
              <a:t>Avaliação do estado nutricional</a:t>
            </a:r>
          </a:p>
        </p:txBody>
      </p:sp>
      <p:pic>
        <p:nvPicPr>
          <p:cNvPr id="3" name="Marcador de Posição de Conteúdo 4">
            <a:extLst>
              <a:ext uri="{FF2B5EF4-FFF2-40B4-BE49-F238E27FC236}">
                <a16:creationId xmlns:a16="http://schemas.microsoft.com/office/drawing/2014/main" id="{0FF07A77-C43B-A769-DF85-09ECD83F6D2B}"/>
              </a:ext>
            </a:extLst>
          </p:cNvPr>
          <p:cNvPicPr>
            <a:picLocks noChangeAspect="1"/>
          </p:cNvPicPr>
          <p:nvPr/>
        </p:nvPicPr>
        <p:blipFill rotWithShape="1">
          <a:blip r:embed="rId3"/>
          <a:srcRect t="52116"/>
          <a:stretch/>
        </p:blipFill>
        <p:spPr>
          <a:xfrm>
            <a:off x="1619672" y="2985895"/>
            <a:ext cx="5400600" cy="2167857"/>
          </a:xfrm>
          <a:prstGeom prst="rect">
            <a:avLst/>
          </a:prstGeom>
        </p:spPr>
      </p:pic>
      <p:pic>
        <p:nvPicPr>
          <p:cNvPr id="4" name="Marcador de Posição de Conteúdo 4">
            <a:extLst>
              <a:ext uri="{FF2B5EF4-FFF2-40B4-BE49-F238E27FC236}">
                <a16:creationId xmlns:a16="http://schemas.microsoft.com/office/drawing/2014/main" id="{2D493B7B-6F4A-5A82-F4AF-50BEAC21F8A6}"/>
              </a:ext>
            </a:extLst>
          </p:cNvPr>
          <p:cNvPicPr>
            <a:picLocks noChangeAspect="1"/>
          </p:cNvPicPr>
          <p:nvPr/>
        </p:nvPicPr>
        <p:blipFill rotWithShape="1">
          <a:blip r:embed="rId4"/>
          <a:srcRect l="47374" t="51441" r="38060" b="42622"/>
          <a:stretch/>
        </p:blipFill>
        <p:spPr>
          <a:xfrm>
            <a:off x="3964181" y="2839932"/>
            <a:ext cx="1111875" cy="379890"/>
          </a:xfrm>
          <a:prstGeom prst="rect">
            <a:avLst/>
          </a:prstGeom>
        </p:spPr>
      </p:pic>
      <p:pic>
        <p:nvPicPr>
          <p:cNvPr id="5" name="Imagem 4">
            <a:extLst>
              <a:ext uri="{FF2B5EF4-FFF2-40B4-BE49-F238E27FC236}">
                <a16:creationId xmlns:a16="http://schemas.microsoft.com/office/drawing/2014/main" id="{7DAAEADD-DECC-B231-7AF5-B6F293BDA733}"/>
              </a:ext>
            </a:extLst>
          </p:cNvPr>
          <p:cNvPicPr>
            <a:picLocks noChangeAspect="1"/>
          </p:cNvPicPr>
          <p:nvPr/>
        </p:nvPicPr>
        <p:blipFill rotWithShape="1">
          <a:blip r:embed="rId5"/>
          <a:srcRect l="21513" t="33639" r="60962" b="57937"/>
          <a:stretch/>
        </p:blipFill>
        <p:spPr>
          <a:xfrm>
            <a:off x="2843808" y="2551899"/>
            <a:ext cx="942779" cy="379891"/>
          </a:xfrm>
          <a:prstGeom prst="rect">
            <a:avLst/>
          </a:prstGeom>
        </p:spPr>
      </p:pic>
      <p:pic>
        <p:nvPicPr>
          <p:cNvPr id="6" name="Imagem 5">
            <a:extLst>
              <a:ext uri="{FF2B5EF4-FFF2-40B4-BE49-F238E27FC236}">
                <a16:creationId xmlns:a16="http://schemas.microsoft.com/office/drawing/2014/main" id="{20289AA2-DA3E-7B25-DD3A-089F6AD38FDB}"/>
              </a:ext>
            </a:extLst>
          </p:cNvPr>
          <p:cNvPicPr>
            <a:picLocks noChangeAspect="1"/>
          </p:cNvPicPr>
          <p:nvPr/>
        </p:nvPicPr>
        <p:blipFill rotWithShape="1">
          <a:blip r:embed="rId5"/>
          <a:srcRect l="59646" t="43596" r="15226" b="48380"/>
          <a:stretch/>
        </p:blipFill>
        <p:spPr>
          <a:xfrm>
            <a:off x="5076056" y="2569947"/>
            <a:ext cx="1351754" cy="361843"/>
          </a:xfrm>
          <a:prstGeom prst="rect">
            <a:avLst/>
          </a:prstGeom>
        </p:spPr>
      </p:pic>
    </p:spTree>
    <p:extLst>
      <p:ext uri="{BB962C8B-B14F-4D97-AF65-F5344CB8AC3E}">
        <p14:creationId xmlns:p14="http://schemas.microsoft.com/office/powerpoint/2010/main" val="1236377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7" name="Imagem 6">
            <a:extLst>
              <a:ext uri="{FF2B5EF4-FFF2-40B4-BE49-F238E27FC236}">
                <a16:creationId xmlns:a16="http://schemas.microsoft.com/office/drawing/2014/main" id="{D1E525F1-A404-53DE-2D9B-34584FB253C0}"/>
              </a:ext>
            </a:extLst>
          </p:cNvPr>
          <p:cNvPicPr>
            <a:picLocks noChangeAspect="1"/>
          </p:cNvPicPr>
          <p:nvPr/>
        </p:nvPicPr>
        <p:blipFill rotWithShape="1">
          <a:blip r:embed="rId3"/>
          <a:srcRect t="34689"/>
          <a:stretch/>
        </p:blipFill>
        <p:spPr>
          <a:xfrm>
            <a:off x="126022" y="1828897"/>
            <a:ext cx="4471762" cy="2448272"/>
          </a:xfrm>
          <a:prstGeom prst="rect">
            <a:avLst/>
          </a:prstGeom>
        </p:spPr>
      </p:pic>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pt-PT" dirty="0"/>
              <a:t>Avaliação do estado nutricional</a:t>
            </a:r>
            <a:endParaRPr lang="it-IT" dirty="0"/>
          </a:p>
        </p:txBody>
      </p:sp>
      <p:pic>
        <p:nvPicPr>
          <p:cNvPr id="3" name="Imagem 2">
            <a:extLst>
              <a:ext uri="{FF2B5EF4-FFF2-40B4-BE49-F238E27FC236}">
                <a16:creationId xmlns:a16="http://schemas.microsoft.com/office/drawing/2014/main" id="{F42736A4-A320-A620-A605-DCEB0D2B111E}"/>
              </a:ext>
            </a:extLst>
          </p:cNvPr>
          <p:cNvPicPr>
            <a:picLocks noChangeAspect="1"/>
          </p:cNvPicPr>
          <p:nvPr/>
        </p:nvPicPr>
        <p:blipFill rotWithShape="1">
          <a:blip r:embed="rId4"/>
          <a:srcRect t="31053"/>
          <a:stretch/>
        </p:blipFill>
        <p:spPr>
          <a:xfrm>
            <a:off x="4258401" y="1635647"/>
            <a:ext cx="4545567" cy="2627276"/>
          </a:xfrm>
          <a:prstGeom prst="rect">
            <a:avLst/>
          </a:prstGeom>
        </p:spPr>
      </p:pic>
    </p:spTree>
    <p:extLst>
      <p:ext uri="{BB962C8B-B14F-4D97-AF65-F5344CB8AC3E}">
        <p14:creationId xmlns:p14="http://schemas.microsoft.com/office/powerpoint/2010/main" val="110224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pt-BR" b="1" i="1" dirty="0"/>
              <a:t>Antropométrica</a:t>
            </a:r>
          </a:p>
          <a:p>
            <a:pPr marL="457200" lvl="0" indent="-381000" algn="l" rtl="0">
              <a:spcBef>
                <a:spcPts val="1000"/>
              </a:spcBef>
              <a:spcAft>
                <a:spcPts val="0"/>
              </a:spcAft>
              <a:buSzPts val="2400"/>
              <a:buChar char="▸"/>
            </a:pPr>
            <a:r>
              <a:rPr lang="pt-BR" b="1" i="1" dirty="0"/>
              <a:t>Bioquímica</a:t>
            </a:r>
          </a:p>
          <a:p>
            <a:pPr marL="457200" lvl="0" indent="-381000" algn="l" rtl="0">
              <a:spcBef>
                <a:spcPts val="1000"/>
              </a:spcBef>
              <a:spcAft>
                <a:spcPts val="0"/>
              </a:spcAft>
              <a:buSzPts val="2400"/>
              <a:buChar char="▸"/>
            </a:pPr>
            <a:r>
              <a:rPr lang="pt-BR" b="1" i="1" dirty="0"/>
              <a:t>Clinica</a:t>
            </a:r>
          </a:p>
          <a:p>
            <a:pPr marL="457200" lvl="0" indent="-381000" algn="l" rtl="0">
              <a:spcBef>
                <a:spcPts val="1000"/>
              </a:spcBef>
              <a:spcAft>
                <a:spcPts val="0"/>
              </a:spcAft>
              <a:buSzPts val="2400"/>
              <a:buChar char="▸"/>
            </a:pPr>
            <a:r>
              <a:rPr lang="pt-BR" b="1" i="1" dirty="0"/>
              <a:t>Dietética</a:t>
            </a:r>
            <a:endParaRPr b="1" i="1"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pt-PT" dirty="0"/>
              <a:t>Método ABCD </a:t>
            </a:r>
          </a:p>
        </p:txBody>
      </p:sp>
    </p:spTree>
    <p:extLst>
      <p:ext uri="{BB962C8B-B14F-4D97-AF65-F5344CB8AC3E}">
        <p14:creationId xmlns:p14="http://schemas.microsoft.com/office/powerpoint/2010/main" val="1563327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526757" y="1886434"/>
            <a:ext cx="4536504" cy="1370631"/>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pt-PT" sz="2000" dirty="0"/>
              <a:t>É a avaliação externa do corpo humano</a:t>
            </a:r>
          </a:p>
          <a:p>
            <a:pPr marL="457200" lvl="0" indent="-381000" algn="l" rtl="0">
              <a:spcBef>
                <a:spcPts val="1000"/>
              </a:spcBef>
              <a:spcAft>
                <a:spcPts val="0"/>
              </a:spcAft>
              <a:buSzPts val="2400"/>
              <a:buChar char="▸"/>
            </a:pPr>
            <a:r>
              <a:rPr lang="pt-PT" sz="2000" dirty="0"/>
              <a:t>Reflete a saúde o estado nutricional</a:t>
            </a:r>
          </a:p>
          <a:p>
            <a:pPr marL="457200" lvl="0" indent="-381000" algn="l" rtl="0">
              <a:spcBef>
                <a:spcPts val="1000"/>
              </a:spcBef>
              <a:spcAft>
                <a:spcPts val="0"/>
              </a:spcAft>
              <a:buSzPts val="2400"/>
              <a:buChar char="▸"/>
            </a:pPr>
            <a:r>
              <a:rPr lang="pt-PT" sz="2000" dirty="0"/>
              <a:t>É comparada com os </a:t>
            </a:r>
            <a:r>
              <a:rPr lang="pt-PT" sz="2000" dirty="0" err="1"/>
              <a:t>guidelines</a:t>
            </a:r>
            <a:r>
              <a:rPr lang="pt-PT" sz="2000" dirty="0"/>
              <a:t> e valores de referência, ou usado em equações preditivas</a:t>
            </a: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it-IT" dirty="0"/>
              <a:t>A - Antropométrica</a:t>
            </a:r>
          </a:p>
        </p:txBody>
      </p:sp>
      <p:pic>
        <p:nvPicPr>
          <p:cNvPr id="3" name="Imagem 2">
            <a:extLst>
              <a:ext uri="{FF2B5EF4-FFF2-40B4-BE49-F238E27FC236}">
                <a16:creationId xmlns:a16="http://schemas.microsoft.com/office/drawing/2014/main" id="{FCA0BC2D-EC0D-8B96-6B17-DB24286DB7B1}"/>
              </a:ext>
            </a:extLst>
          </p:cNvPr>
          <p:cNvPicPr>
            <a:picLocks noChangeAspect="1"/>
          </p:cNvPicPr>
          <p:nvPr/>
        </p:nvPicPr>
        <p:blipFill rotWithShape="1">
          <a:blip r:embed="rId3"/>
          <a:srcRect r="22012"/>
          <a:stretch/>
        </p:blipFill>
        <p:spPr>
          <a:xfrm>
            <a:off x="5185281" y="1343382"/>
            <a:ext cx="3779207" cy="4062283"/>
          </a:xfrm>
          <a:prstGeom prst="rect">
            <a:avLst/>
          </a:prstGeom>
        </p:spPr>
      </p:pic>
    </p:spTree>
    <p:extLst>
      <p:ext uri="{BB962C8B-B14F-4D97-AF65-F5344CB8AC3E}">
        <p14:creationId xmlns:p14="http://schemas.microsoft.com/office/powerpoint/2010/main" val="1887363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526756" y="1886434"/>
            <a:ext cx="5413395" cy="1549412"/>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pt-PT" sz="2000" b="1" dirty="0"/>
              <a:t>PESO CORPORAL</a:t>
            </a:r>
          </a:p>
          <a:p>
            <a:pPr lvl="1">
              <a:spcBef>
                <a:spcPts val="1000"/>
              </a:spcBef>
              <a:buChar char="▸"/>
            </a:pPr>
            <a:r>
              <a:rPr lang="pt-PT" sz="2000" dirty="0"/>
              <a:t>Excesso ou déficit influencia o risco de morbidade e mortalidade</a:t>
            </a: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it-IT" dirty="0"/>
              <a:t>A - Antropométrica</a:t>
            </a:r>
          </a:p>
        </p:txBody>
      </p:sp>
      <p:pic>
        <p:nvPicPr>
          <p:cNvPr id="9" name="Imagem 8">
            <a:extLst>
              <a:ext uri="{FF2B5EF4-FFF2-40B4-BE49-F238E27FC236}">
                <a16:creationId xmlns:a16="http://schemas.microsoft.com/office/drawing/2014/main" id="{75B50A9D-E81A-4A0B-A811-24CA839FC90E}"/>
              </a:ext>
            </a:extLst>
          </p:cNvPr>
          <p:cNvPicPr>
            <a:picLocks noChangeAspect="1"/>
          </p:cNvPicPr>
          <p:nvPr/>
        </p:nvPicPr>
        <p:blipFill>
          <a:blip r:embed="rId3"/>
          <a:stretch>
            <a:fillRect/>
          </a:stretch>
        </p:blipFill>
        <p:spPr>
          <a:xfrm>
            <a:off x="6683875" y="2859924"/>
            <a:ext cx="1818363" cy="1945453"/>
          </a:xfrm>
          <a:prstGeom prst="rect">
            <a:avLst/>
          </a:prstGeom>
        </p:spPr>
      </p:pic>
    </p:spTree>
    <p:extLst>
      <p:ext uri="{BB962C8B-B14F-4D97-AF65-F5344CB8AC3E}">
        <p14:creationId xmlns:p14="http://schemas.microsoft.com/office/powerpoint/2010/main" val="2247254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526756" y="1856024"/>
            <a:ext cx="8271042" cy="3163998"/>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pt-PT" sz="2000" b="1" dirty="0"/>
              <a:t>ALTURA</a:t>
            </a:r>
          </a:p>
          <a:p>
            <a:pPr lvl="1">
              <a:spcBef>
                <a:spcPts val="1000"/>
              </a:spcBef>
              <a:buChar char="▸"/>
            </a:pPr>
            <a:r>
              <a:rPr lang="pt-PT" sz="2000" dirty="0"/>
              <a:t>É medido utilizando um </a:t>
            </a:r>
            <a:r>
              <a:rPr lang="pt-PT" sz="2000" dirty="0" err="1"/>
              <a:t>estadiômetro</a:t>
            </a:r>
            <a:r>
              <a:rPr lang="pt-PT" sz="2000" dirty="0"/>
              <a:t> </a:t>
            </a:r>
          </a:p>
          <a:p>
            <a:pPr lvl="1">
              <a:spcBef>
                <a:spcPts val="1000"/>
              </a:spcBef>
              <a:buChar char="▸"/>
            </a:pPr>
            <a:r>
              <a:rPr lang="pt-PT" sz="2000" dirty="0"/>
              <a:t>Em impossibilidade de medição, pode ser estimado através:</a:t>
            </a:r>
          </a:p>
          <a:p>
            <a:pPr lvl="3">
              <a:spcBef>
                <a:spcPts val="1000"/>
              </a:spcBef>
              <a:buChar char="▸"/>
            </a:pPr>
            <a:r>
              <a:rPr lang="pt-PT" sz="2000" dirty="0"/>
              <a:t>Comprimento da ulna</a:t>
            </a:r>
          </a:p>
          <a:p>
            <a:pPr lvl="3">
              <a:spcBef>
                <a:spcPts val="1000"/>
              </a:spcBef>
              <a:buChar char="▸"/>
            </a:pPr>
            <a:r>
              <a:rPr lang="pt-PT" sz="2000" dirty="0"/>
              <a:t>Altura do joelho</a:t>
            </a:r>
          </a:p>
          <a:p>
            <a:pPr lvl="3">
              <a:spcBef>
                <a:spcPts val="1000"/>
              </a:spcBef>
              <a:buChar char="▸"/>
            </a:pPr>
            <a:r>
              <a:rPr lang="pt-PT" sz="2000" dirty="0"/>
              <a:t>Meio vão</a:t>
            </a: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it-IT" dirty="0"/>
              <a:t>A - Antropométrica</a:t>
            </a:r>
          </a:p>
        </p:txBody>
      </p:sp>
    </p:spTree>
    <p:extLst>
      <p:ext uri="{BB962C8B-B14F-4D97-AF65-F5344CB8AC3E}">
        <p14:creationId xmlns:p14="http://schemas.microsoft.com/office/powerpoint/2010/main" val="4275200398"/>
      </p:ext>
    </p:extLst>
  </p:cSld>
  <p:clrMapOvr>
    <a:masterClrMapping/>
  </p:clrMapOvr>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2076</TotalTime>
  <Words>830</Words>
  <Application>Microsoft Office PowerPoint</Application>
  <PresentationFormat>Apresentação no Ecrã (16:9)</PresentationFormat>
  <Paragraphs>156</Paragraphs>
  <Slides>27</Slides>
  <Notes>27</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27</vt:i4>
      </vt:variant>
    </vt:vector>
  </HeadingPairs>
  <TitlesOfParts>
    <vt:vector size="33" baseType="lpstr">
      <vt:lpstr>Calibri</vt:lpstr>
      <vt:lpstr>Barlow</vt:lpstr>
      <vt:lpstr>Barlow Light</vt:lpstr>
      <vt:lpstr>Arial</vt:lpstr>
      <vt:lpstr>Barlow SemiBold</vt:lpstr>
      <vt:lpstr>Caius template</vt:lpstr>
      <vt:lpstr> AVALIAÇÃO DO ESTADO NUTRICIONAL Instituto Politécnico de Bragança</vt:lpstr>
      <vt:lpstr>Project Number: 2021-1-RO01- KA220-HED-38B739A3</vt:lpstr>
      <vt:lpstr>Avaliação do estado nutricional</vt:lpstr>
      <vt:lpstr>Avaliação do estado nutricional</vt:lpstr>
      <vt:lpstr>Avaliação do estado nutricional</vt:lpstr>
      <vt:lpstr>Método ABCD </vt:lpstr>
      <vt:lpstr>A - Antropométrica</vt:lpstr>
      <vt:lpstr>A - Antropométrica</vt:lpstr>
      <vt:lpstr>A - Antropométrica</vt:lpstr>
      <vt:lpstr>A - Antropométrica</vt:lpstr>
      <vt:lpstr>A - Antropométrica</vt:lpstr>
      <vt:lpstr>A - Antropométrica</vt:lpstr>
      <vt:lpstr>A - Antropométrica</vt:lpstr>
      <vt:lpstr>A - Antropométrica</vt:lpstr>
      <vt:lpstr>A - Antropométrica</vt:lpstr>
      <vt:lpstr>A - Antropométrica</vt:lpstr>
      <vt:lpstr>A - Antropométrica</vt:lpstr>
      <vt:lpstr>A - Antropométrica</vt:lpstr>
      <vt:lpstr>A - Antropométrica</vt:lpstr>
      <vt:lpstr>B - Bioquímica</vt:lpstr>
      <vt:lpstr>B - Bioquímica</vt:lpstr>
      <vt:lpstr>B - Bioquímica</vt:lpstr>
      <vt:lpstr>C - Clínica</vt:lpstr>
      <vt:lpstr>D - Dietética</vt:lpstr>
      <vt:lpstr>D - Dietética</vt:lpstr>
      <vt:lpstr>D - Dietética</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manuela.meireles</cp:lastModifiedBy>
  <cp:revision>96</cp:revision>
  <dcterms:modified xsi:type="dcterms:W3CDTF">2023-05-22T10:33:22Z</dcterms:modified>
</cp:coreProperties>
</file>