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8"/>
  </p:notesMasterIdLst>
  <p:sldIdLst>
    <p:sldId id="256" r:id="rId2"/>
    <p:sldId id="257" r:id="rId3"/>
    <p:sldId id="261" r:id="rId4"/>
    <p:sldId id="279" r:id="rId5"/>
    <p:sldId id="282" r:id="rId6"/>
    <p:sldId id="280" r:id="rId7"/>
    <p:sldId id="281" r:id="rId8"/>
    <p:sldId id="284" r:id="rId9"/>
    <p:sldId id="285"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1" r:id="rId24"/>
    <p:sldId id="302" r:id="rId25"/>
    <p:sldId id="303" r:id="rId26"/>
    <p:sldId id="278" r:id="rId27"/>
  </p:sldIdLst>
  <p:sldSz cx="9144000" cy="5143500" type="screen16x9"/>
  <p:notesSz cx="6858000" cy="9144000"/>
  <p:embeddedFontLst>
    <p:embeddedFont>
      <p:font typeface="Barlow SemiBold" panose="020B0604020202020204" charset="0"/>
      <p:regular r:id="rId29"/>
      <p:bold r:id="rId30"/>
      <p:italic r:id="rId31"/>
      <p:boldItalic r:id="rId32"/>
    </p:embeddedFont>
    <p:embeddedFont>
      <p:font typeface="Barlow" panose="020B0604020202020204" charset="0"/>
      <p:regular r:id="rId33"/>
      <p:bold r:id="rId34"/>
      <p:italic r:id="rId35"/>
      <p:boldItalic r:id="rId36"/>
    </p:embeddedFont>
    <p:embeddedFont>
      <p:font typeface="Barlow Light"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8"/>
    <p:restoredTop sz="94659"/>
  </p:normalViewPr>
  <p:slideViewPr>
    <p:cSldViewPr>
      <p:cViewPr varScale="1">
        <p:scale>
          <a:sx n="109" d="100"/>
          <a:sy n="109" d="100"/>
        </p:scale>
        <p:origin x="40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77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84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42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66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84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32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35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2364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0228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4053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525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028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73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8405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355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4249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64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8085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601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204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381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3" Type="http://schemas.openxmlformats.org/officeDocument/2006/relationships/image" Target="../media/image12.gif" /><Relationship Id="rId2" Type="http://schemas.openxmlformats.org/officeDocument/2006/relationships/notesSlide" Target="../notesSlides/notesSlide14.xml" /><Relationship Id="rId1" Type="http://schemas.openxmlformats.org/officeDocument/2006/relationships/slideLayout" Target="../slideLayouts/slideLayout2.xml" /><Relationship Id="rId4" Type="http://schemas.openxmlformats.org/officeDocument/2006/relationships/hyperlink" Target="https://www.who.int/tools/child-growth-standards/standards/weight-for-age" TargetMode="External" /></Relationships>
</file>

<file path=ppt/slides/_rels/slide15.xml.rels>&#65279;<?xml version="1.0" encoding="utf-8" standalone="yes"?><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16.xml" /><Relationship Id="rId1" Type="http://schemas.openxmlformats.org/officeDocument/2006/relationships/slideLayout" Target="../slideLayouts/slideLayout2.xml" /><Relationship Id="rId4" Type="http://schemas.openxmlformats.org/officeDocument/2006/relationships/hyperlink" Target="https://www.nestle-caribbean.com/wellness-tools/waist-hip-ratio/about" TargetMode="External" /></Relationships>
</file>

<file path=ppt/slides/_rels/slide17.xml.rels>&#65279;<?xml version="1.0" encoding="utf-8" standalone="yes"?><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4.xml" /><Relationship Id="rId4" Type="http://schemas.openxmlformats.org/officeDocument/2006/relationships/image" Target="../media/image4.jpg" /></Relationships>
</file>

<file path=ppt/slides/_rels/slide20.xml.rels>&#65279;<?xml version="1.0" encoding="utf-8" standalone="yes"?><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20.xml" /><Relationship Id="rId1" Type="http://schemas.openxmlformats.org/officeDocument/2006/relationships/slideLayout" Target="../slideLayouts/slideLayout2.xml" /><Relationship Id="rId4" Type="http://schemas.openxmlformats.org/officeDocument/2006/relationships/hyperlink" Target="https://my.clevelandclinic.org/health/articles/11920-cholesterol-numbers-what-do-they-mean" TargetMode="External" /></Relationships>
</file>

<file path=ppt/slides/_rels/slide21.xml.rels>&#65279;<?xml version="1.0" encoding="utf-8" standalone="yes"?><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21.xml" /><Relationship Id="rId1" Type="http://schemas.openxmlformats.org/officeDocument/2006/relationships/slideLayout" Target="../slideLayouts/slideLayout2.xml" /><Relationship Id="rId4" Type="http://schemas.openxmlformats.org/officeDocument/2006/relationships/hyperlink" Target="https://www.cdc.gov/diabetes/pdfs/library/socialmedia/road-to-diabetes-infographic.pdf" TargetMode="External" /></Relationships>
</file>

<file path=ppt/slides/_rels/slide22.xml.rels>&#65279;<?xml version="1.0" encoding="utf-8" standalone="yes"?><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26.xml" /><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6.png" /></Relationships>
</file>

<file path=ppt/slides/_rels/slide5.xml.rels>&#65279;<?xml version="1.0" encoding="utf-8" standalone="yes"?><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51520" y="3219822"/>
            <a:ext cx="6768752" cy="1224136"/>
          </a:xfrm>
          <a:prstGeom prst="rect">
            <a:avLst/>
          </a:prstGeom>
        </p:spPr>
        <p:txBody>
          <a:bodyPr spcFirstLastPara="1" wrap="square" lIns="0" tIns="0" rIns="0" bIns="0" anchor="ctr" anchorCtr="0">
            <a:noAutofit/>
          </a:bodyPr>
          <a:lstStyle/>
          <a:p>
            <a:pPr lvl="0" algn="ctr"/>
            <a:br>
              <a:rPr lang="lt-LT" dirty="1" sz="2400">
                <a:solidFill>
                  <a:schemeClr val="accent1"/>
                </a:solidFill>
              </a:rPr>
            </a:br>
            <a:r>
              <a:rPr lang="lt-LT" dirty="1" sz="2800"/>
              <a:t>MITYBOS BŪKLĖS ĮVERTINIMAS             </a:t>
            </a:r>
            <a:r>
              <a:rPr lang="lt-LT" dirty="1" sz="1800"/>
              <a:t>Instituto Politécnico de Bragança</a:t>
            </a:r>
          </a:p>
        </p:txBody>
      </p:sp>
      <p:sp>
        <p:nvSpPr>
          <p:cNvPr id="3" name="Rectangle 2"/>
          <p:cNvSpPr/>
          <p:nvPr/>
        </p:nvSpPr>
        <p:spPr>
          <a:xfrm>
            <a:off x="683569" y="908015"/>
            <a:ext cx="7644340" cy="1015663"/>
          </a:xfrm>
          <a:prstGeom prst="rect">
            <a:avLst/>
          </a:prstGeom>
        </p:spPr>
        <p:txBody>
          <a:bodyPr wrap="square">
            <a:spAutoFit/>
          </a:bodyPr>
          <a:lstStyle/>
          <a:p>
            <a:r>
              <a:rPr lang="lt-LT" dirty="1" sz="6000" b="1">
                <a:solidFill>
                  <a:schemeClr val="accent2"/>
                </a:solidFill>
              </a:rPr>
              <a:t>Connected 4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248280" y="1795680"/>
            <a:ext cx="4536504"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Kūno masės indeksas – KMI (suaugusieji)</a:t>
            </a:r>
          </a:p>
          <a:p>
            <a:pPr lvl="1">
              <a:spcBef>
                <a:spcPts val="1000"/>
              </a:spcBef>
              <a:buChar char="▸"/>
            </a:pPr>
            <a:r>
              <a:rPr lang="lt-LT" dirty="1" sz="2000"/>
              <a:t>Svorio ir ūgio rodiklis, kurį galima taikyti antsvorio ir nutukimo klasifikavimui</a:t>
            </a:r>
          </a:p>
          <a:p>
            <a:pPr lvl="1">
              <a:spcBef>
                <a:spcPts val="1000"/>
              </a:spcBef>
              <a:buChar char="▸"/>
            </a:pPr>
            <a:r>
              <a:rPr lang="lt-LT" dirty="1" sz="2000"/>
              <a:t>Svoris (kg) / ūgis*ūgis (m2)</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1"/>
              <a:t>A – Antropometriniai metodai</a:t>
            </a:r>
            <a:r>
              <a:rPr lang="lt-LT" dirty="1"/>
              <a:t> </a:t>
            </a:r>
          </a:p>
        </p:txBody>
      </p:sp>
      <p:graphicFrame>
        <p:nvGraphicFramePr>
          <p:cNvPr id="3" name="Tabela 9">
            <a:extLst>
              <a:ext uri="{FF2B5EF4-FFF2-40B4-BE49-F238E27FC236}">
                <a16:creationId xmlns:a16="http://schemas.microsoft.com/office/drawing/2014/main" id="{CC5C4592-4E64-6CAD-A817-3AAA845EC13F}"/>
              </a:ext>
            </a:extLst>
          </p:cNvPr>
          <p:cNvGraphicFramePr>
            <a:graphicFrameLocks noGrp="1"/>
          </p:cNvGraphicFramePr>
          <p:nvPr>
            <p:extLst>
              <p:ext uri="{D42A27DB-BD31-4B8C-83A1-F6EECF244321}">
                <p14:modId xmlns:p14="http://schemas.microsoft.com/office/powerpoint/2010/main" val="3606836161"/>
              </p:ext>
            </p:extLst>
          </p:nvPr>
        </p:nvGraphicFramePr>
        <p:xfrm>
          <a:off x="4854415" y="1725620"/>
          <a:ext cx="4064001" cy="2966720"/>
        </p:xfrm>
        <a:graphic>
          <a:graphicData uri="http://schemas.openxmlformats.org/drawingml/2006/table">
            <a:tbl>
              <a:tblPr firstRow="1" bandRow="1">
                <a:tableStyleId>{93296810-A885-4BE3-A3E7-6D5BEEA58F35}</a:tableStyleId>
              </a:tblPr>
              <a:tblGrid>
                <a:gridCol w="2266655">
                  <a:extLst>
                    <a:ext uri="{9D8B030D-6E8A-4147-A177-3AD203B41FA5}">
                      <a16:colId xmlns:a16="http://schemas.microsoft.com/office/drawing/2014/main" val="1760334324"/>
                    </a:ext>
                  </a:extLst>
                </a:gridCol>
                <a:gridCol w="1797346">
                  <a:extLst>
                    <a:ext uri="{9D8B030D-6E8A-4147-A177-3AD203B41FA5}">
                      <a16:colId xmlns:a16="http://schemas.microsoft.com/office/drawing/2014/main" val="653368172"/>
                    </a:ext>
                  </a:extLst>
                </a:gridCol>
              </a:tblGrid>
              <a:tr h="370840">
                <a:tc>
                  <a:txBody>
                    <a:bodyPr/>
                    <a:lstStyle/>
                    <a:p>
                      <a:pPr algn="ctr"/>
                      <a:r>
                        <a:rPr lang="lt-LT" dirty="1">
                          <a:solidFill>
                            <a:schemeClr val="tx1"/>
                          </a:solidFill>
                          <a:latin typeface="Barlow" panose="00000500000000000000" pitchFamily="2" charset="0"/>
                        </a:rPr>
                        <a:t>SVORIO BŪKLĖ</a:t>
                      </a:r>
                    </a:p>
                  </a:txBody>
                  <a:tcPr/>
                </a:tc>
                <a:tc>
                  <a:txBody>
                    <a:bodyPr/>
                    <a:lstStyle/>
                    <a:p>
                      <a:pPr algn="ctr"/>
                      <a:r>
                        <a:rPr lang="lt-LT" dirty="1">
                          <a:solidFill>
                            <a:schemeClr val="tx1"/>
                          </a:solidFill>
                          <a:latin typeface="Barlow" panose="00000500000000000000" pitchFamily="2" charset="0"/>
                        </a:rPr>
                        <a:t>KMI (kg/m2)</a:t>
                      </a:r>
                    </a:p>
                  </a:txBody>
                  <a:tcPr/>
                </a:tc>
                <a:extLst>
                  <a:ext uri="{0D108BD9-81ED-4DB2-BD59-A6C34878D82A}">
                    <a16:rowId xmlns:a16="http://schemas.microsoft.com/office/drawing/2014/main" val="786450935"/>
                  </a:ext>
                </a:extLst>
              </a:tr>
              <a:tr h="370840">
                <a:tc>
                  <a:txBody>
                    <a:bodyPr/>
                    <a:lstStyle/>
                    <a:p>
                      <a:pPr algn="ctr"/>
                      <a:r>
                        <a:rPr lang="lt-LT" dirty="1">
                          <a:latin typeface="Barlow" panose="00000500000000000000" pitchFamily="2" charset="0"/>
                        </a:rPr>
                        <a:t>Nepakankamas svoris</a:t>
                      </a:r>
                    </a:p>
                  </a:txBody>
                  <a:tcPr/>
                </a:tc>
                <a:tc>
                  <a:txBody>
                    <a:bodyPr/>
                    <a:lstStyle/>
                    <a:p>
                      <a:pPr algn="ctr"/>
                      <a:r>
                        <a:rPr lang="lt-LT" dirty="1">
                          <a:latin typeface="Barlow" panose="00000500000000000000" pitchFamily="2" charset="0"/>
                        </a:rPr>
                        <a:t>&lt;18,5</a:t>
                      </a:r>
                    </a:p>
                  </a:txBody>
                  <a:tcPr/>
                </a:tc>
                <a:extLst>
                  <a:ext uri="{0D108BD9-81ED-4DB2-BD59-A6C34878D82A}">
                    <a16:rowId xmlns:a16="http://schemas.microsoft.com/office/drawing/2014/main" val="2218221608"/>
                  </a:ext>
                </a:extLst>
              </a:tr>
              <a:tr h="370840">
                <a:tc>
                  <a:txBody>
                    <a:bodyPr/>
                    <a:lstStyle/>
                    <a:p>
                      <a:pPr algn="ctr"/>
                      <a:r>
                        <a:rPr lang="lt-LT" dirty="1">
                          <a:latin typeface="Barlow" panose="00000500000000000000" pitchFamily="2" charset="0"/>
                        </a:rPr>
                        <a:t>Normalus svoris</a:t>
                      </a:r>
                    </a:p>
                  </a:txBody>
                  <a:tcPr/>
                </a:tc>
                <a:tc>
                  <a:txBody>
                    <a:bodyPr/>
                    <a:lstStyle/>
                    <a:p>
                      <a:pPr algn="ctr"/>
                      <a:r>
                        <a:rPr lang="lt-LT" dirty="1">
                          <a:latin typeface="Barlow" panose="00000500000000000000" pitchFamily="2" charset="0"/>
                        </a:rPr>
                        <a:t>18,5–24,9</a:t>
                      </a:r>
                    </a:p>
                  </a:txBody>
                  <a:tcPr/>
                </a:tc>
                <a:extLst>
                  <a:ext uri="{0D108BD9-81ED-4DB2-BD59-A6C34878D82A}">
                    <a16:rowId xmlns:a16="http://schemas.microsoft.com/office/drawing/2014/main" val="438973275"/>
                  </a:ext>
                </a:extLst>
              </a:tr>
              <a:tr h="370840">
                <a:tc>
                  <a:txBody>
                    <a:bodyPr/>
                    <a:lstStyle/>
                    <a:p>
                      <a:pPr algn="ctr"/>
                      <a:r>
                        <a:rPr lang="lt-LT" dirty="1">
                          <a:latin typeface="Barlow" panose="00000500000000000000" pitchFamily="2" charset="0"/>
                        </a:rPr>
                        <a:t>Antsvoris</a:t>
                      </a:r>
                    </a:p>
                  </a:txBody>
                  <a:tcPr/>
                </a:tc>
                <a:tc>
                  <a:txBody>
                    <a:bodyPr/>
                    <a:lstStyle/>
                    <a:p>
                      <a:pPr algn="ctr"/>
                      <a:r>
                        <a:rPr lang="lt-LT" dirty="1">
                          <a:latin typeface="Barlow" panose="00000500000000000000" pitchFamily="2" charset="0"/>
                        </a:rPr>
                        <a:t>25,0–29,9</a:t>
                      </a:r>
                    </a:p>
                  </a:txBody>
                  <a:tcPr/>
                </a:tc>
                <a:extLst>
                  <a:ext uri="{0D108BD9-81ED-4DB2-BD59-A6C34878D82A}">
                    <a16:rowId xmlns:a16="http://schemas.microsoft.com/office/drawing/2014/main" val="3887871976"/>
                  </a:ext>
                </a:extLst>
              </a:tr>
              <a:tr h="370840">
                <a:tc>
                  <a:txBody>
                    <a:bodyPr/>
                    <a:lstStyle/>
                    <a:p>
                      <a:pPr algn="ctr"/>
                      <a:r>
                        <a:rPr lang="lt-LT" dirty="1">
                          <a:latin typeface="Barlow" panose="00000500000000000000" pitchFamily="2" charset="0"/>
                        </a:rPr>
                        <a:t>Nutukimas</a:t>
                      </a:r>
                    </a:p>
                  </a:txBody>
                  <a:tcPr/>
                </a:tc>
                <a:tc>
                  <a:txBody>
                    <a:bodyPr/>
                    <a:lstStyle/>
                    <a:p>
                      <a:pPr algn="ctr"/>
                      <a:r>
                        <a:rPr lang="lt-LT" dirty="1">
                          <a:latin typeface="Barlow" panose="00000500000000000000" pitchFamily="2" charset="0"/>
                        </a:rPr>
                        <a:t>&gt;30</a:t>
                      </a:r>
                    </a:p>
                  </a:txBody>
                  <a:tcPr/>
                </a:tc>
                <a:extLst>
                  <a:ext uri="{0D108BD9-81ED-4DB2-BD59-A6C34878D82A}">
                    <a16:rowId xmlns:a16="http://schemas.microsoft.com/office/drawing/2014/main" val="922042824"/>
                  </a:ext>
                </a:extLst>
              </a:tr>
              <a:tr h="370840">
                <a:tc>
                  <a:txBody>
                    <a:bodyPr/>
                    <a:lstStyle/>
                    <a:p>
                      <a:pPr algn="ctr"/>
                      <a:r>
                        <a:rPr lang="lt-LT" dirty="1">
                          <a:latin typeface="Barlow" panose="00000500000000000000" pitchFamily="2" charset="0"/>
                        </a:rPr>
                        <a:t>I laipsnio nutukimas</a:t>
                      </a:r>
                    </a:p>
                  </a:txBody>
                  <a:tcPr/>
                </a:tc>
                <a:tc>
                  <a:txBody>
                    <a:bodyPr/>
                    <a:lstStyle/>
                    <a:p>
                      <a:pPr algn="ctr"/>
                      <a:r>
                        <a:rPr lang="lt-LT" dirty="1">
                          <a:latin typeface="Barlow" panose="00000500000000000000" pitchFamily="2" charset="0"/>
                        </a:rPr>
                        <a:t>30,0–34,9</a:t>
                      </a:r>
                    </a:p>
                  </a:txBody>
                  <a:tcPr/>
                </a:tc>
                <a:extLst>
                  <a:ext uri="{0D108BD9-81ED-4DB2-BD59-A6C34878D82A}">
                    <a16:rowId xmlns:a16="http://schemas.microsoft.com/office/drawing/2014/main" val="1305716047"/>
                  </a:ext>
                </a:extLst>
              </a:tr>
              <a:tr h="370840">
                <a:tc>
                  <a:txBody>
                    <a:bodyPr/>
                    <a:lstStyle/>
                    <a:p>
                      <a:pPr algn="ctr"/>
                      <a:r>
                        <a:rPr lang="lt-LT" dirty="1">
                          <a:latin typeface="Barlow" panose="00000500000000000000" pitchFamily="2" charset="0"/>
                        </a:rPr>
                        <a:t>II laipsnio nutukimas</a:t>
                      </a:r>
                    </a:p>
                  </a:txBody>
                  <a:tcPr/>
                </a:tc>
                <a:tc>
                  <a:txBody>
                    <a:bodyPr/>
                    <a:lstStyle/>
                    <a:p>
                      <a:pPr algn="ctr"/>
                      <a:r>
                        <a:rPr lang="lt-LT" dirty="1">
                          <a:latin typeface="Barlow" panose="00000500000000000000" pitchFamily="2" charset="0"/>
                        </a:rPr>
                        <a:t>35,0–39,9</a:t>
                      </a:r>
                    </a:p>
                  </a:txBody>
                  <a:tcPr/>
                </a:tc>
                <a:extLst>
                  <a:ext uri="{0D108BD9-81ED-4DB2-BD59-A6C34878D82A}">
                    <a16:rowId xmlns:a16="http://schemas.microsoft.com/office/drawing/2014/main" val="1958366294"/>
                  </a:ext>
                </a:extLst>
              </a:tr>
              <a:tr h="370840">
                <a:tc>
                  <a:txBody>
                    <a:bodyPr/>
                    <a:lstStyle/>
                    <a:p>
                      <a:pPr algn="ctr"/>
                      <a:r>
                        <a:rPr lang="lt-LT" dirty="1">
                          <a:latin typeface="Barlow" panose="00000500000000000000" pitchFamily="2" charset="0"/>
                        </a:rPr>
                        <a:t>III laipsnio nutukimas</a:t>
                      </a:r>
                    </a:p>
                  </a:txBody>
                  <a:tcPr/>
                </a:tc>
                <a:tc>
                  <a:txBody>
                    <a:bodyPr/>
                    <a:lstStyle/>
                    <a:p>
                      <a:pPr algn="ctr"/>
                      <a:r>
                        <a:rPr lang="lt-LT" dirty="1">
                          <a:latin typeface="Barlow" panose="00000500000000000000" pitchFamily="2" charset="0"/>
                        </a:rPr>
                        <a:t>&gt;40,0</a:t>
                      </a:r>
                    </a:p>
                  </a:txBody>
                  <a:tcPr/>
                </a:tc>
                <a:extLst>
                  <a:ext uri="{0D108BD9-81ED-4DB2-BD59-A6C34878D82A}">
                    <a16:rowId xmlns:a16="http://schemas.microsoft.com/office/drawing/2014/main" val="1170288679"/>
                  </a:ext>
                </a:extLst>
              </a:tr>
            </a:tbl>
          </a:graphicData>
        </a:graphic>
      </p:graphicFrame>
    </p:spTree>
    <p:extLst>
      <p:ext uri="{BB962C8B-B14F-4D97-AF65-F5344CB8AC3E}">
        <p14:creationId xmlns:p14="http://schemas.microsoft.com/office/powerpoint/2010/main" val="505274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a:t>Jei KMI viršija rekomenduojamą ribą, didėja tam tikrų būklių, pavyzdžiui, 2 tipo diabeto, širdies ligų, osteoartrito atsiradimo rizika</a:t>
            </a:r>
          </a:p>
          <a:p>
            <a:pPr marL="457200" lvl="0" indent="-381000" algn="l" rtl="0">
              <a:spcBef>
                <a:spcPts val="1000"/>
              </a:spcBef>
              <a:spcAft>
                <a:spcPts val="0"/>
              </a:spcAft>
              <a:buSzPts val="2400"/>
              <a:buChar char="▸"/>
            </a:pPr>
            <a:r>
              <a:rPr lang="lt-LT" dirty="1" sz="2000"/>
              <a:t>Labai žemas KMI didina osteoporozės ir komplikacijų, susijusių su nepakankama mityba, riziką</a:t>
            </a:r>
          </a:p>
          <a:p>
            <a:pPr marL="76200" lvl="0" indent="0" algn="l" rtl="0">
              <a:spcBef>
                <a:spcPts val="1000"/>
              </a:spcBef>
              <a:spcAft>
                <a:spcPts val="0"/>
              </a:spcAft>
              <a:buSzPts val="2400"/>
              <a:buNone/>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1"/>
              <a:t>A – Antropometriniai metodai</a:t>
            </a:r>
            <a:r>
              <a:rPr lang="lt-LT" dirty="1"/>
              <a:t> </a:t>
            </a:r>
          </a:p>
        </p:txBody>
      </p:sp>
    </p:spTree>
    <p:extLst>
      <p:ext uri="{BB962C8B-B14F-4D97-AF65-F5344CB8AC3E}">
        <p14:creationId xmlns:p14="http://schemas.microsoft.com/office/powerpoint/2010/main" val="214677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a:t>Pavyzdys</a:t>
            </a:r>
          </a:p>
          <a:p>
            <a:pPr lvl="1">
              <a:spcBef>
                <a:spcPts val="1000"/>
              </a:spcBef>
              <a:buChar char="▸"/>
            </a:pPr>
            <a:r>
              <a:rPr lang="lt-LT" dirty="1" sz="2000"/>
              <a:t>Svoris = 72 kg, ūgis = 1,65 m</a:t>
            </a:r>
          </a:p>
          <a:p>
            <a:pPr marL="76200" lvl="0" indent="0" algn="l" rtl="0">
              <a:spcBef>
                <a:spcPts val="1000"/>
              </a:spcBef>
              <a:spcAft>
                <a:spcPts val="0"/>
              </a:spcAft>
              <a:buSzPts val="2400"/>
              <a:buNone/>
            </a:pPr>
            <a:endParaRPr lang="en-US"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1"/>
              <a:t>A – Antropometriniai metodai</a:t>
            </a:r>
            <a:r>
              <a:rPr lang="lt-LT" dirty="1"/>
              <a:t> </a:t>
            </a:r>
          </a:p>
        </p:txBody>
      </p:sp>
      <p:sp>
        <p:nvSpPr>
          <p:cNvPr id="3" name="Google Shape;202;p18">
            <a:extLst>
              <a:ext uri="{FF2B5EF4-FFF2-40B4-BE49-F238E27FC236}">
                <a16:creationId xmlns:a16="http://schemas.microsoft.com/office/drawing/2014/main" id="{E705D093-BC99-64FE-2705-5CFD44A8EA2B}"/>
              </a:ext>
            </a:extLst>
          </p:cNvPr>
          <p:cNvSpPr txBox="1">
            <a:spLocks/>
          </p:cNvSpPr>
          <p:nvPr/>
        </p:nvSpPr>
        <p:spPr>
          <a:xfrm>
            <a:off x="-60506" y="2931790"/>
            <a:ext cx="9204506" cy="108259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pPr lvl="1">
              <a:spcBef>
                <a:spcPts val="1000"/>
              </a:spcBef>
              <a:buFont typeface="Barlow Light"/>
              <a:buChar char="▸"/>
            </a:pPr>
            <a:r>
              <a:rPr lang="lt-LT" dirty="1" sz="2000"/>
              <a:t>KMI = 72 / (1,65*1,65) = 26,45  -&gt; antsvoris</a:t>
            </a:r>
          </a:p>
          <a:p>
            <a:pPr lvl="1">
              <a:spcBef>
                <a:spcPts val="1000"/>
              </a:spcBef>
              <a:buFont typeface="Barlow Light"/>
              <a:buChar char="▸"/>
            </a:pPr>
            <a:r>
              <a:rPr lang="lt-LT" dirty="1" sz="2000"/>
              <a:t> </a:t>
            </a:r>
            <a:r>
              <a:rPr lang="lt-LT" dirty="1" sz="2000"/>
              <a:t>Didesnė gretutinių ligų rizika</a:t>
            </a:r>
          </a:p>
          <a:p>
            <a:pPr marL="76200" indent="0">
              <a:spcBef>
                <a:spcPts val="1000"/>
              </a:spcBef>
              <a:buFont typeface="Barlow Light"/>
              <a:buNone/>
            </a:pPr>
            <a:endParaRPr lang="en-US" sz="2000" dirty="0"/>
          </a:p>
        </p:txBody>
      </p:sp>
    </p:spTree>
    <p:extLst>
      <p:ext uri="{BB962C8B-B14F-4D97-AF65-F5344CB8AC3E}">
        <p14:creationId xmlns:p14="http://schemas.microsoft.com/office/powerpoint/2010/main" val="3236452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Kūno masės indeksas – KMI (vaikai)</a:t>
            </a:r>
          </a:p>
          <a:p>
            <a:pPr lvl="1">
              <a:spcBef>
                <a:spcPts val="1000"/>
              </a:spcBef>
              <a:buChar char="▸"/>
            </a:pPr>
            <a:r>
              <a:rPr lang="lt-LT" dirty="1" sz="2000"/>
              <a:t>Vaikams ir paaugliams taikomi KMI amžiaus ir lyties procentiliai </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6909353" cy="919500"/>
          </a:xfrm>
        </p:spPr>
        <p:txBody>
          <a:bodyPr/>
          <a:lstStyle/>
          <a:p>
            <a:r>
              <a:rPr lang="lt-LT" dirty="1"/>
              <a:t>A – Antropometriniai metodai</a:t>
            </a:r>
            <a:r>
              <a:rPr lang="lt-LT" dirty="1"/>
              <a:t> </a:t>
            </a:r>
          </a:p>
        </p:txBody>
      </p:sp>
    </p:spTree>
    <p:extLst>
      <p:ext uri="{BB962C8B-B14F-4D97-AF65-F5344CB8AC3E}">
        <p14:creationId xmlns:p14="http://schemas.microsoft.com/office/powerpoint/2010/main" val="9700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6909353" cy="919500"/>
          </a:xfrm>
        </p:spPr>
        <p:txBody>
          <a:bodyPr/>
          <a:lstStyle/>
          <a:p>
            <a:r>
              <a:rPr lang="lt-LT" dirty="1"/>
              <a:t>A – Antropometriniai metodai</a:t>
            </a:r>
            <a:r>
              <a:rPr lang="lt-LT" dirty="1"/>
              <a:t> </a:t>
            </a:r>
          </a:p>
        </p:txBody>
      </p:sp>
      <p:pic>
        <p:nvPicPr>
          <p:cNvPr id="5" name="Imagem 4">
            <a:extLst>
              <a:ext uri="{FF2B5EF4-FFF2-40B4-BE49-F238E27FC236}">
                <a16:creationId xmlns:a16="http://schemas.microsoft.com/office/drawing/2014/main" id="{549DA839-DF4E-B0B1-7D9B-D09084C5DD6A}"/>
              </a:ext>
            </a:extLst>
          </p:cNvPr>
          <p:cNvPicPr>
            <a:picLocks noChangeAspect="1"/>
          </p:cNvPicPr>
          <p:nvPr/>
        </p:nvPicPr>
        <p:blipFill>
          <a:blip r:embed="rId3"/>
          <a:stretch>
            <a:fillRect/>
          </a:stretch>
        </p:blipFill>
        <p:spPr>
          <a:xfrm>
            <a:off x="5436096" y="1371199"/>
            <a:ext cx="2768682" cy="3483924"/>
          </a:xfrm>
          <a:prstGeom prst="rect">
            <a:avLst/>
          </a:prstGeom>
        </p:spPr>
      </p:pic>
      <p:graphicFrame>
        <p:nvGraphicFramePr>
          <p:cNvPr id="6" name="Tabela 9">
            <a:extLst>
              <a:ext uri="{FF2B5EF4-FFF2-40B4-BE49-F238E27FC236}">
                <a16:creationId xmlns:a16="http://schemas.microsoft.com/office/drawing/2014/main" id="{255B77F7-09F2-A5CE-7B44-F68A3B9F92A9}"/>
              </a:ext>
            </a:extLst>
          </p:cNvPr>
          <p:cNvGraphicFramePr>
            <a:graphicFrameLocks noGrp="1"/>
          </p:cNvGraphicFramePr>
          <p:nvPr>
            <p:extLst>
              <p:ext uri="{D42A27DB-BD31-4B8C-83A1-F6EECF244321}">
                <p14:modId xmlns:p14="http://schemas.microsoft.com/office/powerpoint/2010/main" val="2471592205"/>
              </p:ext>
            </p:extLst>
          </p:nvPr>
        </p:nvGraphicFramePr>
        <p:xfrm>
          <a:off x="758597" y="2115246"/>
          <a:ext cx="4064001" cy="1935480"/>
        </p:xfrm>
        <a:graphic>
          <a:graphicData uri="http://schemas.openxmlformats.org/drawingml/2006/table">
            <a:tbl>
              <a:tblPr firstRow="1" bandRow="1">
                <a:tableStyleId>{93296810-A885-4BE3-A3E7-6D5BEEA58F35}</a:tableStyleId>
              </a:tblPr>
              <a:tblGrid>
                <a:gridCol w="2266655">
                  <a:extLst>
                    <a:ext uri="{9D8B030D-6E8A-4147-A177-3AD203B41FA5}">
                      <a16:colId xmlns:a16="http://schemas.microsoft.com/office/drawing/2014/main" val="1760334324"/>
                    </a:ext>
                  </a:extLst>
                </a:gridCol>
                <a:gridCol w="1797346">
                  <a:extLst>
                    <a:ext uri="{9D8B030D-6E8A-4147-A177-3AD203B41FA5}">
                      <a16:colId xmlns:a16="http://schemas.microsoft.com/office/drawing/2014/main" val="653368172"/>
                    </a:ext>
                  </a:extLst>
                </a:gridCol>
              </a:tblGrid>
              <a:tr h="226824">
                <a:tc>
                  <a:txBody>
                    <a:bodyPr/>
                    <a:lstStyle/>
                    <a:p>
                      <a:pPr algn="ctr"/>
                      <a:r>
                        <a:rPr lang="lt-LT" dirty="1">
                          <a:solidFill>
                            <a:schemeClr val="tx1"/>
                          </a:solidFill>
                          <a:latin typeface="Barlow" panose="00000500000000000000" pitchFamily="2" charset="0"/>
                        </a:rPr>
                        <a:t>SVORIO BŪKLĖ</a:t>
                      </a:r>
                    </a:p>
                  </a:txBody>
                  <a:tcPr/>
                </a:tc>
                <a:tc>
                  <a:txBody>
                    <a:bodyPr/>
                    <a:lstStyle/>
                    <a:p>
                      <a:pPr algn="ctr"/>
                      <a:r>
                        <a:rPr lang="lt-LT" dirty="1">
                          <a:solidFill>
                            <a:schemeClr val="tx1"/>
                          </a:solidFill>
                          <a:latin typeface="Barlow" panose="00000500000000000000" pitchFamily="2" charset="0"/>
                        </a:rPr>
                        <a:t>KMI LYGIS*</a:t>
                      </a:r>
                    </a:p>
                  </a:txBody>
                  <a:tcPr/>
                </a:tc>
                <a:extLst>
                  <a:ext uri="{0D108BD9-81ED-4DB2-BD59-A6C34878D82A}">
                    <a16:rowId xmlns:a16="http://schemas.microsoft.com/office/drawing/2014/main" val="786450935"/>
                  </a:ext>
                </a:extLst>
              </a:tr>
              <a:tr h="370840">
                <a:tc>
                  <a:txBody>
                    <a:bodyPr/>
                    <a:lstStyle/>
                    <a:p>
                      <a:pPr algn="ctr"/>
                      <a:r>
                        <a:rPr lang="lt-LT" dirty="1">
                          <a:latin typeface="Barlow" panose="00000500000000000000" pitchFamily="2" charset="0"/>
                        </a:rPr>
                        <a:t>Nepakankamas svoris</a:t>
                      </a:r>
                    </a:p>
                  </a:txBody>
                  <a:tcPr/>
                </a:tc>
                <a:tc>
                  <a:txBody>
                    <a:bodyPr/>
                    <a:lstStyle/>
                    <a:p>
                      <a:pPr algn="ctr"/>
                      <a:r>
                        <a:rPr lang="lt-LT" dirty="1">
                          <a:latin typeface="Barlow" panose="00000500000000000000" pitchFamily="2" charset="0"/>
                        </a:rPr>
                        <a:t>&lt; 5-tas procentilis</a:t>
                      </a:r>
                    </a:p>
                  </a:txBody>
                  <a:tcPr/>
                </a:tc>
                <a:extLst>
                  <a:ext uri="{0D108BD9-81ED-4DB2-BD59-A6C34878D82A}">
                    <a16:rowId xmlns:a16="http://schemas.microsoft.com/office/drawing/2014/main" val="2218221608"/>
                  </a:ext>
                </a:extLst>
              </a:tr>
              <a:tr h="370840">
                <a:tc>
                  <a:txBody>
                    <a:bodyPr/>
                    <a:lstStyle/>
                    <a:p>
                      <a:pPr algn="ctr"/>
                      <a:r>
                        <a:rPr lang="lt-LT" dirty="1">
                          <a:latin typeface="Barlow" panose="00000500000000000000" pitchFamily="2" charset="0"/>
                        </a:rPr>
                        <a:t>Normalus svoris</a:t>
                      </a:r>
                    </a:p>
                  </a:txBody>
                  <a:tcPr/>
                </a:tc>
                <a:tc>
                  <a:txBody>
                    <a:bodyPr/>
                    <a:lstStyle/>
                    <a:p>
                      <a:pPr algn="ctr"/>
                      <a:r>
                        <a:rPr lang="lt-LT" dirty="1">
                          <a:latin typeface="Barlow" panose="00000500000000000000" pitchFamily="2" charset="0"/>
                        </a:rPr>
                        <a:t>5-tas–84,9-tas procentilis</a:t>
                      </a:r>
                    </a:p>
                  </a:txBody>
                  <a:tcPr/>
                </a:tc>
                <a:extLst>
                  <a:ext uri="{0D108BD9-81ED-4DB2-BD59-A6C34878D82A}">
                    <a16:rowId xmlns:a16="http://schemas.microsoft.com/office/drawing/2014/main" val="438973275"/>
                  </a:ext>
                </a:extLst>
              </a:tr>
              <a:tr h="370840">
                <a:tc>
                  <a:txBody>
                    <a:bodyPr/>
                    <a:lstStyle/>
                    <a:p>
                      <a:pPr algn="ctr"/>
                      <a:r>
                        <a:rPr lang="lt-LT" dirty="1">
                          <a:latin typeface="Barlow" panose="00000500000000000000" pitchFamily="2" charset="0"/>
                        </a:rPr>
                        <a:t>Antsvoris</a:t>
                      </a:r>
                    </a:p>
                  </a:txBody>
                  <a:tcPr/>
                </a:tc>
                <a:tc>
                  <a:txBody>
                    <a:bodyPr/>
                    <a:lstStyle/>
                    <a:p>
                      <a:pPr algn="ctr"/>
                      <a:r>
                        <a:rPr lang="lt-LT" dirty="1">
                          <a:latin typeface="Barlow" panose="00000500000000000000" pitchFamily="2" charset="0"/>
                        </a:rPr>
                        <a:t>85-tas–94,9-tas procentilis</a:t>
                      </a:r>
                    </a:p>
                  </a:txBody>
                  <a:tcPr/>
                </a:tc>
                <a:extLst>
                  <a:ext uri="{0D108BD9-81ED-4DB2-BD59-A6C34878D82A}">
                    <a16:rowId xmlns:a16="http://schemas.microsoft.com/office/drawing/2014/main" val="3887871976"/>
                  </a:ext>
                </a:extLst>
              </a:tr>
              <a:tr h="370840">
                <a:tc>
                  <a:txBody>
                    <a:bodyPr/>
                    <a:lstStyle/>
                    <a:p>
                      <a:pPr algn="ctr"/>
                      <a:r>
                        <a:rPr lang="lt-LT" dirty="1">
                          <a:latin typeface="Barlow" panose="00000500000000000000" pitchFamily="2" charset="0"/>
                        </a:rPr>
                        <a:t>Nutukimas</a:t>
                      </a:r>
                    </a:p>
                  </a:txBody>
                  <a:tcPr/>
                </a:tc>
                <a:tc>
                  <a:txBody>
                    <a:bodyPr/>
                    <a:lstStyle/>
                    <a:p>
                      <a:pPr algn="ctr"/>
                      <a:r>
                        <a:rPr lang="lt-LT" dirty="1">
                          <a:latin typeface="Barlow" panose="00000500000000000000" pitchFamily="2" charset="0"/>
                        </a:rPr>
                        <a:t>&gt; 95-tas procentilis</a:t>
                      </a:r>
                    </a:p>
                  </a:txBody>
                  <a:tcPr/>
                </a:tc>
                <a:extLst>
                  <a:ext uri="{0D108BD9-81ED-4DB2-BD59-A6C34878D82A}">
                    <a16:rowId xmlns:a16="http://schemas.microsoft.com/office/drawing/2014/main" val="922042824"/>
                  </a:ext>
                </a:extLst>
              </a:tr>
            </a:tbl>
          </a:graphicData>
        </a:graphic>
      </p:graphicFrame>
      <p:sp>
        <p:nvSpPr>
          <p:cNvPr id="4" name="CaixaDeTexto 3">
            <a:extLst>
              <a:ext uri="{FF2B5EF4-FFF2-40B4-BE49-F238E27FC236}">
                <a16:creationId xmlns:a16="http://schemas.microsoft.com/office/drawing/2014/main" id="{1CDAADB0-88D4-414D-EA38-8509BA832E72}"/>
              </a:ext>
            </a:extLst>
          </p:cNvPr>
          <p:cNvSpPr txBox="1"/>
          <p:nvPr/>
        </p:nvSpPr>
        <p:spPr>
          <a:xfrm>
            <a:off x="4572000" y="4855123"/>
            <a:ext cx="4795281" cy="415498"/>
          </a:xfrm>
          <a:prstGeom prst="rect">
            <a:avLst/>
          </a:prstGeom>
          <a:noFill/>
        </p:spPr>
        <p:txBody>
          <a:bodyPr wrap="square">
            <a:spAutoFit/>
          </a:bodyPr>
          <a:lstStyle/>
          <a:p>
            <a:pPr algn="just"/>
            <a:r>
              <a:rPr lang="lt-LT" dirty="1" sz="100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https://www.who.int/tools/child-growth-standards/standards/weight-for-age</a:t>
            </a:r>
          </a:p>
          <a:p>
            <a:pPr algn="just"/>
            <a:endParaRPr lang="en-US" sz="1000" dirty="0">
              <a:solidFill>
                <a:schemeClr val="tx1"/>
              </a:solidFill>
              <a:latin typeface="Barlow" pitchFamily="2" charset="77"/>
            </a:endParaRPr>
          </a:p>
        </p:txBody>
      </p:sp>
      <p:sp>
        <p:nvSpPr>
          <p:cNvPr id="3" name="CaixaDeTexto 2"/>
          <p:cNvSpPr txBox="1"/>
          <p:nvPr/>
        </p:nvSpPr>
        <p:spPr>
          <a:xfrm>
            <a:off x="758597" y="3997102"/>
            <a:ext cx="4101435" cy="215444"/>
          </a:xfrm>
          <a:prstGeom prst="rect">
            <a:avLst/>
          </a:prstGeom>
          <a:noFill/>
        </p:spPr>
        <p:txBody>
          <a:bodyPr wrap="square" rtlCol="0">
            <a:spAutoFit/>
          </a:bodyPr>
          <a:lstStyle/>
          <a:p>
            <a:r>
              <a:rPr lang="lt-LT" dirty="1" sz="800">
                <a:solidFill>
                  <a:schemeClr val="accent2">
                    <a:lumMod val="50000"/>
                  </a:schemeClr>
                </a:solidFill>
                <a:latin typeface="Barlow" panose="020B0604020202020204" charset="0"/>
              </a:rPr>
              <a:t>*Vaikams nuo 2 iki 18 metų</a:t>
            </a:r>
          </a:p>
        </p:txBody>
      </p:sp>
    </p:spTree>
    <p:extLst>
      <p:ext uri="{BB962C8B-B14F-4D97-AF65-F5344CB8AC3E}">
        <p14:creationId xmlns:p14="http://schemas.microsoft.com/office/powerpoint/2010/main" val="4069062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A – Antropometriniai metodai</a:t>
            </a:r>
            <a:r>
              <a:rPr lang="lt-LT" dirty="1"/>
              <a:t> </a:t>
            </a:r>
          </a:p>
        </p:txBody>
      </p:sp>
      <p:graphicFrame>
        <p:nvGraphicFramePr>
          <p:cNvPr id="3" name="Tabela 9">
            <a:extLst>
              <a:ext uri="{FF2B5EF4-FFF2-40B4-BE49-F238E27FC236}">
                <a16:creationId xmlns:a16="http://schemas.microsoft.com/office/drawing/2014/main" id="{58B44D36-FE37-0424-569E-D406046634F9}"/>
              </a:ext>
            </a:extLst>
          </p:cNvPr>
          <p:cNvGraphicFramePr>
            <a:graphicFrameLocks noGrp="1"/>
          </p:cNvGraphicFramePr>
          <p:nvPr>
            <p:extLst>
              <p:ext uri="{D42A27DB-BD31-4B8C-83A1-F6EECF244321}">
                <p14:modId xmlns:p14="http://schemas.microsoft.com/office/powerpoint/2010/main" val="4168943132"/>
              </p:ext>
            </p:extLst>
          </p:nvPr>
        </p:nvGraphicFramePr>
        <p:xfrm>
          <a:off x="885056" y="2571750"/>
          <a:ext cx="7359352" cy="1112520"/>
        </p:xfrm>
        <a:graphic>
          <a:graphicData uri="http://schemas.openxmlformats.org/drawingml/2006/table">
            <a:tbl>
              <a:tblPr firstRow="1" bandRow="1">
                <a:tableStyleId>{93296810-A885-4BE3-A3E7-6D5BEEA58F35}</a:tableStyleId>
              </a:tblPr>
              <a:tblGrid>
                <a:gridCol w="4407023">
                  <a:extLst>
                    <a:ext uri="{9D8B030D-6E8A-4147-A177-3AD203B41FA5}">
                      <a16:colId xmlns:a16="http://schemas.microsoft.com/office/drawing/2014/main" val="1760334324"/>
                    </a:ext>
                  </a:extLst>
                </a:gridCol>
                <a:gridCol w="1440160">
                  <a:extLst>
                    <a:ext uri="{9D8B030D-6E8A-4147-A177-3AD203B41FA5}">
                      <a16:colId xmlns:a16="http://schemas.microsoft.com/office/drawing/2014/main" val="2130095415"/>
                    </a:ext>
                  </a:extLst>
                </a:gridCol>
                <a:gridCol w="1512169">
                  <a:extLst>
                    <a:ext uri="{9D8B030D-6E8A-4147-A177-3AD203B41FA5}">
                      <a16:colId xmlns:a16="http://schemas.microsoft.com/office/drawing/2014/main" val="653368172"/>
                    </a:ext>
                  </a:extLst>
                </a:gridCol>
              </a:tblGrid>
              <a:tr h="370840">
                <a:tc>
                  <a:txBody>
                    <a:bodyPr/>
                    <a:lstStyle/>
                    <a:p>
                      <a:endParaRPr lang="en-US" dirty="0">
                        <a:latin typeface="Barlow" panose="00000500000000000000" pitchFamily="2" charset="0"/>
                      </a:endParaRPr>
                    </a:p>
                  </a:txBody>
                  <a:tcPr/>
                </a:tc>
                <a:tc>
                  <a:txBody>
                    <a:bodyPr/>
                    <a:lstStyle/>
                    <a:p>
                      <a:pPr algn="ctr"/>
                      <a:r>
                        <a:rPr lang="lt-LT" dirty="1">
                          <a:solidFill>
                            <a:schemeClr val="tx1"/>
                          </a:solidFill>
                          <a:latin typeface="Barlow" panose="00000500000000000000" pitchFamily="2" charset="0"/>
                        </a:rPr>
                        <a:t>VYRAI</a:t>
                      </a:r>
                    </a:p>
                  </a:txBody>
                  <a:tcPr/>
                </a:tc>
                <a:tc>
                  <a:txBody>
                    <a:bodyPr/>
                    <a:lstStyle/>
                    <a:p>
                      <a:pPr algn="ctr"/>
                      <a:r>
                        <a:rPr lang="lt-LT" dirty="1">
                          <a:solidFill>
                            <a:schemeClr val="tx1"/>
                          </a:solidFill>
                          <a:latin typeface="Barlow" panose="00000500000000000000" pitchFamily="2" charset="0"/>
                        </a:rPr>
                        <a:t>MOTERYS</a:t>
                      </a:r>
                    </a:p>
                  </a:txBody>
                  <a:tcPr/>
                </a:tc>
                <a:extLst>
                  <a:ext uri="{0D108BD9-81ED-4DB2-BD59-A6C34878D82A}">
                    <a16:rowId xmlns:a16="http://schemas.microsoft.com/office/drawing/2014/main" val="786450935"/>
                  </a:ext>
                </a:extLst>
              </a:tr>
              <a:tr h="370840">
                <a:tc>
                  <a:txBody>
                    <a:bodyPr/>
                    <a:lstStyle/>
                    <a:p>
                      <a:r>
                        <a:rPr lang="lt-LT" dirty="1">
                          <a:latin typeface="Barlow" panose="00000500000000000000" pitchFamily="2" charset="0"/>
                        </a:rPr>
                        <a:t>Metabolinių komplikacijų rizikos didėjimas</a:t>
                      </a:r>
                    </a:p>
                  </a:txBody>
                  <a:tcPr/>
                </a:tc>
                <a:tc>
                  <a:txBody>
                    <a:bodyPr/>
                    <a:lstStyle/>
                    <a:p>
                      <a:pPr algn="ctr"/>
                      <a:r>
                        <a:rPr lang="lt-LT" dirty="1">
                          <a:latin typeface="Barlow" panose="00000500000000000000" pitchFamily="2" charset="0"/>
                        </a:rPr>
                        <a:t>&gt; 94 cm</a:t>
                      </a:r>
                    </a:p>
                  </a:txBody>
                  <a:tcPr/>
                </a:tc>
                <a:tc>
                  <a:txBody>
                    <a:bodyPr/>
                    <a:lstStyle/>
                    <a:p>
                      <a:pPr algn="ctr"/>
                      <a:r>
                        <a:rPr lang="lt-LT" dirty="1">
                          <a:latin typeface="Barlow" panose="00000500000000000000" pitchFamily="2" charset="0"/>
                        </a:rPr>
                        <a:t>&gt; 80 cm</a:t>
                      </a:r>
                    </a:p>
                  </a:txBody>
                  <a:tcPr/>
                </a:tc>
                <a:extLst>
                  <a:ext uri="{0D108BD9-81ED-4DB2-BD59-A6C34878D82A}">
                    <a16:rowId xmlns:a16="http://schemas.microsoft.com/office/drawing/2014/main" val="2218221608"/>
                  </a:ext>
                </a:extLst>
              </a:tr>
              <a:tr h="370840">
                <a:tc>
                  <a:txBody>
                    <a:bodyPr/>
                    <a:lstStyle/>
                    <a:p>
                      <a:r>
                        <a:rPr lang="lt-LT" dirty="1">
                          <a:latin typeface="Barlow" panose="00000500000000000000" pitchFamily="2" charset="0"/>
                        </a:rPr>
                        <a:t>Reikšmingas metabolinių komplikacijų rizikos didėjimas</a:t>
                      </a:r>
                    </a:p>
                  </a:txBody>
                  <a:tcPr/>
                </a:tc>
                <a:tc>
                  <a:txBody>
                    <a:bodyPr/>
                    <a:lstStyle/>
                    <a:p>
                      <a:pPr algn="ctr"/>
                      <a:r>
                        <a:rPr lang="lt-LT" dirty="1">
                          <a:latin typeface="Barlow" panose="00000500000000000000" pitchFamily="2" charset="0"/>
                        </a:rPr>
                        <a:t>&gt; 102 cm</a:t>
                      </a:r>
                    </a:p>
                  </a:txBody>
                  <a:tcPr/>
                </a:tc>
                <a:tc>
                  <a:txBody>
                    <a:bodyPr/>
                    <a:lstStyle/>
                    <a:p>
                      <a:pPr algn="ctr"/>
                      <a:r>
                        <a:rPr lang="lt-LT" dirty="1">
                          <a:latin typeface="Barlow" panose="00000500000000000000" pitchFamily="2" charset="0"/>
                        </a:rPr>
                        <a:t>&gt; 88 cm</a:t>
                      </a:r>
                    </a:p>
                  </a:txBody>
                  <a:tcPr/>
                </a:tc>
                <a:extLst>
                  <a:ext uri="{0D108BD9-81ED-4DB2-BD59-A6C34878D82A}">
                    <a16:rowId xmlns:a16="http://schemas.microsoft.com/office/drawing/2014/main" val="438973275"/>
                  </a:ext>
                </a:extLst>
              </a:tr>
            </a:tbl>
          </a:graphicData>
        </a:graphic>
      </p:graphicFrame>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7848872" cy="1082599"/>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LIEMENS APIMTIS</a:t>
            </a:r>
          </a:p>
        </p:txBody>
      </p:sp>
    </p:spTree>
    <p:extLst>
      <p:ext uri="{BB962C8B-B14F-4D97-AF65-F5344CB8AC3E}">
        <p14:creationId xmlns:p14="http://schemas.microsoft.com/office/powerpoint/2010/main" val="321622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A – Antropometriniai metodai</a:t>
            </a:r>
            <a:r>
              <a:rPr lang="lt-LT" dirty="1"/>
              <a:t> </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3602890"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LIEMENS IR KLUBŲ SANTYKIS</a:t>
            </a:r>
          </a:p>
          <a:p>
            <a:pPr lvl="1">
              <a:spcBef>
                <a:spcPts val="1000"/>
              </a:spcBef>
              <a:buChar char="▸"/>
            </a:pPr>
            <a:r>
              <a:rPr lang="lt-LT" dirty="1" sz="2000"/>
              <a:t>Liemens ir klubų santykis – svarbus su nutukimu siejamų sveikatos rizikų indikatorius</a:t>
            </a:r>
          </a:p>
          <a:p>
            <a:pPr lvl="1">
              <a:spcBef>
                <a:spcPts val="1000"/>
              </a:spcBef>
              <a:buChar char="▸"/>
            </a:pPr>
            <a:endParaRPr lang="en-US" sz="2000" dirty="0"/>
          </a:p>
        </p:txBody>
      </p:sp>
      <p:pic>
        <p:nvPicPr>
          <p:cNvPr id="5" name="Imagem 4">
            <a:extLst>
              <a:ext uri="{FF2B5EF4-FFF2-40B4-BE49-F238E27FC236}">
                <a16:creationId xmlns:a16="http://schemas.microsoft.com/office/drawing/2014/main" id="{91D4FBFB-BF33-215E-AA60-1813F1FA09BC}"/>
              </a:ext>
            </a:extLst>
          </p:cNvPr>
          <p:cNvPicPr>
            <a:picLocks noChangeAspect="1"/>
          </p:cNvPicPr>
          <p:nvPr/>
        </p:nvPicPr>
        <p:blipFill>
          <a:blip r:embed="rId3"/>
          <a:stretch>
            <a:fillRect/>
          </a:stretch>
        </p:blipFill>
        <p:spPr>
          <a:xfrm>
            <a:off x="3998426" y="1935634"/>
            <a:ext cx="5039617" cy="2670072"/>
          </a:xfrm>
          <a:prstGeom prst="rect">
            <a:avLst/>
          </a:prstGeom>
        </p:spPr>
      </p:pic>
      <p:sp>
        <p:nvSpPr>
          <p:cNvPr id="6" name="CaixaDeTexto 5">
            <a:extLst>
              <a:ext uri="{FF2B5EF4-FFF2-40B4-BE49-F238E27FC236}">
                <a16:creationId xmlns:a16="http://schemas.microsoft.com/office/drawing/2014/main" id="{54CE1335-F485-F7F9-0946-708125855123}"/>
              </a:ext>
            </a:extLst>
          </p:cNvPr>
          <p:cNvSpPr txBox="1"/>
          <p:nvPr/>
        </p:nvSpPr>
        <p:spPr>
          <a:xfrm>
            <a:off x="4148063" y="4605706"/>
            <a:ext cx="4649735" cy="246221"/>
          </a:xfrm>
          <a:prstGeom prst="rect">
            <a:avLst/>
          </a:prstGeom>
          <a:noFill/>
        </p:spPr>
        <p:txBody>
          <a:bodyPr wrap="square">
            <a:spAutoFit/>
          </a:bodyPr>
          <a:lstStyle/>
          <a:p>
            <a:pPr algn="ctr"/>
            <a:r>
              <a:rPr lang="lt-LT" dirty="1" sz="100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https://www.nestle-caribbean.com/wellness-tools/waist-hip-ratio/about</a:t>
            </a:r>
          </a:p>
        </p:txBody>
      </p:sp>
    </p:spTree>
    <p:extLst>
      <p:ext uri="{BB962C8B-B14F-4D97-AF65-F5344CB8AC3E}">
        <p14:creationId xmlns:p14="http://schemas.microsoft.com/office/powerpoint/2010/main" val="3251897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A – Antropometriniai metodai</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525658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ODOS KLOSČIŲ STORIS</a:t>
            </a:r>
            <a:r>
              <a:rPr lang="lt-LT" dirty="1" sz="2000" b="1"/>
              <a:t> </a:t>
            </a:r>
          </a:p>
          <a:p>
            <a:pPr lvl="1">
              <a:spcBef>
                <a:spcPts val="1000"/>
              </a:spcBef>
              <a:buChar char="▸"/>
            </a:pPr>
            <a:r>
              <a:rPr lang="lt-LT" dirty="1" sz="2000"/>
              <a:t>Ryšys tarp poodinio riebalų ir bendro kūno riebalų kiekio gali būti vertinamas matuojant odos klosčių storį tam tikrose kūno vietose </a:t>
            </a:r>
            <a:r>
              <a:rPr lang="lt-LT" dirty="1" sz="2000"/>
              <a:t> </a:t>
            </a:r>
          </a:p>
          <a:p>
            <a:pPr lvl="1">
              <a:spcBef>
                <a:spcPts val="1000"/>
              </a:spcBef>
              <a:buChar char="▸"/>
            </a:pPr>
            <a:endParaRPr lang="en-US" sz="2000" dirty="0"/>
          </a:p>
        </p:txBody>
      </p:sp>
      <p:pic>
        <p:nvPicPr>
          <p:cNvPr id="5" name="Imagem 4">
            <a:extLst>
              <a:ext uri="{FF2B5EF4-FFF2-40B4-BE49-F238E27FC236}">
                <a16:creationId xmlns:a16="http://schemas.microsoft.com/office/drawing/2014/main" id="{8DD8C47D-6080-652D-AE49-A5C0CD124D36}"/>
              </a:ext>
            </a:extLst>
          </p:cNvPr>
          <p:cNvPicPr>
            <a:picLocks noChangeAspect="1"/>
          </p:cNvPicPr>
          <p:nvPr/>
        </p:nvPicPr>
        <p:blipFill>
          <a:blip r:embed="rId3"/>
          <a:stretch>
            <a:fillRect/>
          </a:stretch>
        </p:blipFill>
        <p:spPr>
          <a:xfrm>
            <a:off x="6039224" y="1559919"/>
            <a:ext cx="2397100" cy="3391641"/>
          </a:xfrm>
          <a:prstGeom prst="rect">
            <a:avLst/>
          </a:prstGeom>
        </p:spPr>
      </p:pic>
    </p:spTree>
    <p:extLst>
      <p:ext uri="{BB962C8B-B14F-4D97-AF65-F5344CB8AC3E}">
        <p14:creationId xmlns:p14="http://schemas.microsoft.com/office/powerpoint/2010/main" val="2599156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A – Antropometriniai metodai</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8933" y="2139702"/>
            <a:ext cx="8115208"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BIOELEKTRINĖ VARŽA</a:t>
            </a:r>
            <a:r>
              <a:rPr lang="lt-LT" dirty="1" sz="2000" b="1"/>
              <a:t> </a:t>
            </a:r>
          </a:p>
          <a:p>
            <a:pPr lvl="1">
              <a:spcBef>
                <a:spcPts val="1000"/>
              </a:spcBef>
              <a:buChar char="▸"/>
            </a:pPr>
            <a:r>
              <a:rPr lang="lt-LT" dirty="1" sz="2000"/>
              <a:t>Bioelektrinės varžos analizė – paprastas neinvazinis būdas, skirtas nustatyti bendrą kūne esančių skysčių kiekį ir kūno sudėtį</a:t>
            </a:r>
          </a:p>
          <a:p>
            <a:pPr lvl="1">
              <a:spcBef>
                <a:spcPts val="1000"/>
              </a:spcBef>
              <a:buChar char="▸"/>
            </a:pPr>
            <a:endParaRPr lang="en-US" sz="2000" dirty="0"/>
          </a:p>
        </p:txBody>
      </p:sp>
    </p:spTree>
    <p:extLst>
      <p:ext uri="{BB962C8B-B14F-4D97-AF65-F5344CB8AC3E}">
        <p14:creationId xmlns:p14="http://schemas.microsoft.com/office/powerpoint/2010/main" val="1329742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B – Biocheminiai metodai</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8115208"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a:t>Biocheminis įvertinimas apima maistingųjų medžiagų lygio kraujyje, šlapime ar išmatose nustatymą.</a:t>
            </a:r>
            <a:r>
              <a:rPr lang="lt-LT" dirty="1" sz="2000"/>
              <a:t> </a:t>
            </a:r>
          </a:p>
          <a:p>
            <a:pPr marL="457200" lvl="0" indent="-381000" algn="l" rtl="0">
              <a:spcBef>
                <a:spcPts val="1000"/>
              </a:spcBef>
              <a:spcAft>
                <a:spcPts val="0"/>
              </a:spcAft>
              <a:buSzPts val="2400"/>
              <a:buChar char="▸"/>
            </a:pPr>
            <a:r>
              <a:rPr lang="lt-LT" dirty="1" sz="2000"/>
              <a:t>Laboratorinių tyrimų rezultatai suteikia tinkamą pasirengimą turintiems sveikatos priežiūros specialistams naudingos informacijos apie medicinines problemas, galinčias daryti poveikį paciento apetitui ar mitybai.</a:t>
            </a:r>
            <a:r>
              <a:rPr lang="lt-LT" dirty="1" sz="2000"/>
              <a:t> </a:t>
            </a:r>
          </a:p>
          <a:p>
            <a:pPr lvl="1">
              <a:spcBef>
                <a:spcPts val="1000"/>
              </a:spcBef>
              <a:buChar char="▸"/>
            </a:pPr>
            <a:endParaRPr lang="en-US" sz="2000" dirty="0"/>
          </a:p>
        </p:txBody>
      </p:sp>
    </p:spTree>
    <p:extLst>
      <p:ext uri="{BB962C8B-B14F-4D97-AF65-F5344CB8AC3E}">
        <p14:creationId xmlns:p14="http://schemas.microsoft.com/office/powerpoint/2010/main" val="4273912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lt-LT" dirty="1" sz="2000">
                <a:solidFill>
                  <a:schemeClr val="bg1"/>
                </a:solidFill>
                <a:latin typeface="Barlow SemiBold" panose="020B0604020202020204" charset="0"/>
                <a:cs typeface="Calibri" panose="020F0502020204030204" pitchFamily="34" charset="0"/>
              </a:rPr>
              <a:t>Projekto numeris:</a:t>
            </a:r>
            <a:r>
              <a:rPr lang="lt-LT" dirty="1" sz="2000">
                <a:solidFill>
                  <a:schemeClr val="bg1"/>
                </a:solidFill>
                <a:latin typeface="Barlow SemiBold" panose="020B0604020202020204" charset="0"/>
                <a:cs typeface="Calibri" panose="020F0502020204030204" pitchFamily="34" charset="0"/>
              </a:rPr>
              <a:t> </a:t>
            </a:r>
            <a:r>
              <a:rPr lang="lt-LT" dirty="1" sz="2000">
                <a:solidFill>
                  <a:schemeClr val="bg1"/>
                </a:solidFill>
                <a:latin typeface="Barlow SemiBold" panose="020B0604020202020204" charset="0"/>
                <a:cs typeface="Calibri" panose="020F0502020204030204" pitchFamily="34" charset="0"/>
              </a:rPr>
              <a:t>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lt-LT" dirty="1" sz="140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B – Biocheminiai metodai</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417646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Cholesterolis</a:t>
            </a:r>
          </a:p>
          <a:p>
            <a:pPr lvl="1">
              <a:spcBef>
                <a:spcPts val="1000"/>
              </a:spcBef>
              <a:buChar char="▸"/>
            </a:pPr>
            <a:r>
              <a:rPr lang="lt-LT" dirty="1" sz="2000"/>
              <a:t>Įvertinti riebalų metabolizmą ir širdies bei kraujagyslių ligų riziką</a:t>
            </a:r>
          </a:p>
          <a:p>
            <a:pPr lvl="1">
              <a:spcBef>
                <a:spcPts val="1000"/>
              </a:spcBef>
              <a:buChar char="▸"/>
            </a:pPr>
            <a:endParaRPr lang="en-US" sz="2000" dirty="0"/>
          </a:p>
        </p:txBody>
      </p:sp>
      <p:pic>
        <p:nvPicPr>
          <p:cNvPr id="3" name="Imagem 2">
            <a:extLst>
              <a:ext uri="{FF2B5EF4-FFF2-40B4-BE49-F238E27FC236}">
                <a16:creationId xmlns:a16="http://schemas.microsoft.com/office/drawing/2014/main" id="{A627C99B-A350-D66C-DF89-7F93BC3E82C8}"/>
              </a:ext>
            </a:extLst>
          </p:cNvPr>
          <p:cNvPicPr>
            <a:picLocks noChangeAspect="1"/>
          </p:cNvPicPr>
          <p:nvPr/>
        </p:nvPicPr>
        <p:blipFill rotWithShape="1">
          <a:blip r:embed="rId3"/>
          <a:srcRect t="12997"/>
          <a:stretch/>
        </p:blipFill>
        <p:spPr>
          <a:xfrm>
            <a:off x="4572000" y="1365266"/>
            <a:ext cx="3744416" cy="3664995"/>
          </a:xfrm>
          <a:prstGeom prst="rect">
            <a:avLst/>
          </a:prstGeom>
        </p:spPr>
      </p:pic>
      <p:sp>
        <p:nvSpPr>
          <p:cNvPr id="6" name="CaixaDeTexto 5">
            <a:extLst>
              <a:ext uri="{FF2B5EF4-FFF2-40B4-BE49-F238E27FC236}">
                <a16:creationId xmlns:a16="http://schemas.microsoft.com/office/drawing/2014/main" id="{14F6C650-7EAD-F658-5AD3-91DFABED02BC}"/>
              </a:ext>
            </a:extLst>
          </p:cNvPr>
          <p:cNvSpPr txBox="1"/>
          <p:nvPr/>
        </p:nvSpPr>
        <p:spPr>
          <a:xfrm>
            <a:off x="3656550" y="4832489"/>
            <a:ext cx="5487450" cy="246221"/>
          </a:xfrm>
          <a:prstGeom prst="rect">
            <a:avLst/>
          </a:prstGeom>
          <a:noFill/>
        </p:spPr>
        <p:txBody>
          <a:bodyPr wrap="square">
            <a:spAutoFit/>
          </a:bodyPr>
          <a:lstStyle/>
          <a:p>
            <a:r>
              <a:rPr lang="lt-LT" dirty="1" sz="100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https://my.clevelandclinic.org/health/articles/11920-cholesterol-numbers-what-do-they-mean</a:t>
            </a:r>
          </a:p>
        </p:txBody>
      </p:sp>
    </p:spTree>
    <p:extLst>
      <p:ext uri="{BB962C8B-B14F-4D97-AF65-F5344CB8AC3E}">
        <p14:creationId xmlns:p14="http://schemas.microsoft.com/office/powerpoint/2010/main" val="1834466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B – Biocheminiai metodai</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4176464"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Cukrinio diabeto tyrimai</a:t>
            </a:r>
          </a:p>
          <a:p>
            <a:pPr lvl="1">
              <a:spcBef>
                <a:spcPts val="1000"/>
              </a:spcBef>
              <a:buChar char="▸"/>
            </a:pPr>
            <a:endParaRPr lang="en-US" sz="2000" dirty="0"/>
          </a:p>
        </p:txBody>
      </p:sp>
      <p:pic>
        <p:nvPicPr>
          <p:cNvPr id="5" name="Imagem 4">
            <a:extLst>
              <a:ext uri="{FF2B5EF4-FFF2-40B4-BE49-F238E27FC236}">
                <a16:creationId xmlns:a16="http://schemas.microsoft.com/office/drawing/2014/main" id="{4F0358DA-3241-B167-1626-FCCB58E268B5}"/>
              </a:ext>
            </a:extLst>
          </p:cNvPr>
          <p:cNvPicPr>
            <a:picLocks noChangeAspect="1"/>
          </p:cNvPicPr>
          <p:nvPr/>
        </p:nvPicPr>
        <p:blipFill rotWithShape="1">
          <a:blip r:embed="rId3"/>
          <a:srcRect b="16768"/>
          <a:stretch/>
        </p:blipFill>
        <p:spPr>
          <a:xfrm>
            <a:off x="3635896" y="1400988"/>
            <a:ext cx="4176464" cy="3476166"/>
          </a:xfrm>
          <a:prstGeom prst="rect">
            <a:avLst/>
          </a:prstGeom>
        </p:spPr>
      </p:pic>
      <p:sp>
        <p:nvSpPr>
          <p:cNvPr id="6" name="CaixaDeTexto 5">
            <a:extLst>
              <a:ext uri="{FF2B5EF4-FFF2-40B4-BE49-F238E27FC236}">
                <a16:creationId xmlns:a16="http://schemas.microsoft.com/office/drawing/2014/main" id="{8C7B5190-933A-B5DA-05B6-E0DDB041EC06}"/>
              </a:ext>
            </a:extLst>
          </p:cNvPr>
          <p:cNvSpPr txBox="1"/>
          <p:nvPr/>
        </p:nvSpPr>
        <p:spPr>
          <a:xfrm>
            <a:off x="3235365" y="4881924"/>
            <a:ext cx="5310336" cy="400110"/>
          </a:xfrm>
          <a:prstGeom prst="rect">
            <a:avLst/>
          </a:prstGeom>
          <a:noFill/>
        </p:spPr>
        <p:txBody>
          <a:bodyPr wrap="square">
            <a:spAutoFit/>
          </a:bodyPr>
          <a:lstStyle/>
          <a:p>
            <a:r>
              <a:rPr lang="lt-LT" dirty="1" sz="1000">
                <a:solidFill>
                  <a:schemeClr val="tx1"/>
                </a:solidFill>
                <a:latin typeface="Barlow" pitchFamily="2" charset="77"/>
                <a:hlinkClick r:id="rId4">
                  <a:extLst>
                    <a:ext uri="{A12FA001-AC4F-418D-AE19-62706E023703}">
                      <ahyp:hlinkClr xmlns:ahyp="http://schemas.microsoft.com/office/drawing/2018/hyperlinkcolor" xmlns="" val="tx"/>
                    </a:ext>
                  </a:extLst>
                </a:hlinkClick>
              </a:rPr>
              <a:t>https://www.cdc.gov/diabetes/pdfs/library/socialmedia/road-to-diabetes-infographic.pdf</a:t>
            </a:r>
          </a:p>
          <a:p>
            <a:endParaRPr lang="en-US" sz="1000" dirty="0">
              <a:solidFill>
                <a:schemeClr val="tx1"/>
              </a:solidFill>
              <a:latin typeface="Barlow" pitchFamily="2" charset="77"/>
            </a:endParaRPr>
          </a:p>
        </p:txBody>
      </p:sp>
    </p:spTree>
    <p:extLst>
      <p:ext uri="{BB962C8B-B14F-4D97-AF65-F5344CB8AC3E}">
        <p14:creationId xmlns:p14="http://schemas.microsoft.com/office/powerpoint/2010/main" val="185500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C – klinikiniai metodai</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81000" y="1779662"/>
            <a:ext cx="8182824" cy="2666775"/>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a:t>Klinikinis įvertinimas apima vizualiai matomų maistingųjų medžiagų trūkumo ženklų tikrinimą </a:t>
            </a:r>
          </a:p>
          <a:p>
            <a:pPr lvl="1">
              <a:spcBef>
                <a:spcPts val="1000"/>
              </a:spcBef>
              <a:buChar char="▸"/>
            </a:pPr>
            <a:r>
              <a:rPr lang="lt-LT" dirty="1" sz="2000"/>
              <a:t>Plaukai, burna, nagai, oda, akys, liežuvis, raumenys, kaulai</a:t>
            </a:r>
          </a:p>
          <a:p>
            <a:pPr lvl="1">
              <a:spcBef>
                <a:spcPts val="1000"/>
              </a:spcBef>
              <a:buChar char="▸"/>
            </a:pPr>
            <a:r>
              <a:rPr lang="lt-LT" dirty="1" sz="2000"/>
              <a:t>Ligos istorija, vartojami vaistai</a:t>
            </a:r>
            <a:r>
              <a:rPr lang="lt-LT" dirty="1" sz="2000"/>
              <a:t> </a:t>
            </a:r>
          </a:p>
          <a:p>
            <a:pPr lvl="1">
              <a:spcBef>
                <a:spcPts val="1000"/>
              </a:spcBef>
              <a:buChar char="▸"/>
            </a:pPr>
            <a:r>
              <a:rPr lang="lt-LT" dirty="1" sz="2000"/>
              <a:t>Rizikos veiksniai ligoms atsirasti (rūkymas, alkoholio vartojimas, antsvoris)</a:t>
            </a:r>
          </a:p>
          <a:p>
            <a:pPr lvl="1">
              <a:spcBef>
                <a:spcPts val="1000"/>
              </a:spcBef>
              <a:buChar char="▸"/>
            </a:pPr>
            <a:r>
              <a:rPr lang="lt-LT" dirty="1" sz="2000"/>
              <a:t>Simptomai (karščiavimas, viduriavimas, vėmimas)</a:t>
            </a:r>
          </a:p>
          <a:p>
            <a:pPr lvl="1">
              <a:spcBef>
                <a:spcPts val="1000"/>
              </a:spcBef>
              <a:buChar char="▸"/>
            </a:pPr>
            <a:endParaRPr lang="en-US" sz="2000" dirty="0"/>
          </a:p>
        </p:txBody>
      </p:sp>
    </p:spTree>
    <p:extLst>
      <p:ext uri="{BB962C8B-B14F-4D97-AF65-F5344CB8AC3E}">
        <p14:creationId xmlns:p14="http://schemas.microsoft.com/office/powerpoint/2010/main" val="117192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D – dietos įvertinimas</a:t>
            </a:r>
            <a:r>
              <a:rPr lang="lt-LT" dirty="1"/>
              <a:t> </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7128792" cy="187468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Retrospektyvieji metodai</a:t>
            </a:r>
          </a:p>
          <a:p>
            <a:pPr lvl="1">
              <a:spcBef>
                <a:spcPts val="1000"/>
              </a:spcBef>
              <a:buChar char="▸"/>
            </a:pPr>
            <a:r>
              <a:rPr lang="lt-LT" dirty="1" sz="2000"/>
              <a:t>24 val. mitybos apklausa</a:t>
            </a:r>
          </a:p>
          <a:p>
            <a:pPr lvl="1">
              <a:spcBef>
                <a:spcPts val="1000"/>
              </a:spcBef>
              <a:buChar char="▸"/>
            </a:pPr>
            <a:r>
              <a:rPr lang="lt-LT" dirty="1" sz="2000"/>
              <a:t>Dietos istorija</a:t>
            </a:r>
          </a:p>
          <a:p>
            <a:pPr lvl="1">
              <a:spcBef>
                <a:spcPts val="1000"/>
              </a:spcBef>
              <a:buChar char="▸"/>
            </a:pPr>
            <a:r>
              <a:rPr lang="lt-LT" dirty="1" sz="2000"/>
              <a:t>Maisto produktų vartojimo dažnio klausimynas</a:t>
            </a:r>
          </a:p>
          <a:p>
            <a:pPr lvl="1">
              <a:spcBef>
                <a:spcPts val="1000"/>
              </a:spcBef>
              <a:buChar char="▸"/>
            </a:pPr>
            <a:r>
              <a:rPr lang="lt-LT" dirty="1" sz="2000"/>
              <a:t>Trumpieji mitybos įvertinimo klausimynai</a:t>
            </a:r>
          </a:p>
          <a:p>
            <a:pPr lvl="1">
              <a:spcBef>
                <a:spcPts val="1000"/>
              </a:spcBef>
              <a:buChar char="▸"/>
            </a:pPr>
            <a:endParaRPr lang="en-US" sz="2000" dirty="0"/>
          </a:p>
        </p:txBody>
      </p:sp>
    </p:spTree>
    <p:extLst>
      <p:ext uri="{BB962C8B-B14F-4D97-AF65-F5344CB8AC3E}">
        <p14:creationId xmlns:p14="http://schemas.microsoft.com/office/powerpoint/2010/main" val="1463943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D – dietos įvertinimas</a:t>
            </a:r>
            <a:r>
              <a:rPr lang="lt-LT" dirty="1"/>
              <a:t> </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6" y="1705175"/>
            <a:ext cx="7128792" cy="259476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Dabartiniai metodai</a:t>
            </a:r>
          </a:p>
          <a:p>
            <a:pPr lvl="1">
              <a:spcBef>
                <a:spcPts val="1000"/>
              </a:spcBef>
              <a:buChar char="▸"/>
            </a:pPr>
            <a:r>
              <a:rPr lang="lt-LT" dirty="1" sz="2000"/>
              <a:t>Maisto svėrimo registravimas </a:t>
            </a:r>
          </a:p>
          <a:p>
            <a:pPr lvl="1">
              <a:spcBef>
                <a:spcPts val="1000"/>
              </a:spcBef>
              <a:buChar char="▸"/>
            </a:pPr>
            <a:r>
              <a:rPr lang="lt-LT" dirty="1" sz="2000"/>
              <a:t>Maisto registravimas su apskaičiuotu svoriu</a:t>
            </a:r>
          </a:p>
          <a:p>
            <a:pPr lvl="1">
              <a:spcBef>
                <a:spcPts val="1000"/>
              </a:spcBef>
              <a:buChar char="▸"/>
            </a:pPr>
            <a:r>
              <a:rPr lang="lt-LT" dirty="1" sz="2000"/>
              <a:t>Kartotinė analizė</a:t>
            </a:r>
            <a:r>
              <a:rPr lang="lt-LT" dirty="1" sz="2000"/>
              <a:t> </a:t>
            </a:r>
          </a:p>
          <a:p>
            <a:pPr lvl="1">
              <a:spcBef>
                <a:spcPts val="1000"/>
              </a:spcBef>
              <a:buChar char="▸"/>
            </a:pPr>
            <a:r>
              <a:rPr lang="lt-LT" dirty="1" sz="2000"/>
              <a:t>Registravimas pasitelkiant elektronikos prietaisus (išmaniuosius telefonus, vaizdo fiksavimo kameras ir pan.)</a:t>
            </a:r>
          </a:p>
        </p:txBody>
      </p:sp>
      <p:sp>
        <p:nvSpPr>
          <p:cNvPr id="3" name="CaixaDeTexto 2">
            <a:extLst>
              <a:ext uri="{FF2B5EF4-FFF2-40B4-BE49-F238E27FC236}">
                <a16:creationId xmlns:a16="http://schemas.microsoft.com/office/drawing/2014/main" id="{1B27D4EC-2552-F728-ED06-468B5BC88E5A}"/>
              </a:ext>
            </a:extLst>
          </p:cNvPr>
          <p:cNvSpPr txBox="1"/>
          <p:nvPr/>
        </p:nvSpPr>
        <p:spPr>
          <a:xfrm>
            <a:off x="745067" y="-1066800"/>
            <a:ext cx="184731" cy="307777"/>
          </a:xfrm>
          <a:prstGeom prst="rect">
            <a:avLst/>
          </a:prstGeom>
          <a:noFill/>
        </p:spPr>
        <p:txBody>
          <a:bodyPr wrap="none" rtlCol="0">
            <a:spAutoFit/>
          </a:bodyPr>
          <a:lstStyle/>
          <a:p>
            <a:endParaRPr lang="pt-PT"/>
          </a:p>
        </p:txBody>
      </p:sp>
    </p:spTree>
    <p:extLst>
      <p:ext uri="{BB962C8B-B14F-4D97-AF65-F5344CB8AC3E}">
        <p14:creationId xmlns:p14="http://schemas.microsoft.com/office/powerpoint/2010/main" val="244294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a:xfrm>
            <a:off x="614974" y="391350"/>
            <a:ext cx="7485418" cy="919500"/>
          </a:xfrm>
        </p:spPr>
        <p:txBody>
          <a:bodyPr/>
          <a:lstStyle/>
          <a:p>
            <a:r>
              <a:rPr lang="lt-LT" dirty="1"/>
              <a:t>D – dietos įvertinimas</a:t>
            </a:r>
            <a:r>
              <a:rPr lang="lt-LT" dirty="1"/>
              <a:t> </a:t>
            </a:r>
          </a:p>
        </p:txBody>
      </p:sp>
      <p:sp>
        <p:nvSpPr>
          <p:cNvPr id="4" name="Google Shape;202;p18">
            <a:extLst>
              <a:ext uri="{FF2B5EF4-FFF2-40B4-BE49-F238E27FC236}">
                <a16:creationId xmlns:a16="http://schemas.microsoft.com/office/drawing/2014/main" id="{EC1A9F86-1852-DE1C-62D9-18322BD8FCA5}"/>
              </a:ext>
            </a:extLst>
          </p:cNvPr>
          <p:cNvSpPr txBox="1">
            <a:spLocks noGrp="1"/>
          </p:cNvSpPr>
          <p:nvPr>
            <p:ph type="body" idx="1"/>
          </p:nvPr>
        </p:nvSpPr>
        <p:spPr>
          <a:xfrm>
            <a:off x="395535" y="1705175"/>
            <a:ext cx="8327839" cy="259476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a:t>Mitybos gairių dėl maisto vartojimo laikymasis</a:t>
            </a:r>
          </a:p>
          <a:p>
            <a:pPr marL="76200" lvl="0" indent="0" algn="l" rtl="0">
              <a:spcBef>
                <a:spcPts val="1000"/>
              </a:spcBef>
              <a:spcAft>
                <a:spcPts val="0"/>
              </a:spcAft>
              <a:buSzPts val="2400"/>
              <a:buNone/>
            </a:pPr>
            <a:endParaRPr lang="en-US" sz="2000" dirty="0"/>
          </a:p>
          <a:p>
            <a:pPr marL="76200" indent="0" algn="ctr">
              <a:spcBef>
                <a:spcPts val="1000"/>
              </a:spcBef>
              <a:buNone/>
            </a:pPr>
            <a:r>
              <a:rPr lang="lt-LT" dirty="1" sz="1800" b="1" u="sng">
                <a:latin typeface="Barlow" panose="00000500000000000000" pitchFamily="2" charset="0"/>
              </a:rPr>
              <a:t>https://www.fao.org/nutrition/education/food-based-dietary-guidelines</a:t>
            </a:r>
          </a:p>
          <a:p>
            <a:pPr marL="76200" lvl="0" indent="0" algn="l" rtl="0">
              <a:spcBef>
                <a:spcPts val="1000"/>
              </a:spcBef>
              <a:spcAft>
                <a:spcPts val="0"/>
              </a:spcAft>
              <a:buSzPts val="2400"/>
              <a:buNone/>
            </a:pPr>
            <a:endParaRPr lang="en-US" sz="2000" dirty="0"/>
          </a:p>
        </p:txBody>
      </p:sp>
    </p:spTree>
    <p:extLst>
      <p:ext uri="{BB962C8B-B14F-4D97-AF65-F5344CB8AC3E}">
        <p14:creationId xmlns:p14="http://schemas.microsoft.com/office/powerpoint/2010/main" val="2837001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2" name="Google Shape;502;p35"/>
          <p:cNvSpPr txBox="1">
            <a:spLocks noGrp="1"/>
          </p:cNvSpPr>
          <p:nvPr>
            <p:ph type="body" idx="1"/>
          </p:nvPr>
        </p:nvSpPr>
        <p:spPr>
          <a:xfrm>
            <a:off x="539552" y="1923678"/>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lt-LT" dirty="1" b="1">
                <a:solidFill>
                  <a:schemeClr val="accent3"/>
                </a:solidFill>
                <a:latin typeface="Barlow"/>
                <a:ea typeface="Barlow"/>
                <a:cs typeface="Barlow"/>
                <a:sym typeface="Barlow"/>
              </a:rPr>
              <a:t>Instituto Politécnico de Bragança</a:t>
            </a: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81000" y="1779662"/>
            <a:ext cx="7920880" cy="2826600"/>
          </a:xfrm>
          <a:prstGeom prst="rect">
            <a:avLst/>
          </a:prstGeom>
        </p:spPr>
        <p:txBody>
          <a:bodyPr spcFirstLastPara="1" wrap="square" lIns="0" tIns="0" rIns="0" bIns="0" anchor="t" anchorCtr="0">
            <a:noAutofit/>
          </a:bodyPr>
          <a:lstStyle/>
          <a:p>
            <a:pPr marL="457200" lvl="0" indent="-381000" algn="just" rtl="0">
              <a:spcBef>
                <a:spcPts val="1000"/>
              </a:spcBef>
              <a:spcAft>
                <a:spcPts val="0"/>
              </a:spcAft>
              <a:buSzPts val="2400"/>
              <a:buChar char="▸"/>
            </a:pPr>
            <a:r>
              <a:rPr lang="lt-LT" dirty="1" sz="2000"/>
              <a:t>Apima asmens mitybos būklės patikrinimui skirtus metodus ir technikas</a:t>
            </a:r>
          </a:p>
          <a:p>
            <a:pPr marL="457200" lvl="0" indent="-381000" algn="just" rtl="0">
              <a:spcBef>
                <a:spcPts val="1000"/>
              </a:spcBef>
              <a:spcAft>
                <a:spcPts val="0"/>
              </a:spcAft>
              <a:buSzPts val="2400"/>
              <a:buChar char="▸"/>
            </a:pPr>
            <a:endParaRPr lang="en-US" sz="2000" dirty="0"/>
          </a:p>
          <a:p>
            <a:pPr marL="457200" lvl="0" indent="-381000" algn="just" rtl="0">
              <a:spcBef>
                <a:spcPts val="1000"/>
              </a:spcBef>
              <a:spcAft>
                <a:spcPts val="0"/>
              </a:spcAft>
              <a:buSzPts val="2400"/>
              <a:buChar char="▸"/>
            </a:pPr>
            <a:r>
              <a:rPr lang="lt-LT" dirty="1" sz="2000" b="1" i="1"/>
              <a:t>Tikslas: nustatyti potencialius rūpesčių sukelti galinčius aspektus tokiu būdu prisidedant prie sveikatos būklės gerinimo ir palaikymo</a:t>
            </a:r>
          </a:p>
          <a:p>
            <a:pPr marL="76200" lvl="0" indent="0" algn="l" rtl="0">
              <a:spcBef>
                <a:spcPts val="1000"/>
              </a:spcBef>
              <a:spcAft>
                <a:spcPts val="0"/>
              </a:spcAft>
              <a:buSzPts val="2400"/>
              <a:buNone/>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1"/>
              <a:t>Mitybos būklės įvertinimas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545350"/>
            <a:ext cx="8568952"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a:t>Balanso tarp suvartojamų maistingųjų medžiagų ir reikalavimų dėl maistingųjų medžiagų rezultatas</a:t>
            </a:r>
          </a:p>
          <a:p>
            <a:pPr marL="457200" lvl="0" indent="-381000" algn="l" rtl="0">
              <a:spcBef>
                <a:spcPts val="1000"/>
              </a:spcBef>
              <a:spcAft>
                <a:spcPts val="0"/>
              </a:spcAft>
              <a:buSzPts val="2400"/>
              <a:buChar char="▸"/>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1"/>
              <a:t>Mitybos būklės įvertinimas</a:t>
            </a:r>
          </a:p>
        </p:txBody>
      </p:sp>
      <p:pic>
        <p:nvPicPr>
          <p:cNvPr id="3" name="Marcador de Posição de Conteúdo 4">
            <a:extLst>
              <a:ext uri="{FF2B5EF4-FFF2-40B4-BE49-F238E27FC236}">
                <a16:creationId xmlns:a16="http://schemas.microsoft.com/office/drawing/2014/main" id="{0FF07A77-C43B-A769-DF85-09ECD83F6D2B}"/>
              </a:ext>
            </a:extLst>
          </p:cNvPr>
          <p:cNvPicPr>
            <a:picLocks noChangeAspect="1"/>
          </p:cNvPicPr>
          <p:nvPr/>
        </p:nvPicPr>
        <p:blipFill rotWithShape="1">
          <a:blip r:embed="rId3"/>
          <a:srcRect t="52116"/>
          <a:stretch/>
        </p:blipFill>
        <p:spPr>
          <a:xfrm>
            <a:off x="1619672" y="2985895"/>
            <a:ext cx="5400600" cy="2167857"/>
          </a:xfrm>
          <a:prstGeom prst="rect">
            <a:avLst/>
          </a:prstGeom>
        </p:spPr>
      </p:pic>
      <p:pic>
        <p:nvPicPr>
          <p:cNvPr id="4" name="Marcador de Posição de Conteúdo 4">
            <a:extLst>
              <a:ext uri="{FF2B5EF4-FFF2-40B4-BE49-F238E27FC236}">
                <a16:creationId xmlns:a16="http://schemas.microsoft.com/office/drawing/2014/main" id="{2D493B7B-6F4A-5A82-F4AF-50BEAC21F8A6}"/>
              </a:ext>
            </a:extLst>
          </p:cNvPr>
          <p:cNvPicPr>
            <a:picLocks noChangeAspect="1"/>
          </p:cNvPicPr>
          <p:nvPr/>
        </p:nvPicPr>
        <p:blipFill rotWithShape="1">
          <a:blip r:embed="rId4"/>
          <a:srcRect l="47374" t="51441" r="38060" b="42622"/>
          <a:stretch/>
        </p:blipFill>
        <p:spPr>
          <a:xfrm>
            <a:off x="3964181" y="2839932"/>
            <a:ext cx="1111875" cy="379890"/>
          </a:xfrm>
          <a:prstGeom prst="rect">
            <a:avLst/>
          </a:prstGeom>
        </p:spPr>
      </p:pic>
      <p:pic>
        <p:nvPicPr>
          <p:cNvPr id="5" name="Imagem 4">
            <a:extLst>
              <a:ext uri="{FF2B5EF4-FFF2-40B4-BE49-F238E27FC236}">
                <a16:creationId xmlns:a16="http://schemas.microsoft.com/office/drawing/2014/main" id="{7DAAEADD-DECC-B231-7AF5-B6F293BDA733}"/>
              </a:ext>
            </a:extLst>
          </p:cNvPr>
          <p:cNvPicPr>
            <a:picLocks noChangeAspect="1"/>
          </p:cNvPicPr>
          <p:nvPr/>
        </p:nvPicPr>
        <p:blipFill rotWithShape="1">
          <a:blip r:embed="rId5"/>
          <a:srcRect l="21513" t="33639" r="60962" b="57937"/>
          <a:stretch/>
        </p:blipFill>
        <p:spPr>
          <a:xfrm>
            <a:off x="2843808" y="2551899"/>
            <a:ext cx="942779" cy="379891"/>
          </a:xfrm>
          <a:prstGeom prst="rect">
            <a:avLst/>
          </a:prstGeom>
        </p:spPr>
      </p:pic>
      <p:pic>
        <p:nvPicPr>
          <p:cNvPr id="6" name="Imagem 5">
            <a:extLst>
              <a:ext uri="{FF2B5EF4-FFF2-40B4-BE49-F238E27FC236}">
                <a16:creationId xmlns:a16="http://schemas.microsoft.com/office/drawing/2014/main" id="{20289AA2-DA3E-7B25-DD3A-089F6AD38FDB}"/>
              </a:ext>
            </a:extLst>
          </p:cNvPr>
          <p:cNvPicPr>
            <a:picLocks noChangeAspect="1"/>
          </p:cNvPicPr>
          <p:nvPr/>
        </p:nvPicPr>
        <p:blipFill rotWithShape="1">
          <a:blip r:embed="rId5"/>
          <a:srcRect l="59646" t="43596" r="15226" b="48380"/>
          <a:stretch/>
        </p:blipFill>
        <p:spPr>
          <a:xfrm>
            <a:off x="5076056" y="2569947"/>
            <a:ext cx="1351754" cy="361843"/>
          </a:xfrm>
          <a:prstGeom prst="rect">
            <a:avLst/>
          </a:prstGeom>
        </p:spPr>
      </p:pic>
    </p:spTree>
    <p:extLst>
      <p:ext uri="{BB962C8B-B14F-4D97-AF65-F5344CB8AC3E}">
        <p14:creationId xmlns:p14="http://schemas.microsoft.com/office/powerpoint/2010/main" val="123637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7" name="Imagem 6">
            <a:extLst>
              <a:ext uri="{FF2B5EF4-FFF2-40B4-BE49-F238E27FC236}">
                <a16:creationId xmlns:a16="http://schemas.microsoft.com/office/drawing/2014/main" id="{D1E525F1-A404-53DE-2D9B-34584FB253C0}"/>
              </a:ext>
            </a:extLst>
          </p:cNvPr>
          <p:cNvPicPr>
            <a:picLocks noChangeAspect="1"/>
          </p:cNvPicPr>
          <p:nvPr/>
        </p:nvPicPr>
        <p:blipFill rotWithShape="1">
          <a:blip r:embed="rId3"/>
          <a:srcRect t="34689"/>
          <a:stretch/>
        </p:blipFill>
        <p:spPr>
          <a:xfrm>
            <a:off x="395536" y="1923678"/>
            <a:ext cx="4118412" cy="2254814"/>
          </a:xfrm>
          <a:prstGeom prst="rect">
            <a:avLst/>
          </a:prstGeom>
        </p:spPr>
      </p:pic>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1"/>
              <a:t>Mitybos būklės įvertinimas</a:t>
            </a:r>
          </a:p>
        </p:txBody>
      </p:sp>
      <p:pic>
        <p:nvPicPr>
          <p:cNvPr id="3" name="Imagem 2">
            <a:extLst>
              <a:ext uri="{FF2B5EF4-FFF2-40B4-BE49-F238E27FC236}">
                <a16:creationId xmlns:a16="http://schemas.microsoft.com/office/drawing/2014/main" id="{A1F950E9-E626-3467-1BC0-5AA0947ED5A2}"/>
              </a:ext>
            </a:extLst>
          </p:cNvPr>
          <p:cNvPicPr>
            <a:picLocks noChangeAspect="1"/>
          </p:cNvPicPr>
          <p:nvPr/>
        </p:nvPicPr>
        <p:blipFill rotWithShape="1">
          <a:blip r:embed="rId4"/>
          <a:srcRect l="15174" t="31053"/>
          <a:stretch/>
        </p:blipFill>
        <p:spPr>
          <a:xfrm>
            <a:off x="4860032" y="1872466"/>
            <a:ext cx="3384376" cy="2306026"/>
          </a:xfrm>
          <a:prstGeom prst="rect">
            <a:avLst/>
          </a:prstGeom>
        </p:spPr>
      </p:pic>
    </p:spTree>
    <p:extLst>
      <p:ext uri="{BB962C8B-B14F-4D97-AF65-F5344CB8AC3E}">
        <p14:creationId xmlns:p14="http://schemas.microsoft.com/office/powerpoint/2010/main" val="110224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1403648" y="1891420"/>
            <a:ext cx="5832648" cy="2826600"/>
          </a:xfrm>
          <a:prstGeom prst="rect">
            <a:avLst/>
          </a:prstGeom>
        </p:spPr>
        <p:txBody>
          <a:bodyPr spcFirstLastPara="1" wrap="square" lIns="0" tIns="0" rIns="0" bIns="0" anchor="t" anchorCtr="0">
            <a:noAutofit/>
          </a:bodyPr>
          <a:lstStyle/>
          <a:p>
            <a:pPr marL="457200" lvl="0" indent="-381000" algn="ctr" rtl="0">
              <a:spcBef>
                <a:spcPts val="1000"/>
              </a:spcBef>
              <a:spcAft>
                <a:spcPts val="0"/>
              </a:spcAft>
              <a:buSzPts val="2400"/>
              <a:buChar char="▸"/>
            </a:pPr>
            <a:r>
              <a:rPr lang="lt-LT" dirty="1" b="1" i="1"/>
              <a:t>A:</a:t>
            </a:r>
            <a:r>
              <a:rPr lang="lt-LT" dirty="1" b="1" i="1"/>
              <a:t> </a:t>
            </a:r>
            <a:r>
              <a:rPr lang="lt-LT" dirty="1" b="1" i="1"/>
              <a:t>Antropometrinis įvertinimas</a:t>
            </a:r>
          </a:p>
          <a:p>
            <a:pPr marL="457200" lvl="0" indent="-381000" algn="ctr" rtl="0">
              <a:spcBef>
                <a:spcPts val="1000"/>
              </a:spcBef>
              <a:spcAft>
                <a:spcPts val="0"/>
              </a:spcAft>
              <a:buSzPts val="2400"/>
              <a:buChar char="▸"/>
            </a:pPr>
            <a:r>
              <a:rPr lang="lt-LT" dirty="1" b="1" i="1"/>
              <a:t>B:</a:t>
            </a:r>
            <a:r>
              <a:rPr lang="lt-LT" dirty="1" b="1" i="1"/>
              <a:t> </a:t>
            </a:r>
            <a:r>
              <a:rPr lang="lt-LT" dirty="1" b="1" i="1"/>
              <a:t>Biocheminis įvertinimas</a:t>
            </a:r>
          </a:p>
          <a:p>
            <a:pPr marL="457200" lvl="0" indent="-381000" algn="ctr" rtl="0">
              <a:spcBef>
                <a:spcPts val="1000"/>
              </a:spcBef>
              <a:spcAft>
                <a:spcPts val="0"/>
              </a:spcAft>
              <a:buSzPts val="2400"/>
              <a:buChar char="▸"/>
            </a:pPr>
            <a:r>
              <a:rPr lang="lt-LT" dirty="1" b="1" i="1"/>
              <a:t>C:</a:t>
            </a:r>
            <a:r>
              <a:rPr lang="lt-LT" dirty="1" b="1" i="1"/>
              <a:t> </a:t>
            </a:r>
            <a:r>
              <a:rPr lang="lt-LT" dirty="1" b="1" i="1"/>
              <a:t>Klinikinis įvertinimas</a:t>
            </a:r>
          </a:p>
          <a:p>
            <a:pPr marL="457200" lvl="0" indent="-381000" algn="ctr" rtl="0">
              <a:spcBef>
                <a:spcPts val="1000"/>
              </a:spcBef>
              <a:spcAft>
                <a:spcPts val="0"/>
              </a:spcAft>
              <a:buSzPts val="2400"/>
              <a:buChar char="▸"/>
            </a:pPr>
            <a:r>
              <a:rPr lang="lt-LT" dirty="1" b="1" i="1"/>
              <a:t>D:</a:t>
            </a:r>
            <a:r>
              <a:rPr lang="lt-LT" dirty="1" b="1" i="1"/>
              <a:t> </a:t>
            </a:r>
            <a:r>
              <a:rPr lang="lt-LT" dirty="1" b="1" i="1"/>
              <a:t>Dietos įvertinimas</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1"/>
              <a:t>ABCD metodas</a:t>
            </a:r>
          </a:p>
        </p:txBody>
      </p:sp>
    </p:spTree>
    <p:extLst>
      <p:ext uri="{BB962C8B-B14F-4D97-AF65-F5344CB8AC3E}">
        <p14:creationId xmlns:p14="http://schemas.microsoft.com/office/powerpoint/2010/main" val="1563327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4536504"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a:t>Išoriniai žmogaus kūno matavimai</a:t>
            </a:r>
            <a:r>
              <a:rPr lang="lt-LT" dirty="1" sz="2000"/>
              <a:t> </a:t>
            </a:r>
          </a:p>
          <a:p>
            <a:pPr marL="457200" lvl="0" indent="-381000" algn="l" rtl="0">
              <a:spcBef>
                <a:spcPts val="1000"/>
              </a:spcBef>
              <a:spcAft>
                <a:spcPts val="0"/>
              </a:spcAft>
              <a:buSzPts val="2400"/>
              <a:buChar char="▸"/>
            </a:pPr>
            <a:r>
              <a:rPr lang="lt-LT" dirty="1" sz="2000"/>
              <a:t>Atspindi sveikatos ir mitybos būklę</a:t>
            </a:r>
          </a:p>
          <a:p>
            <a:pPr marL="457200" lvl="0" indent="-381000" algn="l" rtl="0">
              <a:spcBef>
                <a:spcPts val="1000"/>
              </a:spcBef>
              <a:spcAft>
                <a:spcPts val="0"/>
              </a:spcAft>
              <a:buSzPts val="2400"/>
              <a:buChar char="▸"/>
            </a:pPr>
            <a:r>
              <a:rPr lang="lt-LT" dirty="1" sz="2000"/>
              <a:t>Dažnai lyginami su standartais ar taikant prognozavimui skirtas formules</a:t>
            </a:r>
          </a:p>
          <a:p>
            <a:pPr marL="76200" lvl="0" indent="0" algn="l" rtl="0">
              <a:spcBef>
                <a:spcPts val="1000"/>
              </a:spcBef>
              <a:spcAft>
                <a:spcPts val="0"/>
              </a:spcAft>
              <a:buSzPts val="2400"/>
              <a:buNone/>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1"/>
              <a:t>A – Antropometriniai metodai</a:t>
            </a:r>
          </a:p>
        </p:txBody>
      </p:sp>
      <p:pic>
        <p:nvPicPr>
          <p:cNvPr id="3" name="Imagem 2">
            <a:extLst>
              <a:ext uri="{FF2B5EF4-FFF2-40B4-BE49-F238E27FC236}">
                <a16:creationId xmlns:a16="http://schemas.microsoft.com/office/drawing/2014/main" id="{FCA0BC2D-EC0D-8B96-6B17-DB24286DB7B1}"/>
              </a:ext>
            </a:extLst>
          </p:cNvPr>
          <p:cNvPicPr>
            <a:picLocks noChangeAspect="1"/>
          </p:cNvPicPr>
          <p:nvPr/>
        </p:nvPicPr>
        <p:blipFill rotWithShape="1">
          <a:blip r:embed="rId3"/>
          <a:srcRect r="22012"/>
          <a:stretch/>
        </p:blipFill>
        <p:spPr>
          <a:xfrm>
            <a:off x="5185281" y="1343382"/>
            <a:ext cx="3779207" cy="4062283"/>
          </a:xfrm>
          <a:prstGeom prst="rect">
            <a:avLst/>
          </a:prstGeom>
        </p:spPr>
      </p:pic>
    </p:spTree>
    <p:extLst>
      <p:ext uri="{BB962C8B-B14F-4D97-AF65-F5344CB8AC3E}">
        <p14:creationId xmlns:p14="http://schemas.microsoft.com/office/powerpoint/2010/main" val="1887363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405114" y="2211710"/>
            <a:ext cx="5319014" cy="1154607"/>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KŪNO SVORIS</a:t>
            </a:r>
          </a:p>
          <a:p>
            <a:pPr lvl="1">
              <a:spcBef>
                <a:spcPts val="1000"/>
              </a:spcBef>
              <a:buChar char="▸"/>
            </a:pPr>
            <a:r>
              <a:rPr lang="lt-LT" dirty="1" sz="2000"/>
              <a:t>Perteklius arba trūkumas didina sergamumo ir mirtingumo rodiklius</a:t>
            </a:r>
          </a:p>
          <a:p>
            <a:pPr marL="76200" lvl="0" indent="0" algn="l" rtl="0">
              <a:spcBef>
                <a:spcPts val="1000"/>
              </a:spcBef>
              <a:spcAft>
                <a:spcPts val="0"/>
              </a:spcAft>
              <a:buSzPts val="2400"/>
              <a:buNone/>
            </a:pPr>
            <a:endParaRPr sz="20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1"/>
              <a:t>A – Antropometriniai metodai</a:t>
            </a:r>
            <a:r>
              <a:rPr lang="lt-LT" dirty="1"/>
              <a:t> </a:t>
            </a:r>
          </a:p>
        </p:txBody>
      </p:sp>
      <p:pic>
        <p:nvPicPr>
          <p:cNvPr id="3" name="Imagem 2">
            <a:extLst>
              <a:ext uri="{FF2B5EF4-FFF2-40B4-BE49-F238E27FC236}">
                <a16:creationId xmlns:a16="http://schemas.microsoft.com/office/drawing/2014/main" id="{EC1D452C-093B-7F6B-996B-98D1FF8BFB94}"/>
              </a:ext>
            </a:extLst>
          </p:cNvPr>
          <p:cNvPicPr>
            <a:picLocks noChangeAspect="1"/>
          </p:cNvPicPr>
          <p:nvPr/>
        </p:nvPicPr>
        <p:blipFill>
          <a:blip r:embed="rId3"/>
          <a:stretch>
            <a:fillRect/>
          </a:stretch>
        </p:blipFill>
        <p:spPr>
          <a:xfrm>
            <a:off x="6683875" y="2859924"/>
            <a:ext cx="1818363" cy="1945453"/>
          </a:xfrm>
          <a:prstGeom prst="rect">
            <a:avLst/>
          </a:prstGeom>
        </p:spPr>
      </p:pic>
    </p:spTree>
    <p:extLst>
      <p:ext uri="{BB962C8B-B14F-4D97-AF65-F5344CB8AC3E}">
        <p14:creationId xmlns:p14="http://schemas.microsoft.com/office/powerpoint/2010/main" val="144191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545350"/>
            <a:ext cx="8115208" cy="2826600"/>
          </a:xfrm>
          <a:prstGeom prst="rect">
            <a:avLst/>
          </a:prstGeom>
        </p:spPr>
        <p:txBody>
          <a:bodyPr spcFirstLastPara="1" wrap="square" lIns="0" tIns="0" rIns="0" bIns="0" anchor="t" anchorCtr="0">
            <a:noAutofit/>
          </a:bodyPr>
          <a:lstStyle/>
          <a:p>
            <a:pPr marL="457200" lvl="0" indent="-381000" algn="l" rtl="0">
              <a:spcBef>
                <a:spcPts val="1000"/>
              </a:spcBef>
              <a:spcAft>
                <a:spcPts val="0"/>
              </a:spcAft>
              <a:buSzPts val="2400"/>
              <a:buChar char="▸"/>
            </a:pPr>
            <a:r>
              <a:rPr lang="lt-LT" dirty="1" sz="2000" b="1"/>
              <a:t>ŪGIS</a:t>
            </a:r>
          </a:p>
          <a:p>
            <a:pPr lvl="1">
              <a:spcBef>
                <a:spcPts val="1000"/>
              </a:spcBef>
              <a:buChar char="▸"/>
            </a:pPr>
            <a:r>
              <a:rPr lang="lt-LT" dirty="1" sz="2000"/>
              <a:t>Matuojamas naudojant pastatomą arba tam tikrame aukštyje prie sienos tvirtinamą stadiometrą</a:t>
            </a:r>
          </a:p>
          <a:p>
            <a:pPr lvl="1">
              <a:spcBef>
                <a:spcPts val="1000"/>
              </a:spcBef>
              <a:buFont typeface="Barlow Light"/>
              <a:buChar char="▸"/>
            </a:pPr>
            <a:r>
              <a:rPr lang="lt-LT" dirty="1" sz="2000"/>
              <a:t>Kiti antropometriniai matavimai, kurie gali būti atlikti apskaičiuojant ūgį:</a:t>
            </a:r>
          </a:p>
          <a:p>
            <a:pPr lvl="3">
              <a:spcBef>
                <a:spcPts val="1000"/>
              </a:spcBef>
              <a:buFont typeface="Barlow Light"/>
              <a:buChar char="▸"/>
            </a:pPr>
            <a:r>
              <a:rPr lang="lt-LT" dirty="1" sz="2000"/>
              <a:t>alkūnkaulio ilgis</a:t>
            </a:r>
          </a:p>
          <a:p>
            <a:pPr lvl="3">
              <a:spcBef>
                <a:spcPts val="1000"/>
              </a:spcBef>
              <a:buFont typeface="Barlow Light"/>
              <a:buChar char="▸"/>
            </a:pPr>
            <a:r>
              <a:rPr lang="lt-LT" dirty="1" sz="2000"/>
              <a:t>kelio aukštis</a:t>
            </a:r>
          </a:p>
          <a:p>
            <a:pPr lvl="3">
              <a:spcBef>
                <a:spcPts val="1000"/>
              </a:spcBef>
              <a:buFont typeface="Barlow Light"/>
              <a:buChar char="▸"/>
            </a:pPr>
            <a:r>
              <a:rPr lang="lt-LT" dirty="1" sz="2000"/>
              <a:t>pusinis atstumas</a:t>
            </a:r>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lt-LT" dirty="1"/>
              <a:t>A – Antropometriniai metodai</a:t>
            </a:r>
            <a:r>
              <a:rPr lang="lt-LT" dirty="1"/>
              <a:t> </a:t>
            </a:r>
          </a:p>
        </p:txBody>
      </p:sp>
    </p:spTree>
    <p:extLst>
      <p:ext uri="{BB962C8B-B14F-4D97-AF65-F5344CB8AC3E}">
        <p14:creationId xmlns:p14="http://schemas.microsoft.com/office/powerpoint/2010/main" val="3617287668"/>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2135</TotalTime>
  <Words>741</Words>
  <Application>Microsoft Office PowerPoint</Application>
  <PresentationFormat>Apresentação no Ecrã (16:9)</PresentationFormat>
  <Paragraphs>152</Paragraphs>
  <Slides>26</Slides>
  <Notes>26</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26</vt:i4>
      </vt:variant>
    </vt:vector>
  </HeadingPairs>
  <TitlesOfParts>
    <vt:vector size="32" baseType="lpstr">
      <vt:lpstr>Barlow SemiBold</vt:lpstr>
      <vt:lpstr>Arial</vt:lpstr>
      <vt:lpstr>Barlow</vt:lpstr>
      <vt:lpstr>Barlow Light</vt:lpstr>
      <vt:lpstr>Calibri</vt:lpstr>
      <vt:lpstr>Caius template</vt:lpstr>
      <vt:lpstr> ASSESSMENT OF NUTRITIONAL STATUS Instituto Politécnico de Bragança</vt:lpstr>
      <vt:lpstr>Project Number: 2021-1-RO01- KA220-HED-38B739A3</vt:lpstr>
      <vt:lpstr>Assessment of nutritional status</vt:lpstr>
      <vt:lpstr>Assessment of nutritional status</vt:lpstr>
      <vt:lpstr>Assessment of nutritional status</vt:lpstr>
      <vt:lpstr>ABCD Method</vt:lpstr>
      <vt:lpstr>A - Anthropometric methods</vt:lpstr>
      <vt:lpstr>A - Anthropometric methods </vt:lpstr>
      <vt:lpstr>A - Anthropometric methods </vt:lpstr>
      <vt:lpstr>A - Anthropometric methods </vt:lpstr>
      <vt:lpstr>A - Anthropometric methods </vt:lpstr>
      <vt:lpstr>A - Anthropometric methods </vt:lpstr>
      <vt:lpstr>A - Anthropometric methods </vt:lpstr>
      <vt:lpstr>A - Anthropometric methods </vt:lpstr>
      <vt:lpstr>A - Anthropometric methods </vt:lpstr>
      <vt:lpstr>A - Anthropometric methods </vt:lpstr>
      <vt:lpstr>A - Anthropometric methods</vt:lpstr>
      <vt:lpstr>A - Anthropometric methods</vt:lpstr>
      <vt:lpstr>B - Biochemical Methods</vt:lpstr>
      <vt:lpstr>B - Biochemical Methods</vt:lpstr>
      <vt:lpstr>B - Biochemical Methods</vt:lpstr>
      <vt:lpstr>C - Clinical Methods</vt:lpstr>
      <vt:lpstr>D - Dietary Assessment </vt:lpstr>
      <vt:lpstr>D - Dietary Assessment </vt:lpstr>
      <vt:lpstr>D - Dietary Assessment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CRI</cp:lastModifiedBy>
  <cp:revision>93</cp:revision>
  <dcterms:modified xsi:type="dcterms:W3CDTF">2023-04-14T14:15:48Z</dcterms:modified>
</cp:coreProperties>
</file>