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61" r:id="rId4"/>
    <p:sldId id="279" r:id="rId5"/>
    <p:sldId id="282" r:id="rId6"/>
    <p:sldId id="280" r:id="rId7"/>
    <p:sldId id="281" r:id="rId8"/>
    <p:sldId id="284" r:id="rId9"/>
    <p:sldId id="285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1" r:id="rId24"/>
    <p:sldId id="302" r:id="rId25"/>
    <p:sldId id="303" r:id="rId26"/>
    <p:sldId id="278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Barlow Light" panose="020B0604020202020204" charset="0"/>
      <p:regular r:id="rId33"/>
      <p:bold r:id="rId34"/>
      <p:italic r:id="rId35"/>
      <p:boldItalic r:id="rId36"/>
    </p:embeddedFont>
    <p:embeddedFont>
      <p:font typeface="Barlow SemiBold" panose="020B0604020202020204" charset="0"/>
      <p:regular r:id="rId37"/>
      <p:bold r:id="rId38"/>
      <p:italic r:id="rId39"/>
      <p:boldItalic r:id="rId40"/>
    </p:embeddedFont>
    <p:embeddedFont>
      <p:font typeface="Barlow" panose="020B0604020202020204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8"/>
    <p:restoredTop sz="94659"/>
  </p:normalViewPr>
  <p:slideViewPr>
    <p:cSldViewPr>
      <p:cViewPr>
        <p:scale>
          <a:sx n="156" d="100"/>
          <a:sy n="156" d="100"/>
        </p:scale>
        <p:origin x="-324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774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844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427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663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847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322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351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364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228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16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053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252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028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73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405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355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249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647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8085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015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204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38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0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ct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ct val="0"/>
              </a:spcBef>
              <a:spcAft>
                <a:spcPct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ct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ct val="0"/>
              </a:spcBef>
              <a:spcAft>
                <a:spcPct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o.int/tools/child-growth-standards/standards/weight-for-ag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stle-caribbean.com/wellness-tools/waist-hip-ratio/abou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.clevelandclinic.org/health/articles/11920-cholesterol-numbers-what-do-they-mea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diabetes/pdfs/library/socialmedia/road-to-diabetes-infographic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251520" y="3219822"/>
            <a:ext cx="6768752" cy="122413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400">
                <a:solidFill>
                  <a:schemeClr val="accent1"/>
                </a:solidFill>
              </a:rPr>
              <a:t/>
            </a:r>
            <a:br>
              <a:rPr lang="en" sz="2400">
                <a:solidFill>
                  <a:schemeClr val="accent1"/>
                </a:solidFill>
              </a:rPr>
            </a:br>
            <a:r>
              <a:rPr lang="it-IT" sz="2800"/>
              <a:t>VALUTAZIONE DELLO STATO NUTRIZIONALE </a:t>
            </a:r>
            <a:r>
              <a:rPr lang="it-IT" sz="1800"/>
              <a:t>Istituto Politecnico di Bragança</a:t>
            </a:r>
            <a:endParaRPr sz="1800"/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>
                <a:solidFill>
                  <a:schemeClr val="accent2"/>
                </a:solidFill>
              </a:rPr>
              <a:t>Collegato 4 Salute</a:t>
            </a:r>
            <a:endParaRPr lang="it-IT" sz="60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248280" y="1795680"/>
            <a:ext cx="4536504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b="1"/>
              <a:t>Indice di massa corporea - BMI (adulti)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/>
              <a:t>È un indicatore del rapporto peso/altezza che può essere utilizzato per classificare il sovrappeso e l'obesità.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/>
              <a:t>Peso (Kg) / Altezza*Altezza (m2)</a:t>
            </a:r>
            <a:endParaRPr sz="200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 - Metodi antropometrici </a:t>
            </a:r>
          </a:p>
        </p:txBody>
      </p:sp>
      <p:graphicFrame>
        <p:nvGraphicFramePr>
          <p:cNvPr id="3" name="Tabela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C5C4592-4E64-6CAD-A817-3AAA845EC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836161"/>
              </p:ext>
            </p:extLst>
          </p:nvPr>
        </p:nvGraphicFramePr>
        <p:xfrm>
          <a:off x="4854415" y="1725620"/>
          <a:ext cx="4064001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6655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760334324"/>
                    </a:ext>
                  </a:extLst>
                </a:gridCol>
                <a:gridCol w="1797346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653368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Barlow" panose="00000500000000000000" pitchFamily="2" charset="0"/>
                        </a:rPr>
                        <a:t>STATO DEL 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Barlow" panose="00000500000000000000" pitchFamily="2" charset="0"/>
                        </a:rPr>
                        <a:t>IMC (Kg/m2)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78645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Barlow" panose="00000500000000000000" pitchFamily="2" charset="0"/>
                        </a:rPr>
                        <a:t>Sottopeso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Barlow" panose="00000500000000000000" pitchFamily="2" charset="0"/>
                        </a:rPr>
                        <a:t>&lt;18.5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21822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Barlow" panose="00000500000000000000" pitchFamily="2" charset="0"/>
                        </a:rPr>
                        <a:t>Intervallo normale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Barlow" panose="00000500000000000000" pitchFamily="2" charset="0"/>
                        </a:rPr>
                        <a:t>18.5 - 24.9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3897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Barlow" panose="00000500000000000000" pitchFamily="2" charset="0"/>
                        </a:rPr>
                        <a:t>Sovrappeso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Barlow" panose="00000500000000000000" pitchFamily="2" charset="0"/>
                        </a:rPr>
                        <a:t>25.0 - 29.9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88787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Barlow" panose="00000500000000000000" pitchFamily="2" charset="0"/>
                        </a:rPr>
                        <a:t>Obeso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Barlow" panose="00000500000000000000" pitchFamily="2" charset="0"/>
                        </a:rPr>
                        <a:t>&gt;30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922042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Barlow" panose="00000500000000000000" pitchFamily="2" charset="0"/>
                        </a:rPr>
                        <a:t>Obesi di classe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Barlow" panose="00000500000000000000" pitchFamily="2" charset="0"/>
                        </a:rPr>
                        <a:t>30.0 - 34.9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305716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Barlow" panose="00000500000000000000" pitchFamily="2" charset="0"/>
                        </a:rPr>
                        <a:t>Obesi di classe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Barlow" panose="00000500000000000000" pitchFamily="2" charset="0"/>
                        </a:rPr>
                        <a:t>35.0 - 39.9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958366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Barlow" panose="00000500000000000000" pitchFamily="2" charset="0"/>
                        </a:rPr>
                        <a:t>Obeso Classe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Barlow" panose="00000500000000000000" pitchFamily="2" charset="0"/>
                        </a:rPr>
                        <a:t>&gt;40.0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170288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2743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784887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/>
              <a:t>Un IMC superiore a quello raccomandato aumenta il rischio di sviluppare alcune patologie, tra cui il diabete di tipo 2, le malattie cardiache, l'osteoartrite e l'insonnia.</a:t>
            </a: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/>
              <a:t>Un IMC molto basso aumenta il rischio di osteoporosi e di complicazioni associate alla malnutrizione.</a:t>
            </a:r>
          </a:p>
          <a:p>
            <a:pPr marL="76200" lvl="0" indent="0" algn="l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endParaRPr lang="en-US" sz="200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 - Metodi antropometrici </a:t>
            </a:r>
          </a:p>
        </p:txBody>
      </p:sp>
    </p:spTree>
    <p:extLst>
      <p:ext uri="{BB962C8B-B14F-4D97-AF65-F5344CB8AC3E}">
        <p14:creationId xmlns:p14="http://schemas.microsoft.com/office/powerpoint/2010/main" val="214677436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7848872" cy="1082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Esempio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Peso = 72 kg,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altezza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1,65 m</a:t>
            </a:r>
          </a:p>
          <a:p>
            <a:pPr marL="76200" lvl="0" indent="0" algn="l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 - Metodi antropometrici </a:t>
            </a:r>
          </a:p>
        </p:txBody>
      </p:sp>
      <p:sp>
        <p:nvSpPr>
          <p:cNvPr id="3" name="Google Shape;202;p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705D093-BC99-64FE-2705-5CFD44A8EA2B}"/>
              </a:ext>
            </a:extLst>
          </p:cNvPr>
          <p:cNvSpPr txBox="1"/>
          <p:nvPr/>
        </p:nvSpPr>
        <p:spPr>
          <a:xfrm>
            <a:off x="-60506" y="2931790"/>
            <a:ext cx="9204506" cy="108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lvl="1">
              <a:spcBef>
                <a:spcPts val="1000"/>
              </a:spcBef>
              <a:buFont typeface="Barlow Light"/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IMC = 72 / (1,65*1,65) = 26,45 -&gt;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Sovrappeso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000"/>
              </a:spcBef>
              <a:buFont typeface="Barlow Light"/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Aumento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rischio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comorbilità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indent="0">
              <a:spcBef>
                <a:spcPts val="1000"/>
              </a:spcBef>
              <a:buFont typeface="Barlow Light"/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4529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7848872" cy="1082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Indice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massa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corporea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- BMI (bambini)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 i bambini 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adolescenti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utilizzano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percentili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BMI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specifici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età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sesso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6909353" cy="919500"/>
          </a:xfrm>
        </p:spPr>
        <p:txBody>
          <a:bodyPr/>
          <a:lstStyle/>
          <a:p>
            <a:r>
              <a:rPr lang="it-IT"/>
              <a:t>A - Metodi antropometrici </a:t>
            </a:r>
          </a:p>
        </p:txBody>
      </p:sp>
    </p:spTree>
    <p:extLst>
      <p:ext uri="{BB962C8B-B14F-4D97-AF65-F5344CB8AC3E}">
        <p14:creationId xmlns:p14="http://schemas.microsoft.com/office/powerpoint/2010/main" val="9700348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6909353" cy="919500"/>
          </a:xfrm>
        </p:spPr>
        <p:txBody>
          <a:bodyPr/>
          <a:lstStyle/>
          <a:p>
            <a:r>
              <a:rPr lang="it-IT"/>
              <a:t>A - Metodi antropometrici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49DA839-DF4E-B0B1-7D9B-D09084C5D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371199"/>
            <a:ext cx="2768682" cy="3483924"/>
          </a:xfrm>
          <a:prstGeom prst="rect">
            <a:avLst/>
          </a:prstGeom>
        </p:spPr>
      </p:pic>
      <p:graphicFrame>
        <p:nvGraphicFramePr>
          <p:cNvPr id="6" name="Tabela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55B77F7-09F2-A5CE-7B44-F68A3B9F9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569810"/>
              </p:ext>
            </p:extLst>
          </p:nvPr>
        </p:nvGraphicFramePr>
        <p:xfrm>
          <a:off x="758597" y="2115246"/>
          <a:ext cx="4064001" cy="1788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6655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760334324"/>
                    </a:ext>
                  </a:extLst>
                </a:gridCol>
                <a:gridCol w="1797346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653368172"/>
                    </a:ext>
                  </a:extLst>
                </a:gridCol>
              </a:tblGrid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STATO DEL 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LIVELLO BMI*</a:t>
                      </a:r>
                      <a:endParaRPr lang="en-US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78645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Sottopeso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5</a:t>
                      </a:r>
                      <a:r>
                        <a:rPr lang="en-US" baseline="30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percentile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21822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Peso normale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baseline="30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 </a:t>
                      </a:r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- 84,9</a:t>
                      </a:r>
                      <a:r>
                        <a:rPr lang="en-US" baseline="30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percentile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3897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Sovrappeso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  <a:r>
                        <a:rPr lang="en-US" baseline="30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- 94,9</a:t>
                      </a:r>
                      <a:r>
                        <a:rPr lang="en-US" baseline="30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percentile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88787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&gt;95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percentile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922042824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CDAADB0-88D4-414D-EA38-8509BA832E72}"/>
              </a:ext>
            </a:extLst>
          </p:cNvPr>
          <p:cNvSpPr txBox="1"/>
          <p:nvPr/>
        </p:nvSpPr>
        <p:spPr>
          <a:xfrm>
            <a:off x="4572000" y="4855123"/>
            <a:ext cx="479528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00">
                <a:solidFill>
                  <a:schemeClr val="tx1"/>
                </a:solidFill>
                <a:latin typeface="Barlow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https://www.who.int/tools/child-growth-standards/standards/weight-for-age</a:t>
            </a:r>
            <a:endParaRPr lang="en-US" sz="1000">
              <a:solidFill>
                <a:schemeClr val="tx1"/>
              </a:solidFill>
              <a:latin typeface="Barlow" panose="00000500000000000000" pitchFamily="2" charset="0"/>
            </a:endParaRPr>
          </a:p>
          <a:p>
            <a:pPr algn="just"/>
            <a:endParaRPr lang="en-US" sz="1000">
              <a:solidFill>
                <a:schemeClr val="tx1"/>
              </a:solidFill>
              <a:latin typeface="Barlow" panose="00000500000000000000" pitchFamily="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8597" y="3997102"/>
            <a:ext cx="41014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err="1" smtClean="0">
                <a:solidFill>
                  <a:schemeClr val="accent2">
                    <a:lumMod val="50000"/>
                  </a:schemeClr>
                </a:solidFill>
                <a:latin typeface="Barlow" panose="020B0604020202020204" charset="0"/>
              </a:rPr>
              <a:t>*Punto d'inizio: bambini di età compresa tra i 2 e i 18 anni.</a:t>
            </a:r>
            <a:endParaRPr lang="pt-PT" sz="800">
              <a:solidFill>
                <a:schemeClr val="accent2">
                  <a:lumMod val="50000"/>
                </a:schemeClr>
              </a:solidFill>
              <a:latin typeface="Barl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06236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A - Metodi antropometrici </a:t>
            </a:r>
          </a:p>
        </p:txBody>
      </p:sp>
      <p:graphicFrame>
        <p:nvGraphicFramePr>
          <p:cNvPr id="3" name="Tabela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8B44D36-FE37-0424-569E-D40604663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638996"/>
              </p:ext>
            </p:extLst>
          </p:nvPr>
        </p:nvGraphicFramePr>
        <p:xfrm>
          <a:off x="885056" y="2571750"/>
          <a:ext cx="7359352" cy="1259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07023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7603343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13009541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653368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UOMINI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78645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Aumento del rischio di complicazioni metaboliche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94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80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21822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Sostanza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ad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aumentato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rischio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complicanze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metaboliche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&gt;102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88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38973275"/>
                  </a:ext>
                </a:extLst>
              </a:tr>
            </a:tbl>
          </a:graphicData>
        </a:graphic>
      </p:graphicFrame>
      <p:sp>
        <p:nvSpPr>
          <p:cNvPr id="4" name="Google Shape;202;p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7848872" cy="1082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CIRCONFERENZE VITA</a:t>
            </a:r>
          </a:p>
        </p:txBody>
      </p:sp>
    </p:spTree>
    <p:extLst>
      <p:ext uri="{BB962C8B-B14F-4D97-AF65-F5344CB8AC3E}">
        <p14:creationId xmlns:p14="http://schemas.microsoft.com/office/powerpoint/2010/main" val="3216223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it-IT"/>
              <a:t>A - Metodi antropometrici </a:t>
            </a: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3602890" cy="18746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RAPPORTO VITA/FIANCHI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rapporto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vita/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fianchi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(WHR) è un utile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indicatore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rischi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per la salute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legati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all'obesità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1D4FBFB-BF33-215E-AA60-1813F1FA0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426" y="1935634"/>
            <a:ext cx="5039617" cy="267007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4CE1335-F485-F7F9-0946-708125855123}"/>
              </a:ext>
            </a:extLst>
          </p:cNvPr>
          <p:cNvSpPr txBox="1"/>
          <p:nvPr/>
        </p:nvSpPr>
        <p:spPr>
          <a:xfrm>
            <a:off x="4148063" y="4605706"/>
            <a:ext cx="46497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latin typeface="Barlow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https://www.nestle-caribbean.com/wellness-tools/waist-hip-ratio/about</a:t>
            </a:r>
            <a:endParaRPr lang="en-US" sz="1000">
              <a:solidFill>
                <a:schemeClr val="tx1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9797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it-IT"/>
              <a:t>A - Metodi antropometrici</a:t>
            </a: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5256584" cy="18746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SPESSORE DELLA PLICA CUTANEA 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relazione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grasso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sottocutaneo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grasso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corporeo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totale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esplorata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misurando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spessore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pieghe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cutanee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punti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specifici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stimare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l'adiposità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D8C47D-6080-652D-AE49-A5C0CD124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24" y="1559919"/>
            <a:ext cx="2397100" cy="339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5637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it-IT"/>
              <a:t>A - Metodi antropometrici</a:t>
            </a: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8933" y="2139702"/>
            <a:ext cx="8115208" cy="18746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IMPEDENZA BIOELETTRICA 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L'analisi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dell'impedenza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bioelettrica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misura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semplice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non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invasiva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utilizzata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stimare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l'acqua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corporea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totale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la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composizione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corporea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4224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it-IT"/>
              <a:t>B - Metodi biochimici</a:t>
            </a: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115208" cy="18746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valutazione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biochimica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intende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controllo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livelli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nutrienti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sangue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nelle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urine 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nelle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feci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persona. </a:t>
            </a: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risultati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degli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esami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laboratorio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possono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fornire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professionisti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salute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informazioni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utili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sui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problemi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medici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possono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influire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sull'appetito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sull'alimentazione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1278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en-US" sz="2000">
                <a:solidFill>
                  <a:schemeClr val="bg1"/>
                </a:solidFill>
                <a:latin typeface="Barlow SemiBold"/>
                <a:cs typeface="Calibri" panose="020F0502020204030204" pitchFamily="34" charset="0"/>
              </a:rPr>
              <a:t>Numero di progetto: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en-US" sz="1400">
                <a:solidFill>
                  <a:schemeClr val="tx1"/>
                </a:solidFill>
                <a:latin typeface="Barlow SemiBold"/>
                <a:cs typeface="Calibri" panose="020F0502020204030204" pitchFamily="34" charset="0"/>
              </a:rPr>
              <a:t>Il sostegno della Commissione europea alla realizzazione di questa presentazione non costituisce un'approvazione dei contenuti, che riflettono esclusivamente il punto di vista degli autori, e la Commissione non può essere ritenuta responsabile per l'uso che può essere fatto delle informazioni in essa contenute.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40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4759052" cy="10026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it-IT"/>
              <a:t>B - Metodi biochimici</a:t>
            </a: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4176464" cy="18746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Colesterolo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Valutare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metabolismo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grassi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valutare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rischio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malattie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cardiovascolari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627C99B-A350-D66C-DF89-7F93BC3E82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997"/>
          <a:stretch>
            <a:fillRect/>
          </a:stretch>
        </p:blipFill>
        <p:spPr>
          <a:xfrm>
            <a:off x="4572000" y="1365266"/>
            <a:ext cx="3744416" cy="366499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4F6C650-7EAD-F658-5AD3-91DFABED02BC}"/>
              </a:ext>
            </a:extLst>
          </p:cNvPr>
          <p:cNvSpPr txBox="1"/>
          <p:nvPr/>
        </p:nvSpPr>
        <p:spPr>
          <a:xfrm>
            <a:off x="3656550" y="4832489"/>
            <a:ext cx="54874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Barlow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https://my.clevelandclinic.org/health/articles/11920-cholesterol-numbers-what-do-they-mean</a:t>
            </a:r>
            <a:endParaRPr lang="en-US" sz="1000">
              <a:solidFill>
                <a:schemeClr val="tx1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6601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it-IT"/>
              <a:t>B - Metodi biochimici</a:t>
            </a: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4176464" cy="18746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b="1"/>
              <a:t>Test per il diabete</a:t>
            </a:r>
            <a:endParaRPr lang="en-US" sz="2000"/>
          </a:p>
          <a:p>
            <a:pPr lvl="1">
              <a:spcBef>
                <a:spcPts val="1000"/>
              </a:spcBef>
              <a:buChar char="▸"/>
            </a:pPr>
            <a:endParaRPr lang="en-US" sz="200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F0358DA-3241-B167-1626-FCCB58E268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768"/>
          <a:stretch>
            <a:fillRect/>
          </a:stretch>
        </p:blipFill>
        <p:spPr>
          <a:xfrm>
            <a:off x="3635896" y="1400988"/>
            <a:ext cx="4176464" cy="34761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C7B5190-933A-B5DA-05B6-E0DDB041EC06}"/>
              </a:ext>
            </a:extLst>
          </p:cNvPr>
          <p:cNvSpPr txBox="1"/>
          <p:nvPr/>
        </p:nvSpPr>
        <p:spPr>
          <a:xfrm>
            <a:off x="3235365" y="4881924"/>
            <a:ext cx="5310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Barlow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https://www.cdc.gov/diabetes/pdfs/library/socialmedia/road-to-diabetes-infographic.pdf</a:t>
            </a:r>
            <a:endParaRPr lang="en-US" sz="1000">
              <a:solidFill>
                <a:schemeClr val="tx1"/>
              </a:solidFill>
              <a:latin typeface="Barlow" panose="00000500000000000000" pitchFamily="2" charset="0"/>
            </a:endParaRPr>
          </a:p>
          <a:p>
            <a:endParaRPr lang="en-US" sz="1000">
              <a:solidFill>
                <a:schemeClr val="tx1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011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it-IT"/>
              <a:t>C - Metodi clinici</a:t>
            </a: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1000" y="1779662"/>
            <a:ext cx="8182824" cy="26667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valutazione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clinica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comprende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controllo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segni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visibili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carenze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nutrizionali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Capelli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bocca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unghie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pelle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occhi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lingua,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muscoli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ossa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Anamnesi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medica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farmaci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Fattori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rischio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per la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malattia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fumo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uso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alcol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sovrappeso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Sintomi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febbre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diarrea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vomito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272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it-IT"/>
              <a:t>D - Valutazione della dieta </a:t>
            </a: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7128792" cy="18746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Metodi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retrospettivi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Richiamo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24 ore (24 HR)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Storia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Questionario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frequenza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Questionari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frequenza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brevi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000"/>
              </a:spcBef>
              <a:buChar char="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4352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it-IT"/>
              <a:t>D - Valutazione della dieta </a:t>
            </a: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7128792" cy="25947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Metodi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attuali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Peso record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Registro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degli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alimenti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stimati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Analisi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duplicati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Registrazioni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utilizzo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apparecchiature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elettroniche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cellulari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telefoni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macchine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fotografiche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B27D4EC-2552-F728-ED06-468B5BC88E5A}"/>
              </a:ext>
            </a:extLst>
          </p:cNvPr>
          <p:cNvSpPr txBox="1"/>
          <p:nvPr/>
        </p:nvSpPr>
        <p:spPr>
          <a:xfrm>
            <a:off x="745067" y="-10668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294099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it-IT"/>
              <a:t>D - Valutazione della dieta </a:t>
            </a: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5" y="1705175"/>
            <a:ext cx="8327839" cy="25947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Conformità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linee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guida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dietetiche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basate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sugli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alimenti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lvl="0" indent="0" algn="l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indent="0" algn="ctr">
              <a:spcBef>
                <a:spcPts val="1000"/>
              </a:spcBef>
              <a:buNone/>
            </a:pPr>
            <a:r>
              <a:rPr lang="pt-PT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https://www.fao.org/nutrition/education/food-based-dietary-guidelines</a:t>
            </a:r>
          </a:p>
          <a:p>
            <a:pPr marL="76200" lvl="0" indent="0" algn="l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0156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5"/>
          <p:cNvSpPr txBox="1">
            <a:spLocks noGrp="1"/>
          </p:cNvSpPr>
          <p:nvPr>
            <p:ph type="body" idx="1"/>
          </p:nvPr>
        </p:nvSpPr>
        <p:spPr>
          <a:xfrm>
            <a:off x="539552" y="1923678"/>
            <a:ext cx="36132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ct val="0"/>
              </a:spcAft>
              <a:buNone/>
            </a:pPr>
            <a:r>
              <a:rPr lang="pt-BR" b="1">
                <a:solidFill>
                  <a:schemeClr val="accent3"/>
                </a:solidFill>
                <a:latin typeface="Barlow" panose="020B0604020202020204" charset="0"/>
                <a:ea typeface="Barlow"/>
                <a:cs typeface="Barlow"/>
                <a:sym typeface="Barlow" panose="020B0604020202020204" charset="0"/>
              </a:rPr>
              <a:t>Istituto Politecnico di Bragança</a:t>
            </a:r>
            <a:endParaRPr b="1">
              <a:solidFill>
                <a:schemeClr val="accent3"/>
              </a:solidFill>
              <a:latin typeface="Barlow" panose="020B0604020202020204" charset="0"/>
              <a:ea typeface="Barlow"/>
              <a:cs typeface="Barlow"/>
              <a:sym typeface="Barlow" panose="020B0604020202020204" charset="0"/>
            </a:endParaRPr>
          </a:p>
        </p:txBody>
      </p:sp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552394" cy="1998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779662"/>
            <a:ext cx="792088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just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tratta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metodi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tecniche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verificare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nutrizione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un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381000" algn="just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just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Obiettivo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identificare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potenziali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problemi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favorendo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recupero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mantenimento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salute.</a:t>
            </a:r>
          </a:p>
          <a:p>
            <a:pPr marL="76200" lvl="0" indent="0" algn="l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endParaRPr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Valutazione dello stato nutrizionale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545350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È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risultato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dell'equilibrio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l'assunzione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fabbisogno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nutrienti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Valutazione dello stato nutrizionale</a:t>
            </a:r>
          </a:p>
        </p:txBody>
      </p:sp>
      <p:pic>
        <p:nvPicPr>
          <p:cNvPr id="3" name="Marcador de Posição de Conteúdo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FF07A77-C43B-A769-DF85-09ECD83F6D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116"/>
          <a:stretch>
            <a:fillRect/>
          </a:stretch>
        </p:blipFill>
        <p:spPr>
          <a:xfrm>
            <a:off x="1619672" y="2985895"/>
            <a:ext cx="5400600" cy="2167857"/>
          </a:xfrm>
          <a:prstGeom prst="rect">
            <a:avLst/>
          </a:prstGeom>
        </p:spPr>
      </p:pic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D493B7B-6F4A-5A82-F4AF-50BEAC21F8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374" t="51441" r="38060" b="42622"/>
          <a:stretch>
            <a:fillRect/>
          </a:stretch>
        </p:blipFill>
        <p:spPr>
          <a:xfrm>
            <a:off x="3964181" y="2839932"/>
            <a:ext cx="1111875" cy="3798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DAAEADD-DECC-B231-7AF5-B6F293BDA73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513" t="33639" r="60962" b="57937"/>
          <a:stretch>
            <a:fillRect/>
          </a:stretch>
        </p:blipFill>
        <p:spPr>
          <a:xfrm>
            <a:off x="2843808" y="2551899"/>
            <a:ext cx="942779" cy="37989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0289AA2-DA3E-7B25-DD3A-089F6AD38F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9646" t="43596" r="15226" b="48380"/>
          <a:stretch>
            <a:fillRect/>
          </a:stretch>
        </p:blipFill>
        <p:spPr>
          <a:xfrm>
            <a:off x="5076056" y="2569947"/>
            <a:ext cx="1351754" cy="36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771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1E525F1-A404-53DE-2D9B-34584FB253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689"/>
          <a:stretch>
            <a:fillRect/>
          </a:stretch>
        </p:blipFill>
        <p:spPr>
          <a:xfrm>
            <a:off x="395536" y="1923678"/>
            <a:ext cx="4118412" cy="2254814"/>
          </a:xfrm>
          <a:prstGeom prst="rect">
            <a:avLst/>
          </a:prstGeom>
        </p:spPr>
      </p:pic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Valutazione dello stato nutrizionale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1F950E9-E626-3467-1BC0-5AA0947ED5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174" t="31053"/>
          <a:stretch>
            <a:fillRect/>
          </a:stretch>
        </p:blipFill>
        <p:spPr>
          <a:xfrm>
            <a:off x="4860032" y="1872466"/>
            <a:ext cx="3384376" cy="230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469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1403648" y="1891420"/>
            <a:ext cx="5832648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ctr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Valutazione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antropometrica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ctr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B: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Valutazione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biochimica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ctr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C: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Valutazione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clinica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ctr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D: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Valutazione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dieta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Metodo ABCD</a:t>
            </a:r>
          </a:p>
        </p:txBody>
      </p:sp>
    </p:spTree>
    <p:extLst>
      <p:ext uri="{BB962C8B-B14F-4D97-AF65-F5344CB8AC3E}">
        <p14:creationId xmlns:p14="http://schemas.microsoft.com/office/powerpoint/2010/main" val="15633273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4536504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È la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misura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esterna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corpo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umano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Riflette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salute 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nutrizionale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Spesso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vengono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confrontati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standard 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utilizzati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nelle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equazioni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previsione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6200" lvl="0" indent="0" algn="l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endParaRPr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 - Metodi antropometrici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A0BC2D-EC0D-8B96-6B17-DB24286DB7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012"/>
          <a:stretch>
            <a:fillRect/>
          </a:stretch>
        </p:blipFill>
        <p:spPr>
          <a:xfrm>
            <a:off x="5185281" y="1343382"/>
            <a:ext cx="3779207" cy="406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36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405114" y="2211710"/>
            <a:ext cx="5319014" cy="11546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PESO CORPOREO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L'eccesso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deficit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influenzano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negativamente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morbilità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la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mortalità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6200" lvl="0" indent="0" algn="l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 - </a:t>
            </a:r>
            <a:r>
              <a:rPr lang="en-US"/>
              <a:t>Metodi </a:t>
            </a:r>
            <a:r>
              <a:rPr lang="it-IT" err="1"/>
              <a:t>antropometrici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1D452C-093B-7F6B-996B-98D1FF8BF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875" y="2859924"/>
            <a:ext cx="1818363" cy="194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1195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545350"/>
            <a:ext cx="8115208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it-IT" sz="2000" b="1"/>
              <a:t>ALTEZZA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/>
              <a:t>Viene misurato con uno stadiometro indipendente o fissato ad altezza adeguata a una parete.</a:t>
            </a:r>
          </a:p>
          <a:p>
            <a:pPr lvl="1">
              <a:spcBef>
                <a:spcPts val="1000"/>
              </a:spcBef>
              <a:buFont typeface="Barlow Light"/>
              <a:buChar char="▸"/>
            </a:pPr>
            <a:r>
              <a:rPr lang="en-US" sz="2000"/>
              <a:t>È possibile effettuare altre misurazioni antropometriche e da queste stimare l'altezza:</a:t>
            </a:r>
          </a:p>
          <a:p>
            <a:pPr lvl="3">
              <a:spcBef>
                <a:spcPts val="1000"/>
              </a:spcBef>
              <a:buFont typeface="Barlow Light"/>
              <a:buChar char="▸"/>
            </a:pPr>
            <a:r>
              <a:rPr lang="en-US" sz="2000"/>
              <a:t>Lunghezza dell'ulna</a:t>
            </a:r>
          </a:p>
          <a:p>
            <a:pPr lvl="3">
              <a:spcBef>
                <a:spcPts val="1000"/>
              </a:spcBef>
              <a:buFont typeface="Barlow Light"/>
              <a:buChar char="▸"/>
            </a:pPr>
            <a:r>
              <a:rPr lang="en-US" sz="2000"/>
              <a:t>Altezza del ginocchio</a:t>
            </a:r>
          </a:p>
          <a:p>
            <a:pPr lvl="3">
              <a:spcBef>
                <a:spcPts val="1000"/>
              </a:spcBef>
              <a:buFont typeface="Barlow Light"/>
              <a:buChar char="▸"/>
            </a:pPr>
            <a:r>
              <a:rPr lang="en-US" sz="2000"/>
              <a:t>Demi-span</a:t>
            </a:r>
            <a:endParaRPr sz="200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 - Metodi antropometrici </a:t>
            </a:r>
          </a:p>
        </p:txBody>
      </p:sp>
    </p:spTree>
    <p:extLst>
      <p:ext uri="{BB962C8B-B14F-4D97-AF65-F5344CB8AC3E}">
        <p14:creationId xmlns:p14="http://schemas.microsoft.com/office/powerpoint/2010/main" val="361728766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16"/>
  <p:tag name="AS_OS" val="Unix 5.15.0.1035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simple-light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822</Words>
  <Application>Microsoft Office PowerPoint</Application>
  <PresentationFormat>On-screen Show (16:9)</PresentationFormat>
  <Paragraphs>152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Barlow Light</vt:lpstr>
      <vt:lpstr>Barlow SemiBold</vt:lpstr>
      <vt:lpstr>Barlow</vt:lpstr>
      <vt:lpstr>simple-light</vt:lpstr>
      <vt:lpstr> VALUTAZIONE DELLO STATO NUTRIZIONALE Istituto Politecnico di Bragança</vt:lpstr>
      <vt:lpstr>Numero di progetto: 2021-1-RO01- KA220-HED-38B739A3</vt:lpstr>
      <vt:lpstr>Valutazione dello stato nutrizionale</vt:lpstr>
      <vt:lpstr>Valutazione dello stato nutrizionale</vt:lpstr>
      <vt:lpstr>Valutazione dello stato nutrizionale</vt:lpstr>
      <vt:lpstr>Metodo ABCD</vt:lpstr>
      <vt:lpstr>A - Metodi antropometrici</vt:lpstr>
      <vt:lpstr>A - Metodi antropometrici </vt:lpstr>
      <vt:lpstr>A - Metodi antropometrici </vt:lpstr>
      <vt:lpstr>A - Metodi antropometrici </vt:lpstr>
      <vt:lpstr>A - Metodi antropometrici </vt:lpstr>
      <vt:lpstr>A - Metodi antropometrici </vt:lpstr>
      <vt:lpstr>A - Metodi antropometrici </vt:lpstr>
      <vt:lpstr>A - Metodi antropometrici </vt:lpstr>
      <vt:lpstr>A - Metodi antropometrici </vt:lpstr>
      <vt:lpstr>A - Metodi antropometrici </vt:lpstr>
      <vt:lpstr>A - Metodi antropometrici</vt:lpstr>
      <vt:lpstr>A - Metodi antropometrici</vt:lpstr>
      <vt:lpstr>B - Metodi biochimici</vt:lpstr>
      <vt:lpstr>B - Metodi biochimici</vt:lpstr>
      <vt:lpstr>B - Metodi biochimici</vt:lpstr>
      <vt:lpstr>C - Metodi clinici</vt:lpstr>
      <vt:lpstr>D - Valutazione della dieta </vt:lpstr>
      <vt:lpstr>D - Valutazione della dieta </vt:lpstr>
      <vt:lpstr>D - Valutazione della dieta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keywords>, docId:49EE607C0197DF35AE335E6F243FB87F</cp:keywords>
  <cp:lastModifiedBy>andrea.anzanello@outlook.it</cp:lastModifiedBy>
  <cp:revision>94</cp:revision>
  <dcterms:modified xsi:type="dcterms:W3CDTF">2023-05-12T07:48:29Z</dcterms:modified>
</cp:coreProperties>
</file>