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61" r:id="rId4"/>
    <p:sldId id="279" r:id="rId5"/>
    <p:sldId id="282" r:id="rId6"/>
    <p:sldId id="280" r:id="rId7"/>
    <p:sldId id="281" r:id="rId8"/>
    <p:sldId id="284" r:id="rId9"/>
    <p:sldId id="285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1" r:id="rId24"/>
    <p:sldId id="302" r:id="rId25"/>
    <p:sldId id="303" r:id="rId26"/>
    <p:sldId id="278" r:id="rId27"/>
  </p:sldIdLst>
  <p:sldSz cx="9144000" cy="5143500" type="screen16x9"/>
  <p:notesSz cx="6858000" cy="9144000"/>
  <p:embeddedFontLst>
    <p:embeddedFont>
      <p:font typeface="Barlow" panose="020B0604020202020204" charset="0"/>
      <p:regular r:id="rId29"/>
      <p:bold r:id="rId30"/>
      <p:italic r:id="rId31"/>
      <p:boldItalic r:id="rId32"/>
    </p:embeddedFont>
    <p:embeddedFont>
      <p:font typeface="Barlow SemiBold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Barlow Light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8"/>
    <p:restoredTop sz="94659"/>
  </p:normalViewPr>
  <p:slideViewPr>
    <p:cSldViewPr>
      <p:cViewPr varScale="1">
        <p:scale>
          <a:sx n="145" d="100"/>
          <a:sy n="145" d="100"/>
        </p:scale>
        <p:origin x="65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3874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77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4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4427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3663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3847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1322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3351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2364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0228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16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0208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4053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5252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5028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573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8405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2355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344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1150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4249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9647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8085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6015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7204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738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tools/child-growth-standards/standards/weight-for-ag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stle-caribbean.com/wellness-tools/waist-hip-ratio/abou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.clevelandclinic.org/health/articles/11920-cholesterol-numbers-what-do-they-mea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diabetes/pdfs/library/socialmedia/road-to-diabetes-infographic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251520" y="3219822"/>
            <a:ext cx="6768752" cy="122413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s-ES" sz="2400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s-ES" sz="2400" dirty="0" smtClean="0">
                <a:solidFill>
                  <a:schemeClr val="accent1"/>
                </a:solidFill>
                <a:latin typeface="+mj-lt"/>
              </a:rPr>
            </a:br>
            <a:r>
              <a:rPr lang="es-ES" sz="2400" dirty="0" smtClean="0">
                <a:latin typeface="+mj-lt"/>
              </a:rPr>
              <a:t>EVALUACIÓN DEL ESTADO NUTRICIONAL </a:t>
            </a:r>
            <a:r>
              <a:rPr lang="es-ES" sz="1800" dirty="0" smtClean="0">
                <a:latin typeface="+mj-lt"/>
              </a:rPr>
              <a:t>Instituto Politécnico de Bragança</a:t>
            </a:r>
            <a:endParaRPr lang="es-ES" sz="18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es-XL" sz="6000" b="1" dirty="0">
                <a:solidFill>
                  <a:schemeClr val="accent2"/>
                </a:solidFill>
              </a:rPr>
              <a:t>Connected 4 Health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248280" y="1795680"/>
            <a:ext cx="4536504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b="1" dirty="0" smtClean="0">
                <a:latin typeface="+mn-lt"/>
              </a:rPr>
              <a:t>Índice de masa corporal: IMC (personas adultas)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Es un indicador del peso en relación con la altura que puede utilizarse para catalogar la preobesidad y la obesidad.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Peso (kg) / altura × altura (m</a:t>
            </a:r>
            <a:r>
              <a:rPr lang="es-ES" sz="2000" baseline="30000" dirty="0" smtClean="0">
                <a:latin typeface="+mn-lt"/>
              </a:rPr>
              <a:t>2</a:t>
            </a:r>
            <a:r>
              <a:rPr lang="es-ES" sz="2000" dirty="0" smtClean="0">
                <a:latin typeface="+mn-lt"/>
              </a:rPr>
              <a:t>).</a:t>
            </a:r>
            <a:endParaRPr lang="es-ES"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+mj-lt"/>
              </a:rPr>
              <a:t>A: métodos antropométricos </a:t>
            </a:r>
            <a:endParaRPr lang="es-ES" dirty="0">
              <a:latin typeface="+mj-lt"/>
            </a:endParaRPr>
          </a:p>
        </p:txBody>
      </p:sp>
      <p:graphicFrame>
        <p:nvGraphicFramePr>
          <p:cNvPr id="3" name="Tabela 9">
            <a:extLst>
              <a:ext uri="{FF2B5EF4-FFF2-40B4-BE49-F238E27FC236}">
                <a16:creationId xmlns:a16="http://schemas.microsoft.com/office/drawing/2014/main" xmlns="" id="{CC5C4592-4E64-6CAD-A817-3AAA845EC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503940"/>
              </p:ext>
            </p:extLst>
          </p:nvPr>
        </p:nvGraphicFramePr>
        <p:xfrm>
          <a:off x="4854415" y="1725620"/>
          <a:ext cx="4064001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6655">
                  <a:extLst>
                    <a:ext uri="{9D8B030D-6E8A-4147-A177-3AD203B41FA5}">
                      <a16:colId xmlns:a16="http://schemas.microsoft.com/office/drawing/2014/main" xmlns="" val="1760334324"/>
                    </a:ext>
                  </a:extLst>
                </a:gridCol>
                <a:gridCol w="1797346">
                  <a:extLst>
                    <a:ext uri="{9D8B030D-6E8A-4147-A177-3AD203B41FA5}">
                      <a16:colId xmlns:a16="http://schemas.microsoft.com/office/drawing/2014/main" xmlns="" val="653368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PESO</a:t>
                      </a:r>
                      <a:endParaRPr lang="es-ES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IMC (kg/m</a:t>
                      </a:r>
                      <a:r>
                        <a:rPr lang="es-ES" baseline="300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s-ES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s-ES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645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Peso insuficiente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&lt;18,5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822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Normopeso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18,5-24,9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897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Preobesidad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25,0-29,9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787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Obesidad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&gt;30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2042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Obesidad moderada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30,0-34,9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5716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Obesidad importante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35,0-39,9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836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Obesidad patológica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&gt;40,0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0288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27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784887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Un IMC superior al recomendado incrementa el riesgo de desarrollar algunas enfermedades, como la diabetes de tipo 2, cardiopatías y artrosis.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Un IMC muy bajo incrementa el riesgo de osteoporosis y complicaciones asociadas a la malnutrición</a:t>
            </a:r>
            <a:r>
              <a:rPr lang="x-es-XL" sz="2000" dirty="0" smtClean="0"/>
              <a:t>.</a:t>
            </a:r>
            <a:endParaRPr lang="x-es-XL" sz="2000" dirty="0"/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+mj-lt"/>
              </a:rPr>
              <a:t>A: métodos antropométricos 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6774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7848872" cy="1082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Ejemplo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Peso = 72 kg, altura = 1,65 m</a:t>
            </a: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s-ES"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+mj-lt"/>
              </a:rPr>
              <a:t>A: métodos antropométricos </a:t>
            </a:r>
            <a:endParaRPr lang="es-ES" dirty="0">
              <a:latin typeface="+mj-lt"/>
            </a:endParaRPr>
          </a:p>
        </p:txBody>
      </p:sp>
      <p:sp>
        <p:nvSpPr>
          <p:cNvPr id="3" name="Google Shape;202;p18">
            <a:extLst>
              <a:ext uri="{FF2B5EF4-FFF2-40B4-BE49-F238E27FC236}">
                <a16:creationId xmlns:a16="http://schemas.microsoft.com/office/drawing/2014/main" xmlns="" id="{E705D093-BC99-64FE-2705-5CFD44A8EA2B}"/>
              </a:ext>
            </a:extLst>
          </p:cNvPr>
          <p:cNvSpPr txBox="1">
            <a:spLocks/>
          </p:cNvSpPr>
          <p:nvPr/>
        </p:nvSpPr>
        <p:spPr>
          <a:xfrm>
            <a:off x="-60506" y="2931790"/>
            <a:ext cx="9204506" cy="108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lvl="1">
              <a:spcBef>
                <a:spcPts val="1000"/>
              </a:spcBef>
              <a:buFont typeface="Barlow Light"/>
              <a:buChar char="▸"/>
            </a:pPr>
            <a:r>
              <a:rPr lang="es-ES" sz="2000" dirty="0" smtClean="0">
                <a:latin typeface="+mn-lt"/>
              </a:rPr>
              <a:t>IMC = 72 / (1,65 × 1,65) = 26,45  -&gt; Preobesidad</a:t>
            </a:r>
          </a:p>
          <a:p>
            <a:pPr lvl="1">
              <a:spcBef>
                <a:spcPts val="1000"/>
              </a:spcBef>
              <a:buFont typeface="Barlow Light"/>
              <a:buChar char="▸"/>
            </a:pPr>
            <a:r>
              <a:rPr lang="es-ES" sz="2000" dirty="0" smtClean="0">
                <a:latin typeface="+mn-lt"/>
              </a:rPr>
              <a:t> Mayor riesgo de enfermedades concomitantes</a:t>
            </a:r>
          </a:p>
          <a:p>
            <a:pPr marL="76200" indent="0">
              <a:spcBef>
                <a:spcPts val="1000"/>
              </a:spcBef>
              <a:buFont typeface="Barlow Light"/>
              <a:buNone/>
            </a:pPr>
            <a:endParaRPr lang="es-E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452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7848872" cy="1082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b="1" dirty="0" smtClean="0">
                <a:latin typeface="+mn-lt"/>
              </a:rPr>
              <a:t>Índice de masa corporal: IMC (niños)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En el caso de niños y adolescentes, se utilizan percentiles de IMC según la edad y el sexo.</a:t>
            </a:r>
            <a:endParaRPr lang="es-ES"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6909353" cy="919500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A: métodos antropométricos 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0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6909353" cy="919500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A: métodos antropométricos </a:t>
            </a:r>
            <a:endParaRPr lang="es-ES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49DA839-DF4E-B0B1-7D9B-D09084C5D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371199"/>
            <a:ext cx="2768682" cy="3483924"/>
          </a:xfrm>
          <a:prstGeom prst="rect">
            <a:avLst/>
          </a:prstGeom>
        </p:spPr>
      </p:pic>
      <p:graphicFrame>
        <p:nvGraphicFramePr>
          <p:cNvPr id="6" name="Tabela 9">
            <a:extLst>
              <a:ext uri="{FF2B5EF4-FFF2-40B4-BE49-F238E27FC236}">
                <a16:creationId xmlns:a16="http://schemas.microsoft.com/office/drawing/2014/main" xmlns="" id="{255B77F7-09F2-A5CE-7B44-F68A3B9F9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048837"/>
              </p:ext>
            </p:extLst>
          </p:nvPr>
        </p:nvGraphicFramePr>
        <p:xfrm>
          <a:off x="758597" y="2115246"/>
          <a:ext cx="4064001" cy="1788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6655">
                  <a:extLst>
                    <a:ext uri="{9D8B030D-6E8A-4147-A177-3AD203B41FA5}">
                      <a16:colId xmlns:a16="http://schemas.microsoft.com/office/drawing/2014/main" xmlns="" val="1760334324"/>
                    </a:ext>
                  </a:extLst>
                </a:gridCol>
                <a:gridCol w="1797346">
                  <a:extLst>
                    <a:ext uri="{9D8B030D-6E8A-4147-A177-3AD203B41FA5}">
                      <a16:colId xmlns:a16="http://schemas.microsoft.com/office/drawing/2014/main" xmlns="" val="653368172"/>
                    </a:ext>
                  </a:extLst>
                </a:gridCol>
              </a:tblGrid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PESO</a:t>
                      </a:r>
                      <a:endParaRPr lang="es-ES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NIVEL DEL IMC</a:t>
                      </a:r>
                      <a:endParaRPr lang="es-ES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645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Peso insuficiente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&lt;5.º percentil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822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Normopeso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5.º-84,9.º percentil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897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Preobesidad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85.º-94,9.º percentil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787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Obesidad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&gt;95.º percentil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2042824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CDAADB0-88D4-414D-EA38-8509BA832E72}"/>
              </a:ext>
            </a:extLst>
          </p:cNvPr>
          <p:cNvSpPr txBox="1"/>
          <p:nvPr/>
        </p:nvSpPr>
        <p:spPr>
          <a:xfrm>
            <a:off x="4572000" y="4855123"/>
            <a:ext cx="479528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x-es-XL" sz="1000">
                <a:solidFill>
                  <a:schemeClr val="tx1"/>
                </a:solidFill>
                <a:latin typeface="Barlow" pitchFamily="2" charset="77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https://www.who.int/tools/child-growth-standards/standards/weight-for-age</a:t>
            </a:r>
          </a:p>
          <a:p>
            <a:pPr algn="just"/>
            <a:endParaRPr lang="en-US" sz="1000" dirty="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8597" y="3997102"/>
            <a:ext cx="4101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*Valor de corte para niños de entre 2 y 18 años</a:t>
            </a:r>
            <a:endParaRPr lang="es-ES" sz="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90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A: métodos antropométricos </a:t>
            </a:r>
            <a:endParaRPr lang="es-ES" dirty="0">
              <a:latin typeface="+mj-lt"/>
            </a:endParaRPr>
          </a:p>
        </p:txBody>
      </p:sp>
      <p:graphicFrame>
        <p:nvGraphicFramePr>
          <p:cNvPr id="3" name="Tabela 9">
            <a:extLst>
              <a:ext uri="{FF2B5EF4-FFF2-40B4-BE49-F238E27FC236}">
                <a16:creationId xmlns:a16="http://schemas.microsoft.com/office/drawing/2014/main" xmlns="" id="{58B44D36-FE37-0424-569E-D40604663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074619"/>
              </p:ext>
            </p:extLst>
          </p:nvPr>
        </p:nvGraphicFramePr>
        <p:xfrm>
          <a:off x="885056" y="2571750"/>
          <a:ext cx="7359352" cy="1259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07023">
                  <a:extLst>
                    <a:ext uri="{9D8B030D-6E8A-4147-A177-3AD203B41FA5}">
                      <a16:colId xmlns:a16="http://schemas.microsoft.com/office/drawing/2014/main" xmlns="" val="17603343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13009541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xmlns="" val="653368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HOMBRES</a:t>
                      </a:r>
                      <a:endParaRPr lang="es-ES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MUJERES</a:t>
                      </a:r>
                      <a:endParaRPr lang="es-ES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645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noProof="0" dirty="0" smtClean="0">
                          <a:latin typeface="+mn-lt"/>
                        </a:rPr>
                        <a:t>Mayor riesgo de complicaciones metabólicas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&gt;94 cm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&gt;80 cm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822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noProof="0" dirty="0" smtClean="0">
                          <a:latin typeface="+mn-lt"/>
                        </a:rPr>
                        <a:t>Riesgo sustancialmente mayor de complicaciones metabólicas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&gt;102 cm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>
                          <a:latin typeface="+mn-lt"/>
                        </a:rPr>
                        <a:t>&gt;88 cm</a:t>
                      </a:r>
                      <a:endParaRPr lang="es-ES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8973275"/>
                  </a:ext>
                </a:extLst>
              </a:tr>
            </a:tbl>
          </a:graphicData>
        </a:graphic>
      </p:graphicFrame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7848872" cy="1082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b="1" dirty="0" smtClean="0">
                <a:latin typeface="+mn-lt"/>
              </a:rPr>
              <a:t>PERÍMETROS ABDOMINALES</a:t>
            </a:r>
            <a:endParaRPr lang="es-E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6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A: métodos antropométricos </a:t>
            </a:r>
            <a:endParaRPr lang="es-ES" dirty="0">
              <a:latin typeface="+mj-lt"/>
            </a:endParaRP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3602890" cy="1874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b="1" dirty="0" smtClean="0">
                <a:latin typeface="+mn-lt"/>
              </a:rPr>
              <a:t>COCIENTE</a:t>
            </a:r>
            <a:br>
              <a:rPr lang="es-ES" sz="2000" b="1" dirty="0" smtClean="0">
                <a:latin typeface="+mn-lt"/>
              </a:rPr>
            </a:br>
            <a:r>
              <a:rPr lang="es-ES" sz="2000" b="1" dirty="0" smtClean="0">
                <a:latin typeface="+mn-lt"/>
              </a:rPr>
              <a:t>CINTURA-CADERA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El cociente cintura-cadera (CCC) es un indicador valioso de los riesgos para la salud relacionados con la obesidad.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1D4FBFB-BF33-215E-AA60-1813F1FA0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426" y="1935634"/>
            <a:ext cx="5039617" cy="267007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4CE1335-F485-F7F9-0946-708125855123}"/>
              </a:ext>
            </a:extLst>
          </p:cNvPr>
          <p:cNvSpPr txBox="1"/>
          <p:nvPr/>
        </p:nvSpPr>
        <p:spPr>
          <a:xfrm>
            <a:off x="4148063" y="4605706"/>
            <a:ext cx="46497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x-es-XL" sz="1000">
                <a:solidFill>
                  <a:schemeClr val="tx1"/>
                </a:solidFill>
                <a:latin typeface="Barlow" pitchFamily="2" charset="77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https://www.nestle-caribbean.com/wellness-tools/waist-hip-ratio/about</a:t>
            </a:r>
          </a:p>
        </p:txBody>
      </p:sp>
    </p:spTree>
    <p:extLst>
      <p:ext uri="{BB962C8B-B14F-4D97-AF65-F5344CB8AC3E}">
        <p14:creationId xmlns:p14="http://schemas.microsoft.com/office/powerpoint/2010/main" val="32518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A: métodos antropométricos</a:t>
            </a:r>
            <a:endParaRPr lang="es-ES" dirty="0">
              <a:latin typeface="+mj-lt"/>
            </a:endParaRP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5256584" cy="1874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b="1" dirty="0" smtClean="0">
                <a:latin typeface="+mn-lt"/>
              </a:rPr>
              <a:t>GROSOR DEL PLIEGUE CUTÁNEO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Puede analizarse la relación entre la grasa subcutánea y el total de grasa corporal midiendo el grosor del pliegue cutáneo en unos puntos concretos para calcular la adiposidad. 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DD8C47D-6080-652D-AE49-A5C0CD124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24" y="1559919"/>
            <a:ext cx="2397100" cy="339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A: métodos antropométricos</a:t>
            </a:r>
            <a:endParaRPr lang="es-ES" dirty="0">
              <a:latin typeface="+mj-lt"/>
            </a:endParaRP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8933" y="2139702"/>
            <a:ext cx="8115208" cy="1874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b="1" dirty="0" smtClean="0">
                <a:latin typeface="+mn-lt"/>
              </a:rPr>
              <a:t>IMPEDANCIA BIOELÉCTRICA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El análisis de impedancia bioeléctrica es un método fácil y no invasivo a pie de cama utilizado para calcular el total de agua en el organismo y la composición corporal.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97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B: métodos bioquímicos</a:t>
            </a:r>
            <a:endParaRPr lang="es-ES" dirty="0">
              <a:latin typeface="+mj-lt"/>
            </a:endParaRP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115208" cy="1874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En la evaluación bioquímica se comprueban los niveles de nutrientes presentes en la sangre, la orina y las heces de una persona. 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Los resultados de las pruebas analíticas proporcionan a los profesionales sanitarios cualificados información útil sobre los problemas médicos que pueden afectar al apetito o la nutrición. 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39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x-es-XL" sz="1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Número de proyecto: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es-ES" sz="14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La financiación de la Comisión Europea para la elaboración de esta presentación no constituye una adhesión a su contenido, que refleja exclusivamente las opiniones de los autores, y no puede responsabilizarse a la Comisión del uso que pueda hacerse de la información que contiene.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4759052" cy="10026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B: métodos bioquímicos</a:t>
            </a:r>
            <a:endParaRPr lang="es-ES" dirty="0">
              <a:latin typeface="+mj-lt"/>
            </a:endParaRP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4176464" cy="1874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b="1" dirty="0" smtClean="0">
                <a:latin typeface="+mn-lt"/>
              </a:rPr>
              <a:t>Colesterol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Se evalúan el metabolismo lipídico y el riesgo de enfermedades cardiovasculares.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627C99B-A350-D66C-DF89-7F93BC3E82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97"/>
          <a:stretch/>
        </p:blipFill>
        <p:spPr>
          <a:xfrm>
            <a:off x="4572000" y="1365266"/>
            <a:ext cx="3744416" cy="366499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4F6C650-7EAD-F658-5AD3-91DFABED02BC}"/>
              </a:ext>
            </a:extLst>
          </p:cNvPr>
          <p:cNvSpPr txBox="1"/>
          <p:nvPr/>
        </p:nvSpPr>
        <p:spPr>
          <a:xfrm>
            <a:off x="3656550" y="4832489"/>
            <a:ext cx="54874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es-XL" sz="1000">
                <a:solidFill>
                  <a:schemeClr val="tx1"/>
                </a:solidFill>
                <a:latin typeface="Barlow" pitchFamily="2" charset="77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https://my.clevelandclinic.org/health/articles/11920-cholesterol-numbers-what-do-they-mean</a:t>
            </a:r>
          </a:p>
        </p:txBody>
      </p:sp>
    </p:spTree>
    <p:extLst>
      <p:ext uri="{BB962C8B-B14F-4D97-AF65-F5344CB8AC3E}">
        <p14:creationId xmlns:p14="http://schemas.microsoft.com/office/powerpoint/2010/main" val="18344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B: métodos bioquímicos</a:t>
            </a:r>
            <a:endParaRPr lang="es-ES" dirty="0">
              <a:latin typeface="+mj-lt"/>
            </a:endParaRP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4176464" cy="1874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b="1" dirty="0" smtClean="0">
                <a:latin typeface="+mn-lt"/>
              </a:rPr>
              <a:t>Pruebas de diabetes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F0358DA-3241-B167-1626-FCCB58E26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768"/>
          <a:stretch/>
        </p:blipFill>
        <p:spPr>
          <a:xfrm>
            <a:off x="3635896" y="1400988"/>
            <a:ext cx="4176464" cy="34761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C7B5190-933A-B5DA-05B6-E0DDB041EC06}"/>
              </a:ext>
            </a:extLst>
          </p:cNvPr>
          <p:cNvSpPr txBox="1"/>
          <p:nvPr/>
        </p:nvSpPr>
        <p:spPr>
          <a:xfrm>
            <a:off x="3235365" y="4881924"/>
            <a:ext cx="5310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es-XL" sz="1000">
                <a:solidFill>
                  <a:schemeClr val="tx1"/>
                </a:solidFill>
                <a:latin typeface="Barlow" pitchFamily="2" charset="77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https://www.cdc.gov/diabetes/pdfs/library/socialmedia/road-to-diabetes-infographic.pdf</a:t>
            </a:r>
          </a:p>
          <a:p>
            <a:endParaRPr lang="en-US" sz="1000" dirty="0">
              <a:solidFill>
                <a:schemeClr val="tx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55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C: métodos clínicos</a:t>
            </a:r>
            <a:endParaRPr lang="es-ES" dirty="0">
              <a:latin typeface="+mj-lt"/>
            </a:endParaRP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1000" y="1779662"/>
            <a:ext cx="8182824" cy="26667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La evaluación clínica consiste en buscar signos visibles de las deficiencias nutricionales.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Pelo, boca, uñas, piel, ojos, lengua, musculatura, huesos.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Antecedentes médicos; fármacos.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Factores de predisposición a enfermedades (tabaquismo, consumo de bebidas alcohólicas, preobesidad).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Síntomas (fiebre, diarrea, vómitos).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1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D: evaluación dietética </a:t>
            </a:r>
            <a:endParaRPr lang="es-ES" dirty="0">
              <a:latin typeface="+mj-lt"/>
            </a:endParaRP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7128792" cy="18746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b="1" dirty="0" smtClean="0">
                <a:latin typeface="+mn-lt"/>
              </a:rPr>
              <a:t>Métodos retrospectivos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Recordatorio de 24 horas (24hR)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Anamnesis de los hábitos alimenticios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Cuestionario de frecuencia de consumo de alimentos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Cuestionarios breves de frecuencia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39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D: evaluación dietética </a:t>
            </a:r>
            <a:endParaRPr lang="es-ES" dirty="0">
              <a:latin typeface="+mj-lt"/>
            </a:endParaRP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7128792" cy="25947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b="1" dirty="0" smtClean="0">
                <a:latin typeface="+mn-lt"/>
              </a:rPr>
              <a:t>Métodos actuales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Registro ponderado de alimentos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Registro de alimentos con pesos estimados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Análisis por duplicado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Registros con equipos electrónicos (móviles, teléfonos, cámaras)</a:t>
            </a:r>
            <a:endParaRPr lang="es-ES" sz="2000" dirty="0"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B27D4EC-2552-F728-ED06-468B5BC88E5A}"/>
              </a:ext>
            </a:extLst>
          </p:cNvPr>
          <p:cNvSpPr txBox="1"/>
          <p:nvPr/>
        </p:nvSpPr>
        <p:spPr>
          <a:xfrm>
            <a:off x="745067" y="-10668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294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74" y="391350"/>
            <a:ext cx="7485418" cy="919500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D: evaluación dietética </a:t>
            </a:r>
            <a:endParaRPr lang="es-ES" dirty="0">
              <a:latin typeface="+mj-lt"/>
            </a:endParaRPr>
          </a:p>
        </p:txBody>
      </p:sp>
      <p:sp>
        <p:nvSpPr>
          <p:cNvPr id="4" name="Google Shape;202;p18">
            <a:extLst>
              <a:ext uri="{FF2B5EF4-FFF2-40B4-BE49-F238E27FC236}">
                <a16:creationId xmlns:a16="http://schemas.microsoft.com/office/drawing/2014/main" xmlns="" id="{EC1A9F86-1852-DE1C-62D9-18322BD8F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5" y="1705175"/>
            <a:ext cx="8327839" cy="25947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Cumplimiento de las guías alimentarias basadas en alimentos</a:t>
            </a: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sz="2000" dirty="0"/>
          </a:p>
          <a:p>
            <a:pPr marL="76200" indent="0" algn="ctr">
              <a:spcBef>
                <a:spcPts val="1000"/>
              </a:spcBef>
              <a:buNone/>
            </a:pPr>
            <a:r>
              <a:rPr lang="x-es-XL" sz="1800" b="1" u="sng" dirty="0">
                <a:latin typeface="Barlow" panose="00000500000000000000" pitchFamily="2" charset="0"/>
              </a:rPr>
              <a:t>https://www.fao.org/nutrition/educacion-nutricional/food-dietary-guidelines/home/es/</a:t>
            </a: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70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5"/>
          <p:cNvSpPr txBox="1">
            <a:spLocks noGrp="1"/>
          </p:cNvSpPr>
          <p:nvPr>
            <p:ph type="body" idx="1"/>
          </p:nvPr>
        </p:nvSpPr>
        <p:spPr>
          <a:xfrm>
            <a:off x="539552" y="1923678"/>
            <a:ext cx="36132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b="1" dirty="0" smtClean="0">
                <a:solidFill>
                  <a:schemeClr val="accent3"/>
                </a:solidFill>
                <a:latin typeface="+mj-lt"/>
                <a:ea typeface="Barlow"/>
                <a:cs typeface="Barlow"/>
                <a:sym typeface="Barlow"/>
              </a:rPr>
              <a:t>Instituto Politécnico de Bragança</a:t>
            </a:r>
            <a:endParaRPr lang="es-ES" b="1" dirty="0">
              <a:solidFill>
                <a:schemeClr val="accent3"/>
              </a:solidFill>
              <a:latin typeface="+mj-lt"/>
              <a:ea typeface="Barlow"/>
              <a:cs typeface="Barlow"/>
              <a:sym typeface="Barlow"/>
            </a:endParaRPr>
          </a:p>
        </p:txBody>
      </p:sp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779662"/>
            <a:ext cx="792088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Requiere métodos y técnicas para verificar el estado nutricional de un individuo.</a:t>
            </a:r>
          </a:p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US" sz="2000" dirty="0">
              <a:latin typeface="+mn-lt"/>
            </a:endParaRPr>
          </a:p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b="1" i="1" dirty="0" smtClean="0">
                <a:latin typeface="+mn-lt"/>
              </a:rPr>
              <a:t>Objetivo: identificar posibles problemas, contribuir a la curación y ayudar a mantener la salud.</a:t>
            </a: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+mj-lt"/>
              </a:rPr>
              <a:t>Evaluación del estado nutricional</a:t>
            </a:r>
            <a:endParaRPr lang="es-ES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545350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j-lt"/>
              </a:rPr>
              <a:t>Es el resultado del equilibrio entre el aporte de nutrientes y los requerimientos nutritivos.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s-ES" sz="2000" dirty="0">
              <a:latin typeface="+mj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+mj-lt"/>
              </a:rPr>
              <a:t>Evaluación del estado nutricional</a:t>
            </a:r>
            <a:endParaRPr lang="es-ES" dirty="0">
              <a:latin typeface="+mj-lt"/>
            </a:endParaRPr>
          </a:p>
        </p:txBody>
      </p:sp>
      <p:pic>
        <p:nvPicPr>
          <p:cNvPr id="3" name="Marcador de Posição de Conteúdo 4">
            <a:extLst>
              <a:ext uri="{FF2B5EF4-FFF2-40B4-BE49-F238E27FC236}">
                <a16:creationId xmlns:a16="http://schemas.microsoft.com/office/drawing/2014/main" xmlns="" id="{0FF07A77-C43B-A769-DF85-09ECD83F6D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116"/>
          <a:stretch/>
        </p:blipFill>
        <p:spPr>
          <a:xfrm>
            <a:off x="1619672" y="2985895"/>
            <a:ext cx="5400600" cy="2167857"/>
          </a:xfrm>
          <a:prstGeom prst="rect">
            <a:avLst/>
          </a:prstGeom>
        </p:spPr>
      </p:pic>
      <p:pic>
        <p:nvPicPr>
          <p:cNvPr id="4" name="Marcador de Posição de Conteúdo 4">
            <a:extLst>
              <a:ext uri="{FF2B5EF4-FFF2-40B4-BE49-F238E27FC236}">
                <a16:creationId xmlns:a16="http://schemas.microsoft.com/office/drawing/2014/main" xmlns="" id="{2D493B7B-6F4A-5A82-F4AF-50BEAC21F8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74" t="51441" r="38060" b="42622"/>
          <a:stretch/>
        </p:blipFill>
        <p:spPr>
          <a:xfrm>
            <a:off x="3964181" y="2839932"/>
            <a:ext cx="1111875" cy="3798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DAAEADD-DECC-B231-7AF5-B6F293BDA7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13" t="33639" r="60962" b="57937"/>
          <a:stretch/>
        </p:blipFill>
        <p:spPr>
          <a:xfrm>
            <a:off x="2843808" y="2551899"/>
            <a:ext cx="942779" cy="37989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0289AA2-DA3E-7B25-DD3A-089F6AD38F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646" t="43596" r="15226" b="48380"/>
          <a:stretch/>
        </p:blipFill>
        <p:spPr>
          <a:xfrm>
            <a:off x="5076056" y="2569947"/>
            <a:ext cx="1351754" cy="36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7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1E525F1-A404-53DE-2D9B-34584FB25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689"/>
          <a:stretch/>
        </p:blipFill>
        <p:spPr>
          <a:xfrm>
            <a:off x="395536" y="1923678"/>
            <a:ext cx="4118412" cy="2254814"/>
          </a:xfrm>
          <a:prstGeom prst="rect">
            <a:avLst/>
          </a:prstGeom>
        </p:spPr>
      </p:pic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+mj-lt"/>
              </a:rPr>
              <a:t>Evaluación del estado nutricional</a:t>
            </a:r>
            <a:endParaRPr lang="es-ES" dirty="0">
              <a:latin typeface="+mj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1F950E9-E626-3467-1BC0-5AA0947ED5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74" t="31053"/>
          <a:stretch/>
        </p:blipFill>
        <p:spPr>
          <a:xfrm>
            <a:off x="4860032" y="1872466"/>
            <a:ext cx="3384376" cy="23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1403648" y="1891420"/>
            <a:ext cx="5832648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b="1" i="1" dirty="0" smtClean="0">
                <a:latin typeface="+mn-lt"/>
              </a:rPr>
              <a:t>A: evaluación antropométrica</a:t>
            </a:r>
          </a:p>
          <a:p>
            <a:pPr marL="457200" lvl="0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b="1" i="1" dirty="0" smtClean="0">
                <a:latin typeface="+mn-lt"/>
              </a:rPr>
              <a:t>B: evaluación bioquímica</a:t>
            </a:r>
          </a:p>
          <a:p>
            <a:pPr marL="457200" lvl="0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b="1" i="1" dirty="0" smtClean="0">
                <a:latin typeface="+mn-lt"/>
              </a:rPr>
              <a:t>C: evaluación clínica</a:t>
            </a:r>
          </a:p>
          <a:p>
            <a:pPr marL="457200" lvl="0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b="1" i="1" dirty="0" smtClean="0">
                <a:latin typeface="+mn-lt"/>
              </a:rPr>
              <a:t>D: evaluación dietética</a:t>
            </a:r>
            <a:endParaRPr lang="es-ES" b="1" i="1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+mj-lt"/>
              </a:rPr>
              <a:t>Método ABCD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332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4536504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Se trata de la medición externa del cuerpo humano. 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Refleja la salud y el estado nutricional.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Suele compararse con los estándares o utilizarse en ecuaciones predictivas</a:t>
            </a:r>
            <a:r>
              <a:rPr lang="x-es-XL" sz="2000" dirty="0" smtClean="0"/>
              <a:t>.</a:t>
            </a:r>
            <a:endParaRPr lang="x-es-XL" sz="2000" dirty="0"/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+mj-lt"/>
              </a:rPr>
              <a:t>A: métodos antropométricos</a:t>
            </a:r>
            <a:endParaRPr lang="es-ES" dirty="0">
              <a:latin typeface="+mj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CA0BC2D-EC0D-8B96-6B17-DB24286DB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012"/>
          <a:stretch/>
        </p:blipFill>
        <p:spPr>
          <a:xfrm>
            <a:off x="5185281" y="1343382"/>
            <a:ext cx="3779207" cy="406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405114" y="2211710"/>
            <a:ext cx="5319014" cy="11546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b="1" dirty="0" smtClean="0">
                <a:latin typeface="+mn-lt"/>
              </a:rPr>
              <a:t>PESO CORPORAL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El exceso o el déficit afectan negativamente a la morbilidad y la mortalidad.</a:t>
            </a: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+mj-lt"/>
              </a:rPr>
              <a:t>A: métodos antropométricos </a:t>
            </a:r>
            <a:endParaRPr lang="es-ES" dirty="0">
              <a:latin typeface="+mj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C1D452C-093B-7F6B-996B-98D1FF8BF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875" y="2859924"/>
            <a:ext cx="1818363" cy="194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1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545350"/>
            <a:ext cx="8115208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b="1" dirty="0" smtClean="0">
                <a:latin typeface="+mn-lt"/>
              </a:rPr>
              <a:t>ALTURA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La altura se mide con un tallímetro de pie o fijado a la altura adecuada en una pared.</a:t>
            </a:r>
          </a:p>
          <a:p>
            <a:pPr lvl="1">
              <a:spcBef>
                <a:spcPts val="1000"/>
              </a:spcBef>
              <a:buFont typeface="Barlow Light"/>
              <a:buChar char="▸"/>
            </a:pPr>
            <a:r>
              <a:rPr lang="es-ES" sz="2000" dirty="0" smtClean="0">
                <a:latin typeface="+mn-lt"/>
              </a:rPr>
              <a:t>Pueden hacerse otras mediciones antropométricas y, a partir de estas, calcular la altura:</a:t>
            </a:r>
          </a:p>
          <a:p>
            <a:pPr lvl="3">
              <a:spcBef>
                <a:spcPts val="1000"/>
              </a:spcBef>
              <a:buFont typeface="Barlow Light"/>
              <a:buChar char="▸"/>
            </a:pPr>
            <a:r>
              <a:rPr lang="es-ES" sz="2000" dirty="0" smtClean="0">
                <a:latin typeface="+mn-lt"/>
              </a:rPr>
              <a:t>Longitud del cúbito</a:t>
            </a:r>
          </a:p>
          <a:p>
            <a:pPr lvl="3">
              <a:spcBef>
                <a:spcPts val="1000"/>
              </a:spcBef>
              <a:buFont typeface="Barlow Light"/>
              <a:buChar char="▸"/>
            </a:pPr>
            <a:r>
              <a:rPr lang="es-ES" sz="2000" dirty="0" smtClean="0">
                <a:latin typeface="+mn-lt"/>
              </a:rPr>
              <a:t>Altura de la rodilla</a:t>
            </a:r>
          </a:p>
          <a:p>
            <a:pPr lvl="3">
              <a:spcBef>
                <a:spcPts val="1000"/>
              </a:spcBef>
              <a:buFont typeface="Barlow Light"/>
              <a:buChar char="▸"/>
            </a:pPr>
            <a:r>
              <a:rPr lang="es-ES" sz="2000" dirty="0" smtClean="0">
                <a:latin typeface="+mn-lt"/>
              </a:rPr>
              <a:t>Semienvergadura</a:t>
            </a:r>
            <a:endParaRPr lang="es-ES"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+mj-lt"/>
              </a:rPr>
              <a:t>A: métodos antropométricos 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7287668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814</Words>
  <Application>Microsoft Office PowerPoint</Application>
  <PresentationFormat>Presentación en pantalla (16:9)</PresentationFormat>
  <Paragraphs>152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Barlow</vt:lpstr>
      <vt:lpstr>Barlow SemiBold</vt:lpstr>
      <vt:lpstr>Calibri</vt:lpstr>
      <vt:lpstr>Barlow Light</vt:lpstr>
      <vt:lpstr>Caius template</vt:lpstr>
      <vt:lpstr> EVALUACIÓN DEL ESTADO NUTRICIONAL Instituto Politécnico de Bragança</vt:lpstr>
      <vt:lpstr>Número de proyecto: 2021-1-RO01- KA220-HED-38B739A3</vt:lpstr>
      <vt:lpstr>Evaluación del estado nutricional</vt:lpstr>
      <vt:lpstr>Evaluación del estado nutricional</vt:lpstr>
      <vt:lpstr>Evaluación del estado nutricional</vt:lpstr>
      <vt:lpstr>Método ABCD</vt:lpstr>
      <vt:lpstr>A: métodos antropométricos</vt:lpstr>
      <vt:lpstr>A: métodos antropométricos </vt:lpstr>
      <vt:lpstr>A: métodos antropométricos </vt:lpstr>
      <vt:lpstr>A: métodos antropométricos </vt:lpstr>
      <vt:lpstr>A: métodos antropométricos </vt:lpstr>
      <vt:lpstr>A: métodos antropométricos </vt:lpstr>
      <vt:lpstr>A: métodos antropométricos </vt:lpstr>
      <vt:lpstr>A: métodos antropométricos </vt:lpstr>
      <vt:lpstr>A: métodos antropométricos </vt:lpstr>
      <vt:lpstr>A: métodos antropométricos </vt:lpstr>
      <vt:lpstr>A: métodos antropométricos</vt:lpstr>
      <vt:lpstr>A: métodos antropométricos</vt:lpstr>
      <vt:lpstr>B: métodos bioquímicos</vt:lpstr>
      <vt:lpstr>B: métodos bioquímicos</vt:lpstr>
      <vt:lpstr>B: métodos bioquímicos</vt:lpstr>
      <vt:lpstr>C: métodos clínicos</vt:lpstr>
      <vt:lpstr>D: evaluación dietética </vt:lpstr>
      <vt:lpstr>D: evaluación dietética </vt:lpstr>
      <vt:lpstr>D: evaluación dietética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Eva Peribáñez</cp:lastModifiedBy>
  <cp:revision>96</cp:revision>
  <dcterms:modified xsi:type="dcterms:W3CDTF">2023-07-02T15:20:49Z</dcterms:modified>
</cp:coreProperties>
</file>