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8"/>
  </p:notesMasterIdLst>
  <p:sldIdLst>
    <p:sldId id="256" r:id="rId2"/>
    <p:sldId id="257" r:id="rId3"/>
    <p:sldId id="261" r:id="rId4"/>
    <p:sldId id="279" r:id="rId5"/>
    <p:sldId id="282" r:id="rId6"/>
    <p:sldId id="280" r:id="rId7"/>
    <p:sldId id="281" r:id="rId8"/>
    <p:sldId id="284" r:id="rId9"/>
    <p:sldId id="285"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1" r:id="rId24"/>
    <p:sldId id="302" r:id="rId25"/>
    <p:sldId id="303" r:id="rId26"/>
    <p:sldId id="278" r:id="rId27"/>
  </p:sldIdLst>
  <p:sldSz cx="9144000" cy="5143500" type="screen16x9"/>
  <p:notesSz cx="6858000" cy="9144000"/>
  <p:embeddedFontLst>
    <p:embeddedFont>
      <p:font typeface="Barlow SemiBold" panose="020B0604020202020204" charset="0"/>
      <p:regular r:id="rId29"/>
      <p:bold r:id="rId30"/>
      <p:italic r:id="rId31"/>
      <p:boldItalic r:id="rId32"/>
    </p:embeddedFont>
    <p:embeddedFont>
      <p:font typeface="Barlow" panose="020B0604020202020204" charset="0"/>
      <p:regular r:id="rId33"/>
      <p:bold r:id="rId34"/>
      <p:italic r:id="rId35"/>
      <p:boldItalic r:id="rId36"/>
    </p:embeddedFont>
    <p:embeddedFont>
      <p:font typeface="Barlow Light"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8"/>
    <p:restoredTop sz="94659"/>
  </p:normalViewPr>
  <p:slideViewPr>
    <p:cSldViewPr>
      <p:cViewPr varScale="1">
        <p:scale>
          <a:sx n="109" d="100"/>
          <a:sy n="109" d="100"/>
        </p:scale>
        <p:origin x="40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774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84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427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66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84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322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35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2364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228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4053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252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028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73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405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2355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24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64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8085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01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204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7381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who.int/tools/child-growth-standards/standards/weight-for-ag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nestle-caribbean.com/wellness-tools/waist-hip-ratio/abou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my.clevelandclinic.org/health/articles/11920-cholesterol-numbers-what-do-they-mea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dc.gov/diabetes/pdfs/library/socialmedia/road-to-diabetes-infographic.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251520" y="3219822"/>
            <a:ext cx="6768752" cy="1224136"/>
          </a:xfrm>
          <a:prstGeom prst="rect">
            <a:avLst/>
          </a:prstGeom>
        </p:spPr>
        <p:txBody>
          <a:bodyPr spcFirstLastPara="1" wrap="square" lIns="0" tIns="0" rIns="0" bIns="0" anchor="ctr" anchorCtr="0">
            <a:noAutofit/>
          </a:bodyPr>
          <a:lstStyle/>
          <a:p>
            <a:pPr lvl="0" algn="ctr"/>
            <a:r>
              <a:rPr lang="en" sz="2400" dirty="0">
                <a:solidFill>
                  <a:schemeClr val="accent1"/>
                </a:solidFill>
              </a:rPr>
              <a:t/>
            </a:r>
            <a:br>
              <a:rPr lang="en" sz="2400" dirty="0">
                <a:solidFill>
                  <a:schemeClr val="accent1"/>
                </a:solidFill>
              </a:rPr>
            </a:br>
            <a:r>
              <a:rPr lang="it-IT" sz="2800" dirty="0"/>
              <a:t>ASSESSMENT OF NUTRITIONAL STATUS </a:t>
            </a:r>
            <a:r>
              <a:rPr lang="it-IT" sz="1800" dirty="0"/>
              <a:t>Instituto Politécnico de Bragança</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248280" y="1795680"/>
            <a:ext cx="4536504"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Body Mass Index – BMI  (Adults)</a:t>
            </a:r>
          </a:p>
          <a:p>
            <a:pPr lvl="1">
              <a:spcBef>
                <a:spcPts val="1000"/>
              </a:spcBef>
              <a:buChar char="▸"/>
            </a:pPr>
            <a:r>
              <a:rPr lang="en-US" sz="2000" dirty="0"/>
              <a:t>Is a weight for height indicator that may be used to classify overweight and obesity</a:t>
            </a:r>
          </a:p>
          <a:p>
            <a:pPr lvl="1">
              <a:spcBef>
                <a:spcPts val="1000"/>
              </a:spcBef>
              <a:buChar char="▸"/>
            </a:pPr>
            <a:r>
              <a:rPr lang="en-US" sz="2000" dirty="0"/>
              <a:t>Weight (Kg) / Height*Height (m2)</a:t>
            </a: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A - </a:t>
            </a:r>
            <a:r>
              <a:rPr lang="it-IT" dirty="0" err="1"/>
              <a:t>Anthropometric</a:t>
            </a:r>
            <a:r>
              <a:rPr lang="it-IT" dirty="0"/>
              <a:t> </a:t>
            </a:r>
            <a:r>
              <a:rPr lang="it-IT" dirty="0" err="1"/>
              <a:t>methods</a:t>
            </a:r>
            <a:r>
              <a:rPr lang="it-IT" dirty="0"/>
              <a:t> </a:t>
            </a:r>
          </a:p>
        </p:txBody>
      </p:sp>
      <p:graphicFrame>
        <p:nvGraphicFramePr>
          <p:cNvPr id="3" name="Tabela 9">
            <a:extLst>
              <a:ext uri="{FF2B5EF4-FFF2-40B4-BE49-F238E27FC236}">
                <a16:creationId xmlns:a16="http://schemas.microsoft.com/office/drawing/2014/main" id="{CC5C4592-4E64-6CAD-A817-3AAA845EC13F}"/>
              </a:ext>
            </a:extLst>
          </p:cNvPr>
          <p:cNvGraphicFramePr>
            <a:graphicFrameLocks noGrp="1"/>
          </p:cNvGraphicFramePr>
          <p:nvPr>
            <p:extLst>
              <p:ext uri="{D42A27DB-BD31-4B8C-83A1-F6EECF244321}">
                <p14:modId xmlns:p14="http://schemas.microsoft.com/office/powerpoint/2010/main" val="3606836161"/>
              </p:ext>
            </p:extLst>
          </p:nvPr>
        </p:nvGraphicFramePr>
        <p:xfrm>
          <a:off x="4854415" y="1725620"/>
          <a:ext cx="4064001" cy="2966720"/>
        </p:xfrm>
        <a:graphic>
          <a:graphicData uri="http://schemas.openxmlformats.org/drawingml/2006/table">
            <a:tbl>
              <a:tblPr firstRow="1" bandRow="1">
                <a:tableStyleId>{93296810-A885-4BE3-A3E7-6D5BEEA58F35}</a:tableStyleId>
              </a:tblPr>
              <a:tblGrid>
                <a:gridCol w="2266655">
                  <a:extLst>
                    <a:ext uri="{9D8B030D-6E8A-4147-A177-3AD203B41FA5}">
                      <a16:colId xmlns:a16="http://schemas.microsoft.com/office/drawing/2014/main" val="1760334324"/>
                    </a:ext>
                  </a:extLst>
                </a:gridCol>
                <a:gridCol w="1797346">
                  <a:extLst>
                    <a:ext uri="{9D8B030D-6E8A-4147-A177-3AD203B41FA5}">
                      <a16:colId xmlns:a16="http://schemas.microsoft.com/office/drawing/2014/main" val="653368172"/>
                    </a:ext>
                  </a:extLst>
                </a:gridCol>
              </a:tblGrid>
              <a:tr h="370840">
                <a:tc>
                  <a:txBody>
                    <a:bodyPr/>
                    <a:lstStyle/>
                    <a:p>
                      <a:pPr algn="ctr"/>
                      <a:r>
                        <a:rPr lang="en-US" dirty="0">
                          <a:solidFill>
                            <a:schemeClr val="tx1"/>
                          </a:solidFill>
                          <a:latin typeface="Barlow" panose="00000500000000000000" pitchFamily="2" charset="0"/>
                        </a:rPr>
                        <a:t>WEIGHT STATUS</a:t>
                      </a:r>
                    </a:p>
                  </a:txBody>
                  <a:tcPr/>
                </a:tc>
                <a:tc>
                  <a:txBody>
                    <a:bodyPr/>
                    <a:lstStyle/>
                    <a:p>
                      <a:pPr algn="ctr"/>
                      <a:r>
                        <a:rPr lang="en-US" dirty="0">
                          <a:solidFill>
                            <a:schemeClr val="tx1"/>
                          </a:solidFill>
                          <a:latin typeface="Barlow" panose="00000500000000000000" pitchFamily="2" charset="0"/>
                        </a:rPr>
                        <a:t>BMI (Kg/m2)</a:t>
                      </a:r>
                    </a:p>
                  </a:txBody>
                  <a:tcPr/>
                </a:tc>
                <a:extLst>
                  <a:ext uri="{0D108BD9-81ED-4DB2-BD59-A6C34878D82A}">
                    <a16:rowId xmlns:a16="http://schemas.microsoft.com/office/drawing/2014/main" val="786450935"/>
                  </a:ext>
                </a:extLst>
              </a:tr>
              <a:tr h="370840">
                <a:tc>
                  <a:txBody>
                    <a:bodyPr/>
                    <a:lstStyle/>
                    <a:p>
                      <a:pPr algn="ctr"/>
                      <a:r>
                        <a:rPr lang="en-US" dirty="0">
                          <a:latin typeface="Barlow" panose="00000500000000000000" pitchFamily="2" charset="0"/>
                        </a:rPr>
                        <a:t>Underweight</a:t>
                      </a:r>
                    </a:p>
                  </a:txBody>
                  <a:tcPr/>
                </a:tc>
                <a:tc>
                  <a:txBody>
                    <a:bodyPr/>
                    <a:lstStyle/>
                    <a:p>
                      <a:pPr algn="ctr"/>
                      <a:r>
                        <a:rPr lang="en-US" dirty="0">
                          <a:latin typeface="Barlow" panose="00000500000000000000" pitchFamily="2" charset="0"/>
                        </a:rPr>
                        <a:t>&lt;18.5</a:t>
                      </a:r>
                    </a:p>
                  </a:txBody>
                  <a:tcPr/>
                </a:tc>
                <a:extLst>
                  <a:ext uri="{0D108BD9-81ED-4DB2-BD59-A6C34878D82A}">
                    <a16:rowId xmlns:a16="http://schemas.microsoft.com/office/drawing/2014/main" val="2218221608"/>
                  </a:ext>
                </a:extLst>
              </a:tr>
              <a:tr h="370840">
                <a:tc>
                  <a:txBody>
                    <a:bodyPr/>
                    <a:lstStyle/>
                    <a:p>
                      <a:pPr algn="ctr"/>
                      <a:r>
                        <a:rPr lang="en-US" dirty="0">
                          <a:latin typeface="Barlow" panose="00000500000000000000" pitchFamily="2" charset="0"/>
                        </a:rPr>
                        <a:t>Normal range</a:t>
                      </a:r>
                    </a:p>
                  </a:txBody>
                  <a:tcPr/>
                </a:tc>
                <a:tc>
                  <a:txBody>
                    <a:bodyPr/>
                    <a:lstStyle/>
                    <a:p>
                      <a:pPr algn="ctr"/>
                      <a:r>
                        <a:rPr lang="en-US" dirty="0">
                          <a:latin typeface="Barlow" panose="00000500000000000000" pitchFamily="2" charset="0"/>
                        </a:rPr>
                        <a:t>18.5 – 24.9</a:t>
                      </a:r>
                    </a:p>
                  </a:txBody>
                  <a:tcPr/>
                </a:tc>
                <a:extLst>
                  <a:ext uri="{0D108BD9-81ED-4DB2-BD59-A6C34878D82A}">
                    <a16:rowId xmlns:a16="http://schemas.microsoft.com/office/drawing/2014/main" val="438973275"/>
                  </a:ext>
                </a:extLst>
              </a:tr>
              <a:tr h="370840">
                <a:tc>
                  <a:txBody>
                    <a:bodyPr/>
                    <a:lstStyle/>
                    <a:p>
                      <a:pPr algn="ctr"/>
                      <a:r>
                        <a:rPr lang="en-US" dirty="0">
                          <a:latin typeface="Barlow" panose="00000500000000000000" pitchFamily="2" charset="0"/>
                        </a:rPr>
                        <a:t>Overweight</a:t>
                      </a:r>
                    </a:p>
                  </a:txBody>
                  <a:tcPr/>
                </a:tc>
                <a:tc>
                  <a:txBody>
                    <a:bodyPr/>
                    <a:lstStyle/>
                    <a:p>
                      <a:pPr algn="ctr"/>
                      <a:r>
                        <a:rPr lang="en-US" dirty="0">
                          <a:latin typeface="Barlow" panose="00000500000000000000" pitchFamily="2" charset="0"/>
                        </a:rPr>
                        <a:t>25.0 – 29.9</a:t>
                      </a:r>
                    </a:p>
                  </a:txBody>
                  <a:tcPr/>
                </a:tc>
                <a:extLst>
                  <a:ext uri="{0D108BD9-81ED-4DB2-BD59-A6C34878D82A}">
                    <a16:rowId xmlns:a16="http://schemas.microsoft.com/office/drawing/2014/main" val="3887871976"/>
                  </a:ext>
                </a:extLst>
              </a:tr>
              <a:tr h="370840">
                <a:tc>
                  <a:txBody>
                    <a:bodyPr/>
                    <a:lstStyle/>
                    <a:p>
                      <a:pPr algn="ctr"/>
                      <a:r>
                        <a:rPr lang="en-US" dirty="0">
                          <a:latin typeface="Barlow" panose="00000500000000000000" pitchFamily="2" charset="0"/>
                        </a:rPr>
                        <a:t>Obese</a:t>
                      </a:r>
                    </a:p>
                  </a:txBody>
                  <a:tcPr/>
                </a:tc>
                <a:tc>
                  <a:txBody>
                    <a:bodyPr/>
                    <a:lstStyle/>
                    <a:p>
                      <a:pPr algn="ctr"/>
                      <a:r>
                        <a:rPr lang="en-US" dirty="0">
                          <a:latin typeface="Barlow" panose="00000500000000000000" pitchFamily="2" charset="0"/>
                        </a:rPr>
                        <a:t>&gt;30</a:t>
                      </a:r>
                    </a:p>
                  </a:txBody>
                  <a:tcPr/>
                </a:tc>
                <a:extLst>
                  <a:ext uri="{0D108BD9-81ED-4DB2-BD59-A6C34878D82A}">
                    <a16:rowId xmlns:a16="http://schemas.microsoft.com/office/drawing/2014/main" val="922042824"/>
                  </a:ext>
                </a:extLst>
              </a:tr>
              <a:tr h="370840">
                <a:tc>
                  <a:txBody>
                    <a:bodyPr/>
                    <a:lstStyle/>
                    <a:p>
                      <a:pPr algn="ctr"/>
                      <a:r>
                        <a:rPr lang="en-US" dirty="0">
                          <a:latin typeface="Barlow" panose="00000500000000000000" pitchFamily="2" charset="0"/>
                        </a:rPr>
                        <a:t>Obese Class I</a:t>
                      </a:r>
                    </a:p>
                  </a:txBody>
                  <a:tcPr/>
                </a:tc>
                <a:tc>
                  <a:txBody>
                    <a:bodyPr/>
                    <a:lstStyle/>
                    <a:p>
                      <a:pPr algn="ctr"/>
                      <a:r>
                        <a:rPr lang="en-US" dirty="0">
                          <a:latin typeface="Barlow" panose="00000500000000000000" pitchFamily="2" charset="0"/>
                        </a:rPr>
                        <a:t>30.0 – 34.9</a:t>
                      </a:r>
                    </a:p>
                  </a:txBody>
                  <a:tcPr/>
                </a:tc>
                <a:extLst>
                  <a:ext uri="{0D108BD9-81ED-4DB2-BD59-A6C34878D82A}">
                    <a16:rowId xmlns:a16="http://schemas.microsoft.com/office/drawing/2014/main" val="1305716047"/>
                  </a:ext>
                </a:extLst>
              </a:tr>
              <a:tr h="370840">
                <a:tc>
                  <a:txBody>
                    <a:bodyPr/>
                    <a:lstStyle/>
                    <a:p>
                      <a:pPr algn="ctr"/>
                      <a:r>
                        <a:rPr lang="en-US" dirty="0">
                          <a:latin typeface="Barlow" panose="00000500000000000000" pitchFamily="2" charset="0"/>
                        </a:rPr>
                        <a:t>Obese Class II</a:t>
                      </a:r>
                    </a:p>
                  </a:txBody>
                  <a:tcPr/>
                </a:tc>
                <a:tc>
                  <a:txBody>
                    <a:bodyPr/>
                    <a:lstStyle/>
                    <a:p>
                      <a:pPr algn="ctr"/>
                      <a:r>
                        <a:rPr lang="en-US" dirty="0">
                          <a:latin typeface="Barlow" panose="00000500000000000000" pitchFamily="2" charset="0"/>
                        </a:rPr>
                        <a:t>35.0 – 39.9</a:t>
                      </a:r>
                    </a:p>
                  </a:txBody>
                  <a:tcPr/>
                </a:tc>
                <a:extLst>
                  <a:ext uri="{0D108BD9-81ED-4DB2-BD59-A6C34878D82A}">
                    <a16:rowId xmlns:a16="http://schemas.microsoft.com/office/drawing/2014/main" val="1958366294"/>
                  </a:ext>
                </a:extLst>
              </a:tr>
              <a:tr h="370840">
                <a:tc>
                  <a:txBody>
                    <a:bodyPr/>
                    <a:lstStyle/>
                    <a:p>
                      <a:pPr algn="ctr"/>
                      <a:r>
                        <a:rPr lang="en-US" dirty="0">
                          <a:latin typeface="Barlow" panose="00000500000000000000" pitchFamily="2" charset="0"/>
                        </a:rPr>
                        <a:t>Obese Class III</a:t>
                      </a:r>
                    </a:p>
                  </a:txBody>
                  <a:tcPr/>
                </a:tc>
                <a:tc>
                  <a:txBody>
                    <a:bodyPr/>
                    <a:lstStyle/>
                    <a:p>
                      <a:pPr algn="ctr"/>
                      <a:r>
                        <a:rPr lang="en-US" dirty="0">
                          <a:latin typeface="Barlow" panose="00000500000000000000" pitchFamily="2" charset="0"/>
                        </a:rPr>
                        <a:t>&gt;40.0</a:t>
                      </a:r>
                    </a:p>
                  </a:txBody>
                  <a:tcPr/>
                </a:tc>
                <a:extLst>
                  <a:ext uri="{0D108BD9-81ED-4DB2-BD59-A6C34878D82A}">
                    <a16:rowId xmlns:a16="http://schemas.microsoft.com/office/drawing/2014/main" val="1170288679"/>
                  </a:ext>
                </a:extLst>
              </a:tr>
            </a:tbl>
          </a:graphicData>
        </a:graphic>
      </p:graphicFrame>
    </p:spTree>
    <p:extLst>
      <p:ext uri="{BB962C8B-B14F-4D97-AF65-F5344CB8AC3E}">
        <p14:creationId xmlns:p14="http://schemas.microsoft.com/office/powerpoint/2010/main" val="505274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784887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A BMI above the recommended increases the risk of developing certain conditions, including type 2 diabetes, heart disease, osteoarthritis</a:t>
            </a:r>
          </a:p>
          <a:p>
            <a:pPr marL="457200" lvl="0" indent="-381000" algn="l" rtl="0">
              <a:spcBef>
                <a:spcPts val="1000"/>
              </a:spcBef>
              <a:spcAft>
                <a:spcPts val="0"/>
              </a:spcAft>
              <a:buSzPts val="2400"/>
              <a:buChar char="▸"/>
            </a:pPr>
            <a:r>
              <a:rPr lang="en-US" sz="2000" dirty="0"/>
              <a:t>A very low BMI increases the risk of osteoporosis and complications associated with malnutrition</a:t>
            </a:r>
          </a:p>
          <a:p>
            <a:pPr marL="76200" lvl="0" indent="0" algn="l" rtl="0">
              <a:spcBef>
                <a:spcPts val="1000"/>
              </a:spcBef>
              <a:spcAft>
                <a:spcPts val="0"/>
              </a:spcAft>
              <a:buSzPts val="2400"/>
              <a:buNone/>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A - </a:t>
            </a:r>
            <a:r>
              <a:rPr lang="it-IT" dirty="0" err="1"/>
              <a:t>Anthropometric</a:t>
            </a:r>
            <a:r>
              <a:rPr lang="it-IT" dirty="0"/>
              <a:t> </a:t>
            </a:r>
            <a:r>
              <a:rPr lang="it-IT" dirty="0" err="1"/>
              <a:t>methods</a:t>
            </a:r>
            <a:r>
              <a:rPr lang="it-IT" dirty="0"/>
              <a:t> </a:t>
            </a:r>
          </a:p>
        </p:txBody>
      </p:sp>
    </p:spTree>
    <p:extLst>
      <p:ext uri="{BB962C8B-B14F-4D97-AF65-F5344CB8AC3E}">
        <p14:creationId xmlns:p14="http://schemas.microsoft.com/office/powerpoint/2010/main" val="2146774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7848872" cy="1082599"/>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Example</a:t>
            </a:r>
          </a:p>
          <a:p>
            <a:pPr lvl="1">
              <a:spcBef>
                <a:spcPts val="1000"/>
              </a:spcBef>
              <a:buChar char="▸"/>
            </a:pPr>
            <a:r>
              <a:rPr lang="en-US" sz="2000" dirty="0"/>
              <a:t>Weight = 72 Kg, Height = 1.65m</a:t>
            </a:r>
          </a:p>
          <a:p>
            <a:pPr marL="76200" lvl="0" indent="0" algn="l" rtl="0">
              <a:spcBef>
                <a:spcPts val="1000"/>
              </a:spcBef>
              <a:spcAft>
                <a:spcPts val="0"/>
              </a:spcAft>
              <a:buSzPts val="2400"/>
              <a:buNone/>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A - </a:t>
            </a:r>
            <a:r>
              <a:rPr lang="it-IT" dirty="0" err="1"/>
              <a:t>Anthropometric</a:t>
            </a:r>
            <a:r>
              <a:rPr lang="it-IT" dirty="0"/>
              <a:t> </a:t>
            </a:r>
            <a:r>
              <a:rPr lang="it-IT" dirty="0" err="1"/>
              <a:t>methods</a:t>
            </a:r>
            <a:r>
              <a:rPr lang="it-IT" dirty="0"/>
              <a:t> </a:t>
            </a:r>
          </a:p>
        </p:txBody>
      </p:sp>
      <p:sp>
        <p:nvSpPr>
          <p:cNvPr id="3" name="Google Shape;202;p18">
            <a:extLst>
              <a:ext uri="{FF2B5EF4-FFF2-40B4-BE49-F238E27FC236}">
                <a16:creationId xmlns:a16="http://schemas.microsoft.com/office/drawing/2014/main" id="{E705D093-BC99-64FE-2705-5CFD44A8EA2B}"/>
              </a:ext>
            </a:extLst>
          </p:cNvPr>
          <p:cNvSpPr txBox="1">
            <a:spLocks/>
          </p:cNvSpPr>
          <p:nvPr/>
        </p:nvSpPr>
        <p:spPr>
          <a:xfrm>
            <a:off x="-60506" y="2931790"/>
            <a:ext cx="9204506" cy="10825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pPr lvl="1">
              <a:spcBef>
                <a:spcPts val="1000"/>
              </a:spcBef>
              <a:buFont typeface="Barlow Light"/>
              <a:buChar char="▸"/>
            </a:pPr>
            <a:r>
              <a:rPr lang="en-US" sz="2000" dirty="0"/>
              <a:t>BMI = 72 / (1.65*1.65) = 26.45  -&gt; Overweight</a:t>
            </a:r>
          </a:p>
          <a:p>
            <a:pPr lvl="1">
              <a:spcBef>
                <a:spcPts val="1000"/>
              </a:spcBef>
              <a:buFont typeface="Barlow Light"/>
              <a:buChar char="▸"/>
            </a:pPr>
            <a:r>
              <a:rPr lang="en-US" sz="2000" dirty="0"/>
              <a:t> Increased the risk of comorbidities</a:t>
            </a:r>
          </a:p>
          <a:p>
            <a:pPr marL="76200" indent="0">
              <a:spcBef>
                <a:spcPts val="1000"/>
              </a:spcBef>
              <a:buFont typeface="Barlow Light"/>
              <a:buNone/>
            </a:pPr>
            <a:endParaRPr lang="en-US" sz="2000" dirty="0"/>
          </a:p>
        </p:txBody>
      </p:sp>
    </p:spTree>
    <p:extLst>
      <p:ext uri="{BB962C8B-B14F-4D97-AF65-F5344CB8AC3E}">
        <p14:creationId xmlns:p14="http://schemas.microsoft.com/office/powerpoint/2010/main" val="323645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7848872" cy="1082599"/>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Body Mass Index – BMI (Children)</a:t>
            </a:r>
          </a:p>
          <a:p>
            <a:pPr lvl="1">
              <a:spcBef>
                <a:spcPts val="1000"/>
              </a:spcBef>
              <a:buChar char="▸"/>
            </a:pPr>
            <a:r>
              <a:rPr lang="en-US" sz="2000" dirty="0"/>
              <a:t>For children and teens, BMI age and sex-specification percentiles are use</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6909353" cy="919500"/>
          </a:xfrm>
        </p:spPr>
        <p:txBody>
          <a:bodyPr/>
          <a:lstStyle/>
          <a:p>
            <a:r>
              <a:rPr lang="it-IT" dirty="0"/>
              <a:t>A - </a:t>
            </a:r>
            <a:r>
              <a:rPr lang="it-IT" dirty="0" err="1"/>
              <a:t>Anthropometric</a:t>
            </a:r>
            <a:r>
              <a:rPr lang="it-IT" dirty="0"/>
              <a:t> </a:t>
            </a:r>
            <a:r>
              <a:rPr lang="it-IT" dirty="0" err="1"/>
              <a:t>methods</a:t>
            </a:r>
            <a:r>
              <a:rPr lang="it-IT" dirty="0"/>
              <a:t> </a:t>
            </a:r>
          </a:p>
        </p:txBody>
      </p:sp>
    </p:spTree>
    <p:extLst>
      <p:ext uri="{BB962C8B-B14F-4D97-AF65-F5344CB8AC3E}">
        <p14:creationId xmlns:p14="http://schemas.microsoft.com/office/powerpoint/2010/main" val="97003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6909353" cy="919500"/>
          </a:xfrm>
        </p:spPr>
        <p:txBody>
          <a:bodyPr/>
          <a:lstStyle/>
          <a:p>
            <a:r>
              <a:rPr lang="it-IT" dirty="0"/>
              <a:t>A - </a:t>
            </a:r>
            <a:r>
              <a:rPr lang="it-IT" dirty="0" err="1"/>
              <a:t>Anthropometric</a:t>
            </a:r>
            <a:r>
              <a:rPr lang="it-IT" dirty="0"/>
              <a:t> </a:t>
            </a:r>
            <a:r>
              <a:rPr lang="it-IT" dirty="0" err="1"/>
              <a:t>methods</a:t>
            </a:r>
            <a:r>
              <a:rPr lang="it-IT" dirty="0"/>
              <a:t> </a:t>
            </a:r>
          </a:p>
        </p:txBody>
      </p:sp>
      <p:pic>
        <p:nvPicPr>
          <p:cNvPr id="5" name="Imagem 4">
            <a:extLst>
              <a:ext uri="{FF2B5EF4-FFF2-40B4-BE49-F238E27FC236}">
                <a16:creationId xmlns:a16="http://schemas.microsoft.com/office/drawing/2014/main" id="{549DA839-DF4E-B0B1-7D9B-D09084C5DD6A}"/>
              </a:ext>
            </a:extLst>
          </p:cNvPr>
          <p:cNvPicPr>
            <a:picLocks noChangeAspect="1"/>
          </p:cNvPicPr>
          <p:nvPr/>
        </p:nvPicPr>
        <p:blipFill>
          <a:blip r:embed="rId3"/>
          <a:stretch>
            <a:fillRect/>
          </a:stretch>
        </p:blipFill>
        <p:spPr>
          <a:xfrm>
            <a:off x="5436096" y="1371199"/>
            <a:ext cx="2768682" cy="3483924"/>
          </a:xfrm>
          <a:prstGeom prst="rect">
            <a:avLst/>
          </a:prstGeom>
        </p:spPr>
      </p:pic>
      <p:graphicFrame>
        <p:nvGraphicFramePr>
          <p:cNvPr id="6" name="Tabela 9">
            <a:extLst>
              <a:ext uri="{FF2B5EF4-FFF2-40B4-BE49-F238E27FC236}">
                <a16:creationId xmlns:a16="http://schemas.microsoft.com/office/drawing/2014/main" id="{255B77F7-09F2-A5CE-7B44-F68A3B9F92A9}"/>
              </a:ext>
            </a:extLst>
          </p:cNvPr>
          <p:cNvGraphicFramePr>
            <a:graphicFrameLocks noGrp="1"/>
          </p:cNvGraphicFramePr>
          <p:nvPr>
            <p:extLst>
              <p:ext uri="{D42A27DB-BD31-4B8C-83A1-F6EECF244321}">
                <p14:modId xmlns:p14="http://schemas.microsoft.com/office/powerpoint/2010/main" val="2471592205"/>
              </p:ext>
            </p:extLst>
          </p:nvPr>
        </p:nvGraphicFramePr>
        <p:xfrm>
          <a:off x="758597" y="2115246"/>
          <a:ext cx="4064001" cy="1935480"/>
        </p:xfrm>
        <a:graphic>
          <a:graphicData uri="http://schemas.openxmlformats.org/drawingml/2006/table">
            <a:tbl>
              <a:tblPr firstRow="1" bandRow="1">
                <a:tableStyleId>{93296810-A885-4BE3-A3E7-6D5BEEA58F35}</a:tableStyleId>
              </a:tblPr>
              <a:tblGrid>
                <a:gridCol w="2266655">
                  <a:extLst>
                    <a:ext uri="{9D8B030D-6E8A-4147-A177-3AD203B41FA5}">
                      <a16:colId xmlns:a16="http://schemas.microsoft.com/office/drawing/2014/main" val="1760334324"/>
                    </a:ext>
                  </a:extLst>
                </a:gridCol>
                <a:gridCol w="1797346">
                  <a:extLst>
                    <a:ext uri="{9D8B030D-6E8A-4147-A177-3AD203B41FA5}">
                      <a16:colId xmlns:a16="http://schemas.microsoft.com/office/drawing/2014/main" val="653368172"/>
                    </a:ext>
                  </a:extLst>
                </a:gridCol>
              </a:tblGrid>
              <a:tr h="226824">
                <a:tc>
                  <a:txBody>
                    <a:bodyPr/>
                    <a:lstStyle/>
                    <a:p>
                      <a:pPr algn="ctr"/>
                      <a:r>
                        <a:rPr lang="en-US" dirty="0">
                          <a:solidFill>
                            <a:schemeClr val="tx1"/>
                          </a:solidFill>
                          <a:latin typeface="Barlow" panose="00000500000000000000" pitchFamily="2" charset="0"/>
                        </a:rPr>
                        <a:t>WEIGHT STATUS</a:t>
                      </a:r>
                    </a:p>
                  </a:txBody>
                  <a:tcPr/>
                </a:tc>
                <a:tc>
                  <a:txBody>
                    <a:bodyPr/>
                    <a:lstStyle/>
                    <a:p>
                      <a:pPr algn="ctr"/>
                      <a:r>
                        <a:rPr lang="en-US" dirty="0">
                          <a:solidFill>
                            <a:schemeClr val="tx1"/>
                          </a:solidFill>
                          <a:latin typeface="Barlow" panose="00000500000000000000" pitchFamily="2" charset="0"/>
                        </a:rPr>
                        <a:t>BMI </a:t>
                      </a:r>
                      <a:r>
                        <a:rPr lang="en-US" dirty="0" smtClean="0">
                          <a:solidFill>
                            <a:schemeClr val="tx1"/>
                          </a:solidFill>
                          <a:latin typeface="Barlow" panose="00000500000000000000" pitchFamily="2" charset="0"/>
                        </a:rPr>
                        <a:t>LEVEL*</a:t>
                      </a:r>
                      <a:endParaRPr lang="en-US" dirty="0">
                        <a:solidFill>
                          <a:schemeClr val="tx1"/>
                        </a:solidFill>
                        <a:latin typeface="Barlow" panose="00000500000000000000" pitchFamily="2" charset="0"/>
                      </a:endParaRPr>
                    </a:p>
                  </a:txBody>
                  <a:tcPr/>
                </a:tc>
                <a:extLst>
                  <a:ext uri="{0D108BD9-81ED-4DB2-BD59-A6C34878D82A}">
                    <a16:rowId xmlns:a16="http://schemas.microsoft.com/office/drawing/2014/main" val="786450935"/>
                  </a:ext>
                </a:extLst>
              </a:tr>
              <a:tr h="370840">
                <a:tc>
                  <a:txBody>
                    <a:bodyPr/>
                    <a:lstStyle/>
                    <a:p>
                      <a:pPr algn="ctr"/>
                      <a:r>
                        <a:rPr lang="en-US" dirty="0">
                          <a:latin typeface="Barlow" panose="00000500000000000000" pitchFamily="2" charset="0"/>
                        </a:rPr>
                        <a:t>Underweight</a:t>
                      </a:r>
                    </a:p>
                  </a:txBody>
                  <a:tcPr/>
                </a:tc>
                <a:tc>
                  <a:txBody>
                    <a:bodyPr/>
                    <a:lstStyle/>
                    <a:p>
                      <a:pPr algn="ctr"/>
                      <a:r>
                        <a:rPr lang="en-US" dirty="0">
                          <a:latin typeface="Barlow" panose="00000500000000000000" pitchFamily="2" charset="0"/>
                        </a:rPr>
                        <a:t>&lt; 5</a:t>
                      </a:r>
                      <a:r>
                        <a:rPr lang="en-US" baseline="30000" dirty="0">
                          <a:latin typeface="Barlow" panose="00000500000000000000" pitchFamily="2" charset="0"/>
                        </a:rPr>
                        <a:t>TH</a:t>
                      </a:r>
                      <a:r>
                        <a:rPr lang="en-US" dirty="0">
                          <a:latin typeface="Barlow" panose="00000500000000000000" pitchFamily="2" charset="0"/>
                        </a:rPr>
                        <a:t> percentile</a:t>
                      </a:r>
                    </a:p>
                  </a:txBody>
                  <a:tcPr/>
                </a:tc>
                <a:extLst>
                  <a:ext uri="{0D108BD9-81ED-4DB2-BD59-A6C34878D82A}">
                    <a16:rowId xmlns:a16="http://schemas.microsoft.com/office/drawing/2014/main" val="2218221608"/>
                  </a:ext>
                </a:extLst>
              </a:tr>
              <a:tr h="370840">
                <a:tc>
                  <a:txBody>
                    <a:bodyPr/>
                    <a:lstStyle/>
                    <a:p>
                      <a:pPr algn="ctr"/>
                      <a:r>
                        <a:rPr lang="en-US" dirty="0">
                          <a:latin typeface="Barlow" panose="00000500000000000000" pitchFamily="2" charset="0"/>
                        </a:rPr>
                        <a:t>Normal weight</a:t>
                      </a:r>
                    </a:p>
                  </a:txBody>
                  <a:tcPr/>
                </a:tc>
                <a:tc>
                  <a:txBody>
                    <a:bodyPr/>
                    <a:lstStyle/>
                    <a:p>
                      <a:pPr algn="ctr"/>
                      <a:r>
                        <a:rPr lang="en-US" dirty="0">
                          <a:latin typeface="Barlow" panose="00000500000000000000" pitchFamily="2" charset="0"/>
                        </a:rPr>
                        <a:t>5</a:t>
                      </a:r>
                      <a:r>
                        <a:rPr lang="en-US" baseline="30000" dirty="0">
                          <a:latin typeface="Barlow" panose="00000500000000000000" pitchFamily="2" charset="0"/>
                        </a:rPr>
                        <a:t>th </a:t>
                      </a:r>
                      <a:r>
                        <a:rPr lang="en-US" dirty="0">
                          <a:latin typeface="Barlow" panose="00000500000000000000" pitchFamily="2" charset="0"/>
                        </a:rPr>
                        <a:t>- 84.9</a:t>
                      </a:r>
                      <a:r>
                        <a:rPr lang="en-US" baseline="30000" dirty="0">
                          <a:latin typeface="Barlow" panose="00000500000000000000" pitchFamily="2" charset="0"/>
                        </a:rPr>
                        <a:t>th</a:t>
                      </a:r>
                      <a:r>
                        <a:rPr lang="en-US" dirty="0">
                          <a:latin typeface="Barlow" panose="00000500000000000000" pitchFamily="2" charset="0"/>
                        </a:rPr>
                        <a:t> percentile</a:t>
                      </a:r>
                    </a:p>
                  </a:txBody>
                  <a:tcPr/>
                </a:tc>
                <a:extLst>
                  <a:ext uri="{0D108BD9-81ED-4DB2-BD59-A6C34878D82A}">
                    <a16:rowId xmlns:a16="http://schemas.microsoft.com/office/drawing/2014/main" val="438973275"/>
                  </a:ext>
                </a:extLst>
              </a:tr>
              <a:tr h="370840">
                <a:tc>
                  <a:txBody>
                    <a:bodyPr/>
                    <a:lstStyle/>
                    <a:p>
                      <a:pPr algn="ctr"/>
                      <a:r>
                        <a:rPr lang="en-US" dirty="0">
                          <a:latin typeface="Barlow" panose="00000500000000000000" pitchFamily="2" charset="0"/>
                        </a:rPr>
                        <a:t>Overweight</a:t>
                      </a:r>
                    </a:p>
                  </a:txBody>
                  <a:tcPr/>
                </a:tc>
                <a:tc>
                  <a:txBody>
                    <a:bodyPr/>
                    <a:lstStyle/>
                    <a:p>
                      <a:pPr algn="ctr"/>
                      <a:r>
                        <a:rPr lang="en-US" dirty="0">
                          <a:latin typeface="Barlow" panose="00000500000000000000" pitchFamily="2" charset="0"/>
                        </a:rPr>
                        <a:t>85</a:t>
                      </a:r>
                      <a:r>
                        <a:rPr lang="en-US" baseline="30000" dirty="0">
                          <a:latin typeface="Barlow" panose="00000500000000000000" pitchFamily="2" charset="0"/>
                        </a:rPr>
                        <a:t>th</a:t>
                      </a:r>
                      <a:r>
                        <a:rPr lang="en-US" dirty="0">
                          <a:latin typeface="Barlow" panose="00000500000000000000" pitchFamily="2" charset="0"/>
                        </a:rPr>
                        <a:t> – 94.9</a:t>
                      </a:r>
                      <a:r>
                        <a:rPr lang="en-US" baseline="30000" dirty="0">
                          <a:latin typeface="Barlow" panose="00000500000000000000" pitchFamily="2" charset="0"/>
                        </a:rPr>
                        <a:t>th</a:t>
                      </a:r>
                      <a:r>
                        <a:rPr lang="en-US" dirty="0">
                          <a:latin typeface="Barlow" panose="00000500000000000000" pitchFamily="2" charset="0"/>
                        </a:rPr>
                        <a:t> percentile</a:t>
                      </a:r>
                    </a:p>
                  </a:txBody>
                  <a:tcPr/>
                </a:tc>
                <a:extLst>
                  <a:ext uri="{0D108BD9-81ED-4DB2-BD59-A6C34878D82A}">
                    <a16:rowId xmlns:a16="http://schemas.microsoft.com/office/drawing/2014/main" val="3887871976"/>
                  </a:ext>
                </a:extLst>
              </a:tr>
              <a:tr h="370840">
                <a:tc>
                  <a:txBody>
                    <a:bodyPr/>
                    <a:lstStyle/>
                    <a:p>
                      <a:pPr algn="ctr"/>
                      <a:r>
                        <a:rPr lang="en-US" dirty="0">
                          <a:latin typeface="Barlow" panose="00000500000000000000" pitchFamily="2" charset="0"/>
                        </a:rPr>
                        <a:t>Obese</a:t>
                      </a:r>
                    </a:p>
                  </a:txBody>
                  <a:tcPr/>
                </a:tc>
                <a:tc>
                  <a:txBody>
                    <a:bodyPr/>
                    <a:lstStyle/>
                    <a:p>
                      <a:pPr algn="ctr"/>
                      <a:r>
                        <a:rPr lang="en-US" dirty="0">
                          <a:latin typeface="Barlow" panose="00000500000000000000" pitchFamily="2" charset="0"/>
                        </a:rPr>
                        <a:t>&gt;95</a:t>
                      </a:r>
                      <a:r>
                        <a:rPr lang="en-US" baseline="30000" dirty="0">
                          <a:latin typeface="Barlow" panose="00000500000000000000" pitchFamily="2" charset="0"/>
                        </a:rPr>
                        <a:t>th</a:t>
                      </a:r>
                      <a:r>
                        <a:rPr lang="en-US" dirty="0">
                          <a:latin typeface="Barlow" panose="00000500000000000000" pitchFamily="2" charset="0"/>
                        </a:rPr>
                        <a:t> percentile</a:t>
                      </a:r>
                    </a:p>
                  </a:txBody>
                  <a:tcPr/>
                </a:tc>
                <a:extLst>
                  <a:ext uri="{0D108BD9-81ED-4DB2-BD59-A6C34878D82A}">
                    <a16:rowId xmlns:a16="http://schemas.microsoft.com/office/drawing/2014/main" val="922042824"/>
                  </a:ext>
                </a:extLst>
              </a:tr>
            </a:tbl>
          </a:graphicData>
        </a:graphic>
      </p:graphicFrame>
      <p:sp>
        <p:nvSpPr>
          <p:cNvPr id="4" name="CaixaDeTexto 3">
            <a:extLst>
              <a:ext uri="{FF2B5EF4-FFF2-40B4-BE49-F238E27FC236}">
                <a16:creationId xmlns:a16="http://schemas.microsoft.com/office/drawing/2014/main" id="{1CDAADB0-88D4-414D-EA38-8509BA832E72}"/>
              </a:ext>
            </a:extLst>
          </p:cNvPr>
          <p:cNvSpPr txBox="1"/>
          <p:nvPr/>
        </p:nvSpPr>
        <p:spPr>
          <a:xfrm>
            <a:off x="4572000" y="4855123"/>
            <a:ext cx="4795281" cy="415498"/>
          </a:xfrm>
          <a:prstGeom prst="rect">
            <a:avLst/>
          </a:prstGeom>
          <a:noFill/>
        </p:spPr>
        <p:txBody>
          <a:bodyPr wrap="square">
            <a:spAutoFit/>
          </a:bodyPr>
          <a:lstStyle/>
          <a:p>
            <a:pPr algn="just"/>
            <a:r>
              <a:rPr lang="en-US" sz="1000" dirty="0">
                <a:solidFill>
                  <a:schemeClr val="tx1"/>
                </a:solidFill>
                <a:latin typeface="Barlow" pitchFamily="2" charset="77"/>
                <a:hlinkClick r:id="rId4">
                  <a:extLst>
                    <a:ext uri="{A12FA001-AC4F-418D-AE19-62706E023703}">
                      <ahyp:hlinkClr xmlns:ahyp="http://schemas.microsoft.com/office/drawing/2018/hyperlinkcolor" xmlns="" val="tx"/>
                    </a:ext>
                  </a:extLst>
                </a:hlinkClick>
              </a:rPr>
              <a:t>https://www.who.int/tools/child-growth-standards/standards/weight-for-age</a:t>
            </a:r>
            <a:endParaRPr lang="en-US" sz="1000" dirty="0">
              <a:solidFill>
                <a:schemeClr val="tx1"/>
              </a:solidFill>
              <a:latin typeface="Barlow" pitchFamily="2" charset="77"/>
            </a:endParaRPr>
          </a:p>
          <a:p>
            <a:pPr algn="just"/>
            <a:endParaRPr lang="en-US" sz="1000" dirty="0">
              <a:solidFill>
                <a:schemeClr val="tx1"/>
              </a:solidFill>
              <a:latin typeface="Barlow" pitchFamily="2" charset="77"/>
            </a:endParaRPr>
          </a:p>
        </p:txBody>
      </p:sp>
      <p:sp>
        <p:nvSpPr>
          <p:cNvPr id="3" name="CaixaDeTexto 2"/>
          <p:cNvSpPr txBox="1"/>
          <p:nvPr/>
        </p:nvSpPr>
        <p:spPr>
          <a:xfrm>
            <a:off x="758597" y="3997102"/>
            <a:ext cx="4101435" cy="215444"/>
          </a:xfrm>
          <a:prstGeom prst="rect">
            <a:avLst/>
          </a:prstGeom>
          <a:noFill/>
        </p:spPr>
        <p:txBody>
          <a:bodyPr wrap="square" rtlCol="0">
            <a:spAutoFit/>
          </a:bodyPr>
          <a:lstStyle/>
          <a:p>
            <a:r>
              <a:rPr lang="pt-PT" sz="800" dirty="0" smtClean="0">
                <a:solidFill>
                  <a:schemeClr val="accent2">
                    <a:lumMod val="50000"/>
                  </a:schemeClr>
                </a:solidFill>
                <a:latin typeface="Barlow" panose="020B0604020202020204" charset="0"/>
              </a:rPr>
              <a:t>*</a:t>
            </a:r>
            <a:r>
              <a:rPr lang="pt-PT" sz="800" dirty="0" err="1" smtClean="0">
                <a:solidFill>
                  <a:schemeClr val="accent2">
                    <a:lumMod val="50000"/>
                  </a:schemeClr>
                </a:solidFill>
                <a:latin typeface="Barlow" panose="020B0604020202020204" charset="0"/>
              </a:rPr>
              <a:t>Cutt-off</a:t>
            </a:r>
            <a:r>
              <a:rPr lang="pt-PT" sz="800" dirty="0" smtClean="0">
                <a:solidFill>
                  <a:schemeClr val="accent2">
                    <a:lumMod val="50000"/>
                  </a:schemeClr>
                </a:solidFill>
                <a:latin typeface="Barlow" panose="020B0604020202020204" charset="0"/>
              </a:rPr>
              <a:t> </a:t>
            </a:r>
            <a:r>
              <a:rPr lang="pt-PT" sz="800" dirty="0" err="1" smtClean="0">
                <a:solidFill>
                  <a:schemeClr val="accent2">
                    <a:lumMod val="50000"/>
                  </a:schemeClr>
                </a:solidFill>
                <a:latin typeface="Barlow" panose="020B0604020202020204" charset="0"/>
              </a:rPr>
              <a:t>point</a:t>
            </a:r>
            <a:r>
              <a:rPr lang="pt-PT" sz="800" dirty="0" smtClean="0">
                <a:solidFill>
                  <a:schemeClr val="accent2">
                    <a:lumMod val="50000"/>
                  </a:schemeClr>
                </a:solidFill>
                <a:latin typeface="Barlow" panose="020B0604020202020204" charset="0"/>
              </a:rPr>
              <a:t> to </a:t>
            </a:r>
            <a:r>
              <a:rPr lang="pt-PT" sz="800" dirty="0" err="1" smtClean="0">
                <a:solidFill>
                  <a:schemeClr val="accent2">
                    <a:lumMod val="50000"/>
                  </a:schemeClr>
                </a:solidFill>
                <a:latin typeface="Barlow" panose="020B0604020202020204" charset="0"/>
              </a:rPr>
              <a:t>children</a:t>
            </a:r>
            <a:r>
              <a:rPr lang="pt-PT" sz="800" dirty="0" smtClean="0">
                <a:solidFill>
                  <a:schemeClr val="accent2">
                    <a:lumMod val="50000"/>
                  </a:schemeClr>
                </a:solidFill>
                <a:latin typeface="Barlow" panose="020B0604020202020204" charset="0"/>
              </a:rPr>
              <a:t> </a:t>
            </a:r>
            <a:r>
              <a:rPr lang="pt-PT" sz="800" dirty="0" err="1" smtClean="0">
                <a:solidFill>
                  <a:schemeClr val="accent2">
                    <a:lumMod val="50000"/>
                  </a:schemeClr>
                </a:solidFill>
                <a:latin typeface="Barlow" panose="020B0604020202020204" charset="0"/>
              </a:rPr>
              <a:t>between</a:t>
            </a:r>
            <a:r>
              <a:rPr lang="pt-PT" sz="800" dirty="0" smtClean="0">
                <a:solidFill>
                  <a:schemeClr val="accent2">
                    <a:lumMod val="50000"/>
                  </a:schemeClr>
                </a:solidFill>
                <a:latin typeface="Barlow" panose="020B0604020202020204" charset="0"/>
              </a:rPr>
              <a:t> 2 to 18 </a:t>
            </a:r>
            <a:r>
              <a:rPr lang="pt-PT" sz="800" dirty="0" err="1" smtClean="0">
                <a:solidFill>
                  <a:schemeClr val="accent2">
                    <a:lumMod val="50000"/>
                  </a:schemeClr>
                </a:solidFill>
                <a:latin typeface="Barlow" panose="020B0604020202020204" charset="0"/>
              </a:rPr>
              <a:t>years</a:t>
            </a:r>
            <a:r>
              <a:rPr lang="pt-PT" sz="800" dirty="0" smtClean="0">
                <a:solidFill>
                  <a:schemeClr val="accent2">
                    <a:lumMod val="50000"/>
                  </a:schemeClr>
                </a:solidFill>
                <a:latin typeface="Barlow" panose="020B0604020202020204" charset="0"/>
              </a:rPr>
              <a:t> </a:t>
            </a:r>
            <a:r>
              <a:rPr lang="pt-PT" sz="800" dirty="0" err="1" smtClean="0">
                <a:solidFill>
                  <a:schemeClr val="accent2">
                    <a:lumMod val="50000"/>
                  </a:schemeClr>
                </a:solidFill>
                <a:latin typeface="Barlow" panose="020B0604020202020204" charset="0"/>
              </a:rPr>
              <a:t>old</a:t>
            </a:r>
            <a:endParaRPr lang="pt-PT" sz="800" dirty="0">
              <a:solidFill>
                <a:schemeClr val="accent2">
                  <a:lumMod val="50000"/>
                </a:schemeClr>
              </a:solidFill>
              <a:latin typeface="Barlow" panose="020B0604020202020204" charset="0"/>
            </a:endParaRPr>
          </a:p>
        </p:txBody>
      </p:sp>
    </p:spTree>
    <p:extLst>
      <p:ext uri="{BB962C8B-B14F-4D97-AF65-F5344CB8AC3E}">
        <p14:creationId xmlns:p14="http://schemas.microsoft.com/office/powerpoint/2010/main" val="4069062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A - </a:t>
            </a:r>
            <a:r>
              <a:rPr lang="it-IT" dirty="0" err="1"/>
              <a:t>Anthropometric</a:t>
            </a:r>
            <a:r>
              <a:rPr lang="it-IT" dirty="0"/>
              <a:t> </a:t>
            </a:r>
            <a:r>
              <a:rPr lang="it-IT" dirty="0" err="1"/>
              <a:t>methods</a:t>
            </a:r>
            <a:r>
              <a:rPr lang="it-IT" dirty="0"/>
              <a:t> </a:t>
            </a:r>
          </a:p>
        </p:txBody>
      </p:sp>
      <p:graphicFrame>
        <p:nvGraphicFramePr>
          <p:cNvPr id="3" name="Tabela 9">
            <a:extLst>
              <a:ext uri="{FF2B5EF4-FFF2-40B4-BE49-F238E27FC236}">
                <a16:creationId xmlns:a16="http://schemas.microsoft.com/office/drawing/2014/main" id="{58B44D36-FE37-0424-569E-D406046634F9}"/>
              </a:ext>
            </a:extLst>
          </p:cNvPr>
          <p:cNvGraphicFramePr>
            <a:graphicFrameLocks noGrp="1"/>
          </p:cNvGraphicFramePr>
          <p:nvPr>
            <p:extLst>
              <p:ext uri="{D42A27DB-BD31-4B8C-83A1-F6EECF244321}">
                <p14:modId xmlns:p14="http://schemas.microsoft.com/office/powerpoint/2010/main" val="4168943132"/>
              </p:ext>
            </p:extLst>
          </p:nvPr>
        </p:nvGraphicFramePr>
        <p:xfrm>
          <a:off x="885056" y="2571750"/>
          <a:ext cx="7359352" cy="1112520"/>
        </p:xfrm>
        <a:graphic>
          <a:graphicData uri="http://schemas.openxmlformats.org/drawingml/2006/table">
            <a:tbl>
              <a:tblPr firstRow="1" bandRow="1">
                <a:tableStyleId>{93296810-A885-4BE3-A3E7-6D5BEEA58F35}</a:tableStyleId>
              </a:tblPr>
              <a:tblGrid>
                <a:gridCol w="4407023">
                  <a:extLst>
                    <a:ext uri="{9D8B030D-6E8A-4147-A177-3AD203B41FA5}">
                      <a16:colId xmlns:a16="http://schemas.microsoft.com/office/drawing/2014/main" val="1760334324"/>
                    </a:ext>
                  </a:extLst>
                </a:gridCol>
                <a:gridCol w="1440160">
                  <a:extLst>
                    <a:ext uri="{9D8B030D-6E8A-4147-A177-3AD203B41FA5}">
                      <a16:colId xmlns:a16="http://schemas.microsoft.com/office/drawing/2014/main" val="2130095415"/>
                    </a:ext>
                  </a:extLst>
                </a:gridCol>
                <a:gridCol w="1512169">
                  <a:extLst>
                    <a:ext uri="{9D8B030D-6E8A-4147-A177-3AD203B41FA5}">
                      <a16:colId xmlns:a16="http://schemas.microsoft.com/office/drawing/2014/main" val="653368172"/>
                    </a:ext>
                  </a:extLst>
                </a:gridCol>
              </a:tblGrid>
              <a:tr h="370840">
                <a:tc>
                  <a:txBody>
                    <a:bodyPr/>
                    <a:lstStyle/>
                    <a:p>
                      <a:endParaRPr lang="en-US" dirty="0">
                        <a:latin typeface="Barlow" panose="00000500000000000000" pitchFamily="2" charset="0"/>
                      </a:endParaRPr>
                    </a:p>
                  </a:txBody>
                  <a:tcPr/>
                </a:tc>
                <a:tc>
                  <a:txBody>
                    <a:bodyPr/>
                    <a:lstStyle/>
                    <a:p>
                      <a:pPr algn="ctr"/>
                      <a:r>
                        <a:rPr lang="en-US" dirty="0">
                          <a:solidFill>
                            <a:schemeClr val="tx1"/>
                          </a:solidFill>
                          <a:latin typeface="Barlow" panose="00000500000000000000" pitchFamily="2" charset="0"/>
                        </a:rPr>
                        <a:t>MEN</a:t>
                      </a:r>
                    </a:p>
                  </a:txBody>
                  <a:tcPr/>
                </a:tc>
                <a:tc>
                  <a:txBody>
                    <a:bodyPr/>
                    <a:lstStyle/>
                    <a:p>
                      <a:pPr algn="ctr"/>
                      <a:r>
                        <a:rPr lang="en-US" dirty="0">
                          <a:solidFill>
                            <a:schemeClr val="tx1"/>
                          </a:solidFill>
                          <a:latin typeface="Barlow" panose="00000500000000000000" pitchFamily="2" charset="0"/>
                        </a:rPr>
                        <a:t>WOMEN</a:t>
                      </a:r>
                    </a:p>
                  </a:txBody>
                  <a:tcPr/>
                </a:tc>
                <a:extLst>
                  <a:ext uri="{0D108BD9-81ED-4DB2-BD59-A6C34878D82A}">
                    <a16:rowId xmlns:a16="http://schemas.microsoft.com/office/drawing/2014/main" val="786450935"/>
                  </a:ext>
                </a:extLst>
              </a:tr>
              <a:tr h="370840">
                <a:tc>
                  <a:txBody>
                    <a:bodyPr/>
                    <a:lstStyle/>
                    <a:p>
                      <a:r>
                        <a:rPr lang="en-US" dirty="0">
                          <a:latin typeface="Barlow" panose="00000500000000000000" pitchFamily="2" charset="0"/>
                        </a:rPr>
                        <a:t>Increase risk of metabolic complications</a:t>
                      </a:r>
                    </a:p>
                  </a:txBody>
                  <a:tcPr/>
                </a:tc>
                <a:tc>
                  <a:txBody>
                    <a:bodyPr/>
                    <a:lstStyle/>
                    <a:p>
                      <a:pPr algn="ctr"/>
                      <a:r>
                        <a:rPr lang="en-US" dirty="0">
                          <a:latin typeface="Barlow" panose="00000500000000000000" pitchFamily="2" charset="0"/>
                        </a:rPr>
                        <a:t>&gt; 94 cm</a:t>
                      </a:r>
                    </a:p>
                  </a:txBody>
                  <a:tcPr/>
                </a:tc>
                <a:tc>
                  <a:txBody>
                    <a:bodyPr/>
                    <a:lstStyle/>
                    <a:p>
                      <a:pPr algn="ctr"/>
                      <a:r>
                        <a:rPr lang="en-US" dirty="0">
                          <a:latin typeface="Barlow" panose="00000500000000000000" pitchFamily="2" charset="0"/>
                        </a:rPr>
                        <a:t>&gt; 80 cm</a:t>
                      </a:r>
                    </a:p>
                  </a:txBody>
                  <a:tcPr/>
                </a:tc>
                <a:extLst>
                  <a:ext uri="{0D108BD9-81ED-4DB2-BD59-A6C34878D82A}">
                    <a16:rowId xmlns:a16="http://schemas.microsoft.com/office/drawing/2014/main" val="2218221608"/>
                  </a:ext>
                </a:extLst>
              </a:tr>
              <a:tr h="370840">
                <a:tc>
                  <a:txBody>
                    <a:bodyPr/>
                    <a:lstStyle/>
                    <a:p>
                      <a:r>
                        <a:rPr lang="en-US" dirty="0">
                          <a:latin typeface="Barlow" panose="00000500000000000000" pitchFamily="2" charset="0"/>
                        </a:rPr>
                        <a:t>Substance increased risk of metabolic complication</a:t>
                      </a:r>
                    </a:p>
                  </a:txBody>
                  <a:tcPr/>
                </a:tc>
                <a:tc>
                  <a:txBody>
                    <a:bodyPr/>
                    <a:lstStyle/>
                    <a:p>
                      <a:pPr algn="ctr"/>
                      <a:r>
                        <a:rPr lang="en-US" dirty="0">
                          <a:latin typeface="Barlow" panose="00000500000000000000" pitchFamily="2" charset="0"/>
                        </a:rPr>
                        <a:t>&gt;102 cm</a:t>
                      </a:r>
                    </a:p>
                  </a:txBody>
                  <a:tcPr/>
                </a:tc>
                <a:tc>
                  <a:txBody>
                    <a:bodyPr/>
                    <a:lstStyle/>
                    <a:p>
                      <a:pPr algn="ctr"/>
                      <a:r>
                        <a:rPr lang="en-US" dirty="0">
                          <a:latin typeface="Barlow" panose="00000500000000000000" pitchFamily="2" charset="0"/>
                        </a:rPr>
                        <a:t>&gt; 88 cm</a:t>
                      </a:r>
                    </a:p>
                  </a:txBody>
                  <a:tcPr/>
                </a:tc>
                <a:extLst>
                  <a:ext uri="{0D108BD9-81ED-4DB2-BD59-A6C34878D82A}">
                    <a16:rowId xmlns:a16="http://schemas.microsoft.com/office/drawing/2014/main" val="438973275"/>
                  </a:ext>
                </a:extLst>
              </a:tr>
            </a:tbl>
          </a:graphicData>
        </a:graphic>
      </p:graphicFrame>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7848872" cy="1082599"/>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WAIST CIRCUMFERENCES</a:t>
            </a:r>
          </a:p>
        </p:txBody>
      </p:sp>
    </p:spTree>
    <p:extLst>
      <p:ext uri="{BB962C8B-B14F-4D97-AF65-F5344CB8AC3E}">
        <p14:creationId xmlns:p14="http://schemas.microsoft.com/office/powerpoint/2010/main" val="321622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A - </a:t>
            </a:r>
            <a:r>
              <a:rPr lang="it-IT" dirty="0" err="1"/>
              <a:t>Anthropometric</a:t>
            </a:r>
            <a:r>
              <a:rPr lang="it-IT" dirty="0"/>
              <a:t> </a:t>
            </a:r>
            <a:r>
              <a:rPr lang="it-IT" dirty="0" err="1"/>
              <a:t>methods</a:t>
            </a:r>
            <a:r>
              <a:rPr lang="it-IT" dirty="0"/>
              <a:t> </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3602890"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WAIST TO HIP RATIO</a:t>
            </a:r>
          </a:p>
          <a:p>
            <a:pPr lvl="1">
              <a:spcBef>
                <a:spcPts val="1000"/>
              </a:spcBef>
              <a:buChar char="▸"/>
            </a:pPr>
            <a:r>
              <a:rPr lang="en-US" sz="2000" dirty="0"/>
              <a:t>Waist to hip ratio (WHR) is a useful indicator of obesity related health risks</a:t>
            </a:r>
          </a:p>
          <a:p>
            <a:pPr lvl="1">
              <a:spcBef>
                <a:spcPts val="1000"/>
              </a:spcBef>
              <a:buChar char="▸"/>
            </a:pPr>
            <a:endParaRPr lang="en-US" sz="2000" dirty="0"/>
          </a:p>
        </p:txBody>
      </p:sp>
      <p:pic>
        <p:nvPicPr>
          <p:cNvPr id="5" name="Imagem 4">
            <a:extLst>
              <a:ext uri="{FF2B5EF4-FFF2-40B4-BE49-F238E27FC236}">
                <a16:creationId xmlns:a16="http://schemas.microsoft.com/office/drawing/2014/main" id="{91D4FBFB-BF33-215E-AA60-1813F1FA09BC}"/>
              </a:ext>
            </a:extLst>
          </p:cNvPr>
          <p:cNvPicPr>
            <a:picLocks noChangeAspect="1"/>
          </p:cNvPicPr>
          <p:nvPr/>
        </p:nvPicPr>
        <p:blipFill>
          <a:blip r:embed="rId3"/>
          <a:stretch>
            <a:fillRect/>
          </a:stretch>
        </p:blipFill>
        <p:spPr>
          <a:xfrm>
            <a:off x="3998426" y="1935634"/>
            <a:ext cx="5039617" cy="2670072"/>
          </a:xfrm>
          <a:prstGeom prst="rect">
            <a:avLst/>
          </a:prstGeom>
        </p:spPr>
      </p:pic>
      <p:sp>
        <p:nvSpPr>
          <p:cNvPr id="6" name="CaixaDeTexto 5">
            <a:extLst>
              <a:ext uri="{FF2B5EF4-FFF2-40B4-BE49-F238E27FC236}">
                <a16:creationId xmlns:a16="http://schemas.microsoft.com/office/drawing/2014/main" id="{54CE1335-F485-F7F9-0946-708125855123}"/>
              </a:ext>
            </a:extLst>
          </p:cNvPr>
          <p:cNvSpPr txBox="1"/>
          <p:nvPr/>
        </p:nvSpPr>
        <p:spPr>
          <a:xfrm>
            <a:off x="4148063" y="4605706"/>
            <a:ext cx="4649735" cy="246221"/>
          </a:xfrm>
          <a:prstGeom prst="rect">
            <a:avLst/>
          </a:prstGeom>
          <a:noFill/>
        </p:spPr>
        <p:txBody>
          <a:bodyPr wrap="square">
            <a:spAutoFit/>
          </a:bodyPr>
          <a:lstStyle/>
          <a:p>
            <a:pPr algn="ctr"/>
            <a:r>
              <a:rPr lang="en-US" sz="1000" dirty="0">
                <a:solidFill>
                  <a:schemeClr val="tx1"/>
                </a:solidFill>
                <a:latin typeface="Barlow" pitchFamily="2" charset="77"/>
                <a:hlinkClick r:id="rId4">
                  <a:extLst>
                    <a:ext uri="{A12FA001-AC4F-418D-AE19-62706E023703}">
                      <ahyp:hlinkClr xmlns:ahyp="http://schemas.microsoft.com/office/drawing/2018/hyperlinkcolor" xmlns="" val="tx"/>
                    </a:ext>
                  </a:extLst>
                </a:hlinkClick>
              </a:rPr>
              <a:t>https://www.nestle-caribbean.com/wellness-tools/waist-hip-ratio/about</a:t>
            </a:r>
            <a:endParaRPr lang="en-US" sz="1000" dirty="0">
              <a:solidFill>
                <a:schemeClr val="tx1"/>
              </a:solidFill>
              <a:latin typeface="Barlow" pitchFamily="2" charset="77"/>
            </a:endParaRPr>
          </a:p>
        </p:txBody>
      </p:sp>
    </p:spTree>
    <p:extLst>
      <p:ext uri="{BB962C8B-B14F-4D97-AF65-F5344CB8AC3E}">
        <p14:creationId xmlns:p14="http://schemas.microsoft.com/office/powerpoint/2010/main" val="3251897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A - </a:t>
            </a:r>
            <a:r>
              <a:rPr lang="it-IT" dirty="0" err="1"/>
              <a:t>Anthropometric</a:t>
            </a:r>
            <a:r>
              <a:rPr lang="it-IT" dirty="0"/>
              <a:t> </a:t>
            </a:r>
            <a:r>
              <a:rPr lang="it-IT" dirty="0" err="1"/>
              <a:t>methods</a:t>
            </a:r>
            <a:endParaRPr lang="it-IT" dirty="0"/>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5256584"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it-IT" sz="2000" b="1" dirty="0"/>
              <a:t>SKINFOLD THICKNESS </a:t>
            </a:r>
          </a:p>
          <a:p>
            <a:pPr lvl="1">
              <a:spcBef>
                <a:spcPts val="1000"/>
              </a:spcBef>
              <a:buChar char="▸"/>
            </a:pPr>
            <a:r>
              <a:rPr lang="en-US" sz="2000" dirty="0"/>
              <a:t>The relationship between subcutaneous fat and total body fat can be explored by measuring the thickness of skinfolds at specific locations to estimate adiposity </a:t>
            </a:r>
          </a:p>
          <a:p>
            <a:pPr lvl="1">
              <a:spcBef>
                <a:spcPts val="1000"/>
              </a:spcBef>
              <a:buChar char="▸"/>
            </a:pPr>
            <a:endParaRPr lang="en-US" sz="2000" dirty="0"/>
          </a:p>
        </p:txBody>
      </p:sp>
      <p:pic>
        <p:nvPicPr>
          <p:cNvPr id="5" name="Imagem 4">
            <a:extLst>
              <a:ext uri="{FF2B5EF4-FFF2-40B4-BE49-F238E27FC236}">
                <a16:creationId xmlns:a16="http://schemas.microsoft.com/office/drawing/2014/main" id="{8DD8C47D-6080-652D-AE49-A5C0CD124D36}"/>
              </a:ext>
            </a:extLst>
          </p:cNvPr>
          <p:cNvPicPr>
            <a:picLocks noChangeAspect="1"/>
          </p:cNvPicPr>
          <p:nvPr/>
        </p:nvPicPr>
        <p:blipFill>
          <a:blip r:embed="rId3"/>
          <a:stretch>
            <a:fillRect/>
          </a:stretch>
        </p:blipFill>
        <p:spPr>
          <a:xfrm>
            <a:off x="6039224" y="1559919"/>
            <a:ext cx="2397100" cy="3391641"/>
          </a:xfrm>
          <a:prstGeom prst="rect">
            <a:avLst/>
          </a:prstGeom>
        </p:spPr>
      </p:pic>
    </p:spTree>
    <p:extLst>
      <p:ext uri="{BB962C8B-B14F-4D97-AF65-F5344CB8AC3E}">
        <p14:creationId xmlns:p14="http://schemas.microsoft.com/office/powerpoint/2010/main" val="2599156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A - </a:t>
            </a:r>
            <a:r>
              <a:rPr lang="it-IT" dirty="0" err="1"/>
              <a:t>Anthropometric</a:t>
            </a:r>
            <a:r>
              <a:rPr lang="it-IT" dirty="0"/>
              <a:t> </a:t>
            </a:r>
            <a:r>
              <a:rPr lang="it-IT" dirty="0" err="1"/>
              <a:t>methods</a:t>
            </a:r>
            <a:endParaRPr lang="it-IT" dirty="0"/>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8933" y="2139702"/>
            <a:ext cx="8115208"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it-IT" sz="2000" b="1" dirty="0"/>
              <a:t>BIOELECTRICAL IMPEDANCE </a:t>
            </a:r>
          </a:p>
          <a:p>
            <a:pPr lvl="1">
              <a:spcBef>
                <a:spcPts val="1000"/>
              </a:spcBef>
              <a:buChar char="▸"/>
            </a:pPr>
            <a:r>
              <a:rPr lang="en-US" sz="2000" dirty="0"/>
              <a:t>Bioelectrical impedance analysis is an easy, non-invasive bedside measure used to estimate total body water and body composition</a:t>
            </a:r>
          </a:p>
          <a:p>
            <a:pPr lvl="1">
              <a:spcBef>
                <a:spcPts val="1000"/>
              </a:spcBef>
              <a:buChar char="▸"/>
            </a:pPr>
            <a:endParaRPr lang="en-US" sz="2000" dirty="0"/>
          </a:p>
        </p:txBody>
      </p:sp>
    </p:spTree>
    <p:extLst>
      <p:ext uri="{BB962C8B-B14F-4D97-AF65-F5344CB8AC3E}">
        <p14:creationId xmlns:p14="http://schemas.microsoft.com/office/powerpoint/2010/main" val="1329742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B - </a:t>
            </a:r>
            <a:r>
              <a:rPr lang="it-IT" dirty="0" err="1"/>
              <a:t>Biochemical</a:t>
            </a:r>
            <a:r>
              <a:rPr lang="it-IT" dirty="0"/>
              <a:t> Methods</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8115208"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Biochemical assessment means checking levels of nutrients in a person’s blood, urine, or stools. </a:t>
            </a:r>
          </a:p>
          <a:p>
            <a:pPr marL="457200" lvl="0" indent="-381000" algn="l" rtl="0">
              <a:spcBef>
                <a:spcPts val="1000"/>
              </a:spcBef>
              <a:spcAft>
                <a:spcPts val="0"/>
              </a:spcAft>
              <a:buSzPts val="2400"/>
              <a:buChar char="▸"/>
            </a:pPr>
            <a:r>
              <a:rPr lang="en-US" sz="2000" dirty="0"/>
              <a:t>Lab test results can give trained health professionals useful information about medical problems that may affect appetite or nutritional. </a:t>
            </a:r>
          </a:p>
          <a:p>
            <a:pPr lvl="1">
              <a:spcBef>
                <a:spcPts val="1000"/>
              </a:spcBef>
              <a:buChar char="▸"/>
            </a:pPr>
            <a:endParaRPr lang="en-US" sz="2000" dirty="0"/>
          </a:p>
        </p:txBody>
      </p:sp>
    </p:spTree>
    <p:extLst>
      <p:ext uri="{BB962C8B-B14F-4D97-AF65-F5344CB8AC3E}">
        <p14:creationId xmlns:p14="http://schemas.microsoft.com/office/powerpoint/2010/main" val="4273912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B - </a:t>
            </a:r>
            <a:r>
              <a:rPr lang="it-IT" dirty="0" err="1"/>
              <a:t>Biochemical</a:t>
            </a:r>
            <a:r>
              <a:rPr lang="it-IT" dirty="0"/>
              <a:t> Methods</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4176464"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Cholesterol</a:t>
            </a:r>
          </a:p>
          <a:p>
            <a:pPr lvl="1">
              <a:spcBef>
                <a:spcPts val="1000"/>
              </a:spcBef>
              <a:buChar char="▸"/>
            </a:pPr>
            <a:r>
              <a:rPr lang="en-US" sz="2000" dirty="0"/>
              <a:t>Evaluate the fat metabolism and to assess risk for cardiovascular diseases</a:t>
            </a:r>
          </a:p>
          <a:p>
            <a:pPr lvl="1">
              <a:spcBef>
                <a:spcPts val="1000"/>
              </a:spcBef>
              <a:buChar char="▸"/>
            </a:pPr>
            <a:endParaRPr lang="en-US" sz="2000" dirty="0"/>
          </a:p>
        </p:txBody>
      </p:sp>
      <p:pic>
        <p:nvPicPr>
          <p:cNvPr id="3" name="Imagem 2">
            <a:extLst>
              <a:ext uri="{FF2B5EF4-FFF2-40B4-BE49-F238E27FC236}">
                <a16:creationId xmlns:a16="http://schemas.microsoft.com/office/drawing/2014/main" id="{A627C99B-A350-D66C-DF89-7F93BC3E82C8}"/>
              </a:ext>
            </a:extLst>
          </p:cNvPr>
          <p:cNvPicPr>
            <a:picLocks noChangeAspect="1"/>
          </p:cNvPicPr>
          <p:nvPr/>
        </p:nvPicPr>
        <p:blipFill rotWithShape="1">
          <a:blip r:embed="rId3"/>
          <a:srcRect t="12997"/>
          <a:stretch/>
        </p:blipFill>
        <p:spPr>
          <a:xfrm>
            <a:off x="4572000" y="1365266"/>
            <a:ext cx="3744416" cy="3664995"/>
          </a:xfrm>
          <a:prstGeom prst="rect">
            <a:avLst/>
          </a:prstGeom>
        </p:spPr>
      </p:pic>
      <p:sp>
        <p:nvSpPr>
          <p:cNvPr id="6" name="CaixaDeTexto 5">
            <a:extLst>
              <a:ext uri="{FF2B5EF4-FFF2-40B4-BE49-F238E27FC236}">
                <a16:creationId xmlns:a16="http://schemas.microsoft.com/office/drawing/2014/main" id="{14F6C650-7EAD-F658-5AD3-91DFABED02BC}"/>
              </a:ext>
            </a:extLst>
          </p:cNvPr>
          <p:cNvSpPr txBox="1"/>
          <p:nvPr/>
        </p:nvSpPr>
        <p:spPr>
          <a:xfrm>
            <a:off x="3656550" y="4832489"/>
            <a:ext cx="5487450" cy="246221"/>
          </a:xfrm>
          <a:prstGeom prst="rect">
            <a:avLst/>
          </a:prstGeom>
          <a:noFill/>
        </p:spPr>
        <p:txBody>
          <a:bodyPr wrap="square">
            <a:spAutoFit/>
          </a:bodyPr>
          <a:lstStyle/>
          <a:p>
            <a:r>
              <a:rPr lang="en-US" sz="1000" dirty="0">
                <a:solidFill>
                  <a:schemeClr val="tx1"/>
                </a:solidFill>
                <a:latin typeface="Barlow" pitchFamily="2" charset="77"/>
                <a:hlinkClick r:id="rId4">
                  <a:extLst>
                    <a:ext uri="{A12FA001-AC4F-418D-AE19-62706E023703}">
                      <ahyp:hlinkClr xmlns:ahyp="http://schemas.microsoft.com/office/drawing/2018/hyperlinkcolor" xmlns="" val="tx"/>
                    </a:ext>
                  </a:extLst>
                </a:hlinkClick>
              </a:rPr>
              <a:t>https://my.clevelandclinic.org/health/articles/11920-cholesterol-numbers-what-do-they-mean</a:t>
            </a:r>
            <a:endParaRPr lang="en-US" sz="1000" dirty="0">
              <a:solidFill>
                <a:schemeClr val="tx1"/>
              </a:solidFill>
              <a:latin typeface="Barlow" pitchFamily="2" charset="77"/>
            </a:endParaRPr>
          </a:p>
        </p:txBody>
      </p:sp>
    </p:spTree>
    <p:extLst>
      <p:ext uri="{BB962C8B-B14F-4D97-AF65-F5344CB8AC3E}">
        <p14:creationId xmlns:p14="http://schemas.microsoft.com/office/powerpoint/2010/main" val="1834466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B - </a:t>
            </a:r>
            <a:r>
              <a:rPr lang="it-IT" dirty="0" err="1"/>
              <a:t>Biochemical</a:t>
            </a:r>
            <a:r>
              <a:rPr lang="it-IT" dirty="0"/>
              <a:t> Methods</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4176464"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Diabetes tests</a:t>
            </a:r>
            <a:endParaRPr lang="en-US" sz="2000" dirty="0"/>
          </a:p>
          <a:p>
            <a:pPr lvl="1">
              <a:spcBef>
                <a:spcPts val="1000"/>
              </a:spcBef>
              <a:buChar char="▸"/>
            </a:pPr>
            <a:endParaRPr lang="en-US" sz="2000" dirty="0"/>
          </a:p>
        </p:txBody>
      </p:sp>
      <p:pic>
        <p:nvPicPr>
          <p:cNvPr id="5" name="Imagem 4">
            <a:extLst>
              <a:ext uri="{FF2B5EF4-FFF2-40B4-BE49-F238E27FC236}">
                <a16:creationId xmlns:a16="http://schemas.microsoft.com/office/drawing/2014/main" id="{4F0358DA-3241-B167-1626-FCCB58E268B5}"/>
              </a:ext>
            </a:extLst>
          </p:cNvPr>
          <p:cNvPicPr>
            <a:picLocks noChangeAspect="1"/>
          </p:cNvPicPr>
          <p:nvPr/>
        </p:nvPicPr>
        <p:blipFill rotWithShape="1">
          <a:blip r:embed="rId3"/>
          <a:srcRect b="16768"/>
          <a:stretch/>
        </p:blipFill>
        <p:spPr>
          <a:xfrm>
            <a:off x="3635896" y="1400988"/>
            <a:ext cx="4176464" cy="3476166"/>
          </a:xfrm>
          <a:prstGeom prst="rect">
            <a:avLst/>
          </a:prstGeom>
        </p:spPr>
      </p:pic>
      <p:sp>
        <p:nvSpPr>
          <p:cNvPr id="6" name="CaixaDeTexto 5">
            <a:extLst>
              <a:ext uri="{FF2B5EF4-FFF2-40B4-BE49-F238E27FC236}">
                <a16:creationId xmlns:a16="http://schemas.microsoft.com/office/drawing/2014/main" id="{8C7B5190-933A-B5DA-05B6-E0DDB041EC06}"/>
              </a:ext>
            </a:extLst>
          </p:cNvPr>
          <p:cNvSpPr txBox="1"/>
          <p:nvPr/>
        </p:nvSpPr>
        <p:spPr>
          <a:xfrm>
            <a:off x="3235365" y="4881924"/>
            <a:ext cx="5310336" cy="400110"/>
          </a:xfrm>
          <a:prstGeom prst="rect">
            <a:avLst/>
          </a:prstGeom>
          <a:noFill/>
        </p:spPr>
        <p:txBody>
          <a:bodyPr wrap="square">
            <a:spAutoFit/>
          </a:bodyPr>
          <a:lstStyle/>
          <a:p>
            <a:r>
              <a:rPr lang="en-US" sz="1000" dirty="0">
                <a:solidFill>
                  <a:schemeClr val="tx1"/>
                </a:solidFill>
                <a:latin typeface="Barlow" pitchFamily="2" charset="77"/>
                <a:hlinkClick r:id="rId4">
                  <a:extLst>
                    <a:ext uri="{A12FA001-AC4F-418D-AE19-62706E023703}">
                      <ahyp:hlinkClr xmlns:ahyp="http://schemas.microsoft.com/office/drawing/2018/hyperlinkcolor" xmlns="" val="tx"/>
                    </a:ext>
                  </a:extLst>
                </a:hlinkClick>
              </a:rPr>
              <a:t>https://www.cdc.gov/diabetes/pdfs/library/socialmedia/road-to-diabetes-infographic.pdf</a:t>
            </a:r>
            <a:endParaRPr lang="en-US" sz="1000" dirty="0">
              <a:solidFill>
                <a:schemeClr val="tx1"/>
              </a:solidFill>
              <a:latin typeface="Barlow" pitchFamily="2" charset="77"/>
            </a:endParaRPr>
          </a:p>
          <a:p>
            <a:endParaRPr lang="en-US" sz="1000" dirty="0">
              <a:solidFill>
                <a:schemeClr val="tx1"/>
              </a:solidFill>
              <a:latin typeface="Barlow" pitchFamily="2" charset="77"/>
            </a:endParaRPr>
          </a:p>
        </p:txBody>
      </p:sp>
    </p:spTree>
    <p:extLst>
      <p:ext uri="{BB962C8B-B14F-4D97-AF65-F5344CB8AC3E}">
        <p14:creationId xmlns:p14="http://schemas.microsoft.com/office/powerpoint/2010/main" val="185500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C - Clinical Methods</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81000" y="1779662"/>
            <a:ext cx="8182824" cy="2666775"/>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Clinical assessment includes checking for visible signs of nutritional deficiencies</a:t>
            </a:r>
          </a:p>
          <a:p>
            <a:pPr lvl="1">
              <a:spcBef>
                <a:spcPts val="1000"/>
              </a:spcBef>
              <a:buChar char="▸"/>
            </a:pPr>
            <a:r>
              <a:rPr lang="en-US" sz="2000" dirty="0"/>
              <a:t>Hair, mouth, nails, skin, eyes, tongue, muscles, bones</a:t>
            </a:r>
          </a:p>
          <a:p>
            <a:pPr lvl="1">
              <a:spcBef>
                <a:spcPts val="1000"/>
              </a:spcBef>
              <a:buChar char="▸"/>
            </a:pPr>
            <a:r>
              <a:rPr lang="en-US" sz="2000" dirty="0"/>
              <a:t>Medical history; medications </a:t>
            </a:r>
          </a:p>
          <a:p>
            <a:pPr lvl="1">
              <a:spcBef>
                <a:spcPts val="1000"/>
              </a:spcBef>
              <a:buChar char="▸"/>
            </a:pPr>
            <a:r>
              <a:rPr lang="en-US" sz="2000" dirty="0"/>
              <a:t>Risk factors for disease (smoking, alcohol use, overweight)</a:t>
            </a:r>
          </a:p>
          <a:p>
            <a:pPr lvl="1">
              <a:spcBef>
                <a:spcPts val="1000"/>
              </a:spcBef>
              <a:buChar char="▸"/>
            </a:pPr>
            <a:r>
              <a:rPr lang="en-US" sz="2000" dirty="0"/>
              <a:t>Symptoms (fever, diarrhea, vomiting)</a:t>
            </a:r>
          </a:p>
          <a:p>
            <a:pPr lvl="1">
              <a:spcBef>
                <a:spcPts val="1000"/>
              </a:spcBef>
              <a:buChar char="▸"/>
            </a:pPr>
            <a:endParaRPr lang="en-US" sz="2000" dirty="0"/>
          </a:p>
        </p:txBody>
      </p:sp>
    </p:spTree>
    <p:extLst>
      <p:ext uri="{BB962C8B-B14F-4D97-AF65-F5344CB8AC3E}">
        <p14:creationId xmlns:p14="http://schemas.microsoft.com/office/powerpoint/2010/main" val="117192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D - </a:t>
            </a:r>
            <a:r>
              <a:rPr lang="it-IT" dirty="0" err="1"/>
              <a:t>Dietary</a:t>
            </a:r>
            <a:r>
              <a:rPr lang="it-IT" dirty="0"/>
              <a:t> Assessment </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7128792"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Retrospective methods</a:t>
            </a:r>
          </a:p>
          <a:p>
            <a:pPr lvl="1">
              <a:spcBef>
                <a:spcPts val="1000"/>
              </a:spcBef>
              <a:buChar char="▸"/>
            </a:pPr>
            <a:r>
              <a:rPr lang="en-US" sz="2000" dirty="0"/>
              <a:t>24-hour recall (24 HR)</a:t>
            </a:r>
          </a:p>
          <a:p>
            <a:pPr lvl="1">
              <a:spcBef>
                <a:spcPts val="1000"/>
              </a:spcBef>
              <a:buChar char="▸"/>
            </a:pPr>
            <a:r>
              <a:rPr lang="en-US" sz="2000" dirty="0"/>
              <a:t>Dietary history</a:t>
            </a:r>
          </a:p>
          <a:p>
            <a:pPr lvl="1">
              <a:spcBef>
                <a:spcPts val="1000"/>
              </a:spcBef>
              <a:buChar char="▸"/>
            </a:pPr>
            <a:r>
              <a:rPr lang="en-US" sz="2000" dirty="0"/>
              <a:t>Food frequency questionnaire</a:t>
            </a:r>
          </a:p>
          <a:p>
            <a:pPr lvl="1">
              <a:spcBef>
                <a:spcPts val="1000"/>
              </a:spcBef>
              <a:buChar char="▸"/>
            </a:pPr>
            <a:r>
              <a:rPr lang="en-US" sz="2000" dirty="0"/>
              <a:t>Short frequency questionnaires</a:t>
            </a:r>
          </a:p>
          <a:p>
            <a:pPr lvl="1">
              <a:spcBef>
                <a:spcPts val="1000"/>
              </a:spcBef>
              <a:buChar char="▸"/>
            </a:pPr>
            <a:endParaRPr lang="en-US" sz="2000" dirty="0"/>
          </a:p>
        </p:txBody>
      </p:sp>
    </p:spTree>
    <p:extLst>
      <p:ext uri="{BB962C8B-B14F-4D97-AF65-F5344CB8AC3E}">
        <p14:creationId xmlns:p14="http://schemas.microsoft.com/office/powerpoint/2010/main" val="1463943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D - </a:t>
            </a:r>
            <a:r>
              <a:rPr lang="it-IT" dirty="0" err="1"/>
              <a:t>Dietary</a:t>
            </a:r>
            <a:r>
              <a:rPr lang="it-IT" dirty="0"/>
              <a:t> Assessment </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7128792" cy="259476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Current methods</a:t>
            </a:r>
          </a:p>
          <a:p>
            <a:pPr lvl="1">
              <a:spcBef>
                <a:spcPts val="1000"/>
              </a:spcBef>
              <a:buChar char="▸"/>
            </a:pPr>
            <a:r>
              <a:rPr lang="en-US" sz="2000" dirty="0"/>
              <a:t>Weight food record</a:t>
            </a:r>
          </a:p>
          <a:p>
            <a:pPr lvl="1">
              <a:spcBef>
                <a:spcPts val="1000"/>
              </a:spcBef>
              <a:buChar char="▸"/>
            </a:pPr>
            <a:r>
              <a:rPr lang="en-US" sz="2000" dirty="0"/>
              <a:t>Food record with estimated weights</a:t>
            </a:r>
          </a:p>
          <a:p>
            <a:pPr lvl="1">
              <a:spcBef>
                <a:spcPts val="1000"/>
              </a:spcBef>
              <a:buChar char="▸"/>
            </a:pPr>
            <a:r>
              <a:rPr lang="en-US" sz="2000" dirty="0"/>
              <a:t>Duplicate analysis </a:t>
            </a:r>
          </a:p>
          <a:p>
            <a:pPr lvl="1">
              <a:spcBef>
                <a:spcPts val="1000"/>
              </a:spcBef>
              <a:buChar char="▸"/>
            </a:pPr>
            <a:r>
              <a:rPr lang="en-US" sz="2000" dirty="0"/>
              <a:t>Records using electronic equipment's (mobiles, phones, cameras)</a:t>
            </a:r>
          </a:p>
        </p:txBody>
      </p:sp>
      <p:sp>
        <p:nvSpPr>
          <p:cNvPr id="3" name="CaixaDeTexto 2">
            <a:extLst>
              <a:ext uri="{FF2B5EF4-FFF2-40B4-BE49-F238E27FC236}">
                <a16:creationId xmlns:a16="http://schemas.microsoft.com/office/drawing/2014/main" id="{1B27D4EC-2552-F728-ED06-468B5BC88E5A}"/>
              </a:ext>
            </a:extLst>
          </p:cNvPr>
          <p:cNvSpPr txBox="1"/>
          <p:nvPr/>
        </p:nvSpPr>
        <p:spPr>
          <a:xfrm>
            <a:off x="745067" y="-1066800"/>
            <a:ext cx="184731" cy="307777"/>
          </a:xfrm>
          <a:prstGeom prst="rect">
            <a:avLst/>
          </a:prstGeom>
          <a:noFill/>
        </p:spPr>
        <p:txBody>
          <a:bodyPr wrap="none" rtlCol="0">
            <a:spAutoFit/>
          </a:bodyPr>
          <a:lstStyle/>
          <a:p>
            <a:endParaRPr lang="pt-PT"/>
          </a:p>
        </p:txBody>
      </p:sp>
    </p:spTree>
    <p:extLst>
      <p:ext uri="{BB962C8B-B14F-4D97-AF65-F5344CB8AC3E}">
        <p14:creationId xmlns:p14="http://schemas.microsoft.com/office/powerpoint/2010/main" val="2442940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it-IT" dirty="0"/>
              <a:t>D - </a:t>
            </a:r>
            <a:r>
              <a:rPr lang="it-IT" dirty="0" err="1"/>
              <a:t>Dietary</a:t>
            </a:r>
            <a:r>
              <a:rPr lang="it-IT" dirty="0"/>
              <a:t> Assessment </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5" y="1705175"/>
            <a:ext cx="8327839" cy="259476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Compliance with the food based dietary guidelines</a:t>
            </a:r>
          </a:p>
          <a:p>
            <a:pPr marL="76200" lvl="0" indent="0" algn="l" rtl="0">
              <a:spcBef>
                <a:spcPts val="1000"/>
              </a:spcBef>
              <a:spcAft>
                <a:spcPts val="0"/>
              </a:spcAft>
              <a:buSzPts val="2400"/>
              <a:buNone/>
            </a:pPr>
            <a:endParaRPr lang="en-US" sz="2000" dirty="0"/>
          </a:p>
          <a:p>
            <a:pPr marL="76200" indent="0" algn="ctr">
              <a:spcBef>
                <a:spcPts val="1000"/>
              </a:spcBef>
              <a:buNone/>
            </a:pPr>
            <a:r>
              <a:rPr lang="pt-PT" sz="1800" b="1" u="sng" dirty="0">
                <a:latin typeface="Barlow" panose="00000500000000000000" pitchFamily="2" charset="0"/>
              </a:rPr>
              <a:t>https://www.fao.org/nutrition/education/food-based-dietary-guidelines</a:t>
            </a:r>
          </a:p>
          <a:p>
            <a:pPr marL="76200" lvl="0" indent="0" algn="l" rtl="0">
              <a:spcBef>
                <a:spcPts val="1000"/>
              </a:spcBef>
              <a:spcAft>
                <a:spcPts val="0"/>
              </a:spcAft>
              <a:buSzPts val="2400"/>
              <a:buNone/>
            </a:pPr>
            <a:endParaRPr lang="en-US" sz="2000" dirty="0"/>
          </a:p>
        </p:txBody>
      </p:sp>
    </p:spTree>
    <p:extLst>
      <p:ext uri="{BB962C8B-B14F-4D97-AF65-F5344CB8AC3E}">
        <p14:creationId xmlns:p14="http://schemas.microsoft.com/office/powerpoint/2010/main" val="2837001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2" name="Google Shape;502;p35"/>
          <p:cNvSpPr txBox="1">
            <a:spLocks noGrp="1"/>
          </p:cNvSpPr>
          <p:nvPr>
            <p:ph type="body" idx="1"/>
          </p:nvPr>
        </p:nvSpPr>
        <p:spPr>
          <a:xfrm>
            <a:off x="539552" y="1923678"/>
            <a:ext cx="3613200" cy="1862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pt-BR" b="1" dirty="0">
                <a:solidFill>
                  <a:schemeClr val="accent3"/>
                </a:solidFill>
                <a:latin typeface="Barlow"/>
                <a:ea typeface="Barlow"/>
                <a:cs typeface="Barlow"/>
                <a:sym typeface="Barlow"/>
              </a:rPr>
              <a:t>Instituto Politécnico de Bragança</a:t>
            </a:r>
            <a:endParaRPr b="1" dirty="0">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marL="457200" lvl="0" indent="-381000" algn="just" rtl="0">
              <a:spcBef>
                <a:spcPts val="1000"/>
              </a:spcBef>
              <a:spcAft>
                <a:spcPts val="0"/>
              </a:spcAft>
              <a:buSzPts val="2400"/>
              <a:buChar char="▸"/>
            </a:pPr>
            <a:r>
              <a:rPr lang="en-US" sz="2000" dirty="0"/>
              <a:t>Involves methods and techniques to verify an individual’s nutrition status</a:t>
            </a:r>
          </a:p>
          <a:p>
            <a:pPr marL="457200" lvl="0" indent="-381000" algn="just" rtl="0">
              <a:spcBef>
                <a:spcPts val="1000"/>
              </a:spcBef>
              <a:spcAft>
                <a:spcPts val="0"/>
              </a:spcAft>
              <a:buSzPts val="2400"/>
              <a:buChar char="▸"/>
            </a:pPr>
            <a:endParaRPr lang="en-US" sz="2000" dirty="0"/>
          </a:p>
          <a:p>
            <a:pPr marL="457200" lvl="0" indent="-381000" algn="just" rtl="0">
              <a:spcBef>
                <a:spcPts val="1000"/>
              </a:spcBef>
              <a:spcAft>
                <a:spcPts val="0"/>
              </a:spcAft>
              <a:buSzPts val="2400"/>
              <a:buChar char="▸"/>
            </a:pPr>
            <a:r>
              <a:rPr lang="en-US" sz="2000" b="1" i="1" dirty="0"/>
              <a:t>Objective: identify potential concerns, aiding in the recovery and maintenance of health</a:t>
            </a:r>
          </a:p>
          <a:p>
            <a:pPr marL="76200" lvl="0" indent="0" algn="l" rtl="0">
              <a:spcBef>
                <a:spcPts val="1000"/>
              </a:spcBef>
              <a:spcAft>
                <a:spcPts val="0"/>
              </a:spcAft>
              <a:buSzPts val="2400"/>
              <a:buNone/>
            </a:pP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Assessment of nutritional status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545350"/>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Is the result of the balance between nutrient intake and nutrient requirements</a:t>
            </a:r>
          </a:p>
          <a:p>
            <a:pPr marL="457200" lvl="0" indent="-381000" algn="l" rtl="0">
              <a:spcBef>
                <a:spcPts val="1000"/>
              </a:spcBef>
              <a:spcAft>
                <a:spcPts val="0"/>
              </a:spcAft>
              <a:buSzPts val="2400"/>
              <a:buChar char="▸"/>
            </a:pP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Assessment of nutritional status</a:t>
            </a:r>
          </a:p>
        </p:txBody>
      </p:sp>
      <p:pic>
        <p:nvPicPr>
          <p:cNvPr id="3" name="Marcador de Posição de Conteúdo 4">
            <a:extLst>
              <a:ext uri="{FF2B5EF4-FFF2-40B4-BE49-F238E27FC236}">
                <a16:creationId xmlns:a16="http://schemas.microsoft.com/office/drawing/2014/main" id="{0FF07A77-C43B-A769-DF85-09ECD83F6D2B}"/>
              </a:ext>
            </a:extLst>
          </p:cNvPr>
          <p:cNvPicPr>
            <a:picLocks noChangeAspect="1"/>
          </p:cNvPicPr>
          <p:nvPr/>
        </p:nvPicPr>
        <p:blipFill rotWithShape="1">
          <a:blip r:embed="rId3"/>
          <a:srcRect t="52116"/>
          <a:stretch/>
        </p:blipFill>
        <p:spPr>
          <a:xfrm>
            <a:off x="1619672" y="2985895"/>
            <a:ext cx="5400600" cy="2167857"/>
          </a:xfrm>
          <a:prstGeom prst="rect">
            <a:avLst/>
          </a:prstGeom>
        </p:spPr>
      </p:pic>
      <p:pic>
        <p:nvPicPr>
          <p:cNvPr id="4" name="Marcador de Posição de Conteúdo 4">
            <a:extLst>
              <a:ext uri="{FF2B5EF4-FFF2-40B4-BE49-F238E27FC236}">
                <a16:creationId xmlns:a16="http://schemas.microsoft.com/office/drawing/2014/main" id="{2D493B7B-6F4A-5A82-F4AF-50BEAC21F8A6}"/>
              </a:ext>
            </a:extLst>
          </p:cNvPr>
          <p:cNvPicPr>
            <a:picLocks noChangeAspect="1"/>
          </p:cNvPicPr>
          <p:nvPr/>
        </p:nvPicPr>
        <p:blipFill rotWithShape="1">
          <a:blip r:embed="rId4"/>
          <a:srcRect l="47374" t="51441" r="38060" b="42622"/>
          <a:stretch/>
        </p:blipFill>
        <p:spPr>
          <a:xfrm>
            <a:off x="3964181" y="2839932"/>
            <a:ext cx="1111875" cy="379890"/>
          </a:xfrm>
          <a:prstGeom prst="rect">
            <a:avLst/>
          </a:prstGeom>
        </p:spPr>
      </p:pic>
      <p:pic>
        <p:nvPicPr>
          <p:cNvPr id="5" name="Imagem 4">
            <a:extLst>
              <a:ext uri="{FF2B5EF4-FFF2-40B4-BE49-F238E27FC236}">
                <a16:creationId xmlns:a16="http://schemas.microsoft.com/office/drawing/2014/main" id="{7DAAEADD-DECC-B231-7AF5-B6F293BDA733}"/>
              </a:ext>
            </a:extLst>
          </p:cNvPr>
          <p:cNvPicPr>
            <a:picLocks noChangeAspect="1"/>
          </p:cNvPicPr>
          <p:nvPr/>
        </p:nvPicPr>
        <p:blipFill rotWithShape="1">
          <a:blip r:embed="rId5"/>
          <a:srcRect l="21513" t="33639" r="60962" b="57937"/>
          <a:stretch/>
        </p:blipFill>
        <p:spPr>
          <a:xfrm>
            <a:off x="2843808" y="2551899"/>
            <a:ext cx="942779" cy="379891"/>
          </a:xfrm>
          <a:prstGeom prst="rect">
            <a:avLst/>
          </a:prstGeom>
        </p:spPr>
      </p:pic>
      <p:pic>
        <p:nvPicPr>
          <p:cNvPr id="6" name="Imagem 5">
            <a:extLst>
              <a:ext uri="{FF2B5EF4-FFF2-40B4-BE49-F238E27FC236}">
                <a16:creationId xmlns:a16="http://schemas.microsoft.com/office/drawing/2014/main" id="{20289AA2-DA3E-7B25-DD3A-089F6AD38FDB}"/>
              </a:ext>
            </a:extLst>
          </p:cNvPr>
          <p:cNvPicPr>
            <a:picLocks noChangeAspect="1"/>
          </p:cNvPicPr>
          <p:nvPr/>
        </p:nvPicPr>
        <p:blipFill rotWithShape="1">
          <a:blip r:embed="rId5"/>
          <a:srcRect l="59646" t="43596" r="15226" b="48380"/>
          <a:stretch/>
        </p:blipFill>
        <p:spPr>
          <a:xfrm>
            <a:off x="5076056" y="2569947"/>
            <a:ext cx="1351754" cy="361843"/>
          </a:xfrm>
          <a:prstGeom prst="rect">
            <a:avLst/>
          </a:prstGeom>
        </p:spPr>
      </p:pic>
    </p:spTree>
    <p:extLst>
      <p:ext uri="{BB962C8B-B14F-4D97-AF65-F5344CB8AC3E}">
        <p14:creationId xmlns:p14="http://schemas.microsoft.com/office/powerpoint/2010/main" val="123637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7" name="Imagem 6">
            <a:extLst>
              <a:ext uri="{FF2B5EF4-FFF2-40B4-BE49-F238E27FC236}">
                <a16:creationId xmlns:a16="http://schemas.microsoft.com/office/drawing/2014/main" id="{D1E525F1-A404-53DE-2D9B-34584FB253C0}"/>
              </a:ext>
            </a:extLst>
          </p:cNvPr>
          <p:cNvPicPr>
            <a:picLocks noChangeAspect="1"/>
          </p:cNvPicPr>
          <p:nvPr/>
        </p:nvPicPr>
        <p:blipFill rotWithShape="1">
          <a:blip r:embed="rId3"/>
          <a:srcRect t="34689"/>
          <a:stretch/>
        </p:blipFill>
        <p:spPr>
          <a:xfrm>
            <a:off x="395536" y="1923678"/>
            <a:ext cx="4118412" cy="2254814"/>
          </a:xfrm>
          <a:prstGeom prst="rect">
            <a:avLst/>
          </a:prstGeom>
        </p:spPr>
      </p:pic>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Assessment of nutritional status</a:t>
            </a:r>
          </a:p>
        </p:txBody>
      </p:sp>
      <p:pic>
        <p:nvPicPr>
          <p:cNvPr id="3" name="Imagem 2">
            <a:extLst>
              <a:ext uri="{FF2B5EF4-FFF2-40B4-BE49-F238E27FC236}">
                <a16:creationId xmlns:a16="http://schemas.microsoft.com/office/drawing/2014/main" id="{A1F950E9-E626-3467-1BC0-5AA0947ED5A2}"/>
              </a:ext>
            </a:extLst>
          </p:cNvPr>
          <p:cNvPicPr>
            <a:picLocks noChangeAspect="1"/>
          </p:cNvPicPr>
          <p:nvPr/>
        </p:nvPicPr>
        <p:blipFill rotWithShape="1">
          <a:blip r:embed="rId4"/>
          <a:srcRect l="15174" t="31053"/>
          <a:stretch/>
        </p:blipFill>
        <p:spPr>
          <a:xfrm>
            <a:off x="4860032" y="1872466"/>
            <a:ext cx="3384376" cy="2306026"/>
          </a:xfrm>
          <a:prstGeom prst="rect">
            <a:avLst/>
          </a:prstGeom>
        </p:spPr>
      </p:pic>
    </p:spTree>
    <p:extLst>
      <p:ext uri="{BB962C8B-B14F-4D97-AF65-F5344CB8AC3E}">
        <p14:creationId xmlns:p14="http://schemas.microsoft.com/office/powerpoint/2010/main" val="11022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1403648" y="1891420"/>
            <a:ext cx="5832648" cy="2826600"/>
          </a:xfrm>
          <a:prstGeom prst="rect">
            <a:avLst/>
          </a:prstGeom>
        </p:spPr>
        <p:txBody>
          <a:bodyPr spcFirstLastPara="1" wrap="square" lIns="0" tIns="0" rIns="0" bIns="0" anchor="t" anchorCtr="0">
            <a:noAutofit/>
          </a:bodyPr>
          <a:lstStyle/>
          <a:p>
            <a:pPr marL="457200" lvl="0" indent="-381000" algn="ctr" rtl="0">
              <a:spcBef>
                <a:spcPts val="1000"/>
              </a:spcBef>
              <a:spcAft>
                <a:spcPts val="0"/>
              </a:spcAft>
              <a:buSzPts val="2400"/>
              <a:buChar char="▸"/>
            </a:pPr>
            <a:r>
              <a:rPr lang="en-US" b="1" i="1" dirty="0"/>
              <a:t>A: Anthropometric Assessment</a:t>
            </a:r>
          </a:p>
          <a:p>
            <a:pPr marL="457200" lvl="0" indent="-381000" algn="ctr" rtl="0">
              <a:spcBef>
                <a:spcPts val="1000"/>
              </a:spcBef>
              <a:spcAft>
                <a:spcPts val="0"/>
              </a:spcAft>
              <a:buSzPts val="2400"/>
              <a:buChar char="▸"/>
            </a:pPr>
            <a:r>
              <a:rPr lang="en-US" b="1" i="1" dirty="0"/>
              <a:t>B: Biochemical Assessment</a:t>
            </a:r>
          </a:p>
          <a:p>
            <a:pPr marL="457200" lvl="0" indent="-381000" algn="ctr" rtl="0">
              <a:spcBef>
                <a:spcPts val="1000"/>
              </a:spcBef>
              <a:spcAft>
                <a:spcPts val="0"/>
              </a:spcAft>
              <a:buSzPts val="2400"/>
              <a:buChar char="▸"/>
            </a:pPr>
            <a:r>
              <a:rPr lang="en-US" b="1" i="1" dirty="0"/>
              <a:t>C: Clinical Assessment</a:t>
            </a:r>
          </a:p>
          <a:p>
            <a:pPr marL="457200" lvl="0" indent="-381000" algn="ctr" rtl="0">
              <a:spcBef>
                <a:spcPts val="1000"/>
              </a:spcBef>
              <a:spcAft>
                <a:spcPts val="0"/>
              </a:spcAft>
              <a:buSzPts val="2400"/>
              <a:buChar char="▸"/>
            </a:pPr>
            <a:r>
              <a:rPr lang="en-US" b="1" i="1" dirty="0"/>
              <a:t>D: Dietary Assessment</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ABCD Method</a:t>
            </a:r>
          </a:p>
        </p:txBody>
      </p:sp>
    </p:spTree>
    <p:extLst>
      <p:ext uri="{BB962C8B-B14F-4D97-AF65-F5344CB8AC3E}">
        <p14:creationId xmlns:p14="http://schemas.microsoft.com/office/powerpoint/2010/main" val="156332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4536504"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Is the external measurement of the human body </a:t>
            </a:r>
          </a:p>
          <a:p>
            <a:pPr marL="457200" lvl="0" indent="-381000" algn="l" rtl="0">
              <a:spcBef>
                <a:spcPts val="1000"/>
              </a:spcBef>
              <a:spcAft>
                <a:spcPts val="0"/>
              </a:spcAft>
              <a:buSzPts val="2400"/>
              <a:buChar char="▸"/>
            </a:pPr>
            <a:r>
              <a:rPr lang="en-US" sz="2000" dirty="0"/>
              <a:t>Reflects health and nutritional status</a:t>
            </a:r>
          </a:p>
          <a:p>
            <a:pPr marL="457200" lvl="0" indent="-381000" algn="l" rtl="0">
              <a:spcBef>
                <a:spcPts val="1000"/>
              </a:spcBef>
              <a:spcAft>
                <a:spcPts val="0"/>
              </a:spcAft>
              <a:buSzPts val="2400"/>
              <a:buChar char="▸"/>
            </a:pPr>
            <a:r>
              <a:rPr lang="en-US" sz="2000" dirty="0"/>
              <a:t>Frequently are compared with standards or used in prediction equations</a:t>
            </a:r>
          </a:p>
          <a:p>
            <a:pPr marL="76200" lvl="0" indent="0" algn="l" rtl="0">
              <a:spcBef>
                <a:spcPts val="1000"/>
              </a:spcBef>
              <a:spcAft>
                <a:spcPts val="0"/>
              </a:spcAft>
              <a:buSzPts val="2400"/>
              <a:buNone/>
            </a:pP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A - </a:t>
            </a:r>
            <a:r>
              <a:rPr lang="it-IT" dirty="0" err="1"/>
              <a:t>Anthropometric</a:t>
            </a:r>
            <a:r>
              <a:rPr lang="it-IT" dirty="0"/>
              <a:t> methods</a:t>
            </a:r>
          </a:p>
        </p:txBody>
      </p:sp>
      <p:pic>
        <p:nvPicPr>
          <p:cNvPr id="3" name="Imagem 2">
            <a:extLst>
              <a:ext uri="{FF2B5EF4-FFF2-40B4-BE49-F238E27FC236}">
                <a16:creationId xmlns:a16="http://schemas.microsoft.com/office/drawing/2014/main" id="{FCA0BC2D-EC0D-8B96-6B17-DB24286DB7B1}"/>
              </a:ext>
            </a:extLst>
          </p:cNvPr>
          <p:cNvPicPr>
            <a:picLocks noChangeAspect="1"/>
          </p:cNvPicPr>
          <p:nvPr/>
        </p:nvPicPr>
        <p:blipFill rotWithShape="1">
          <a:blip r:embed="rId3"/>
          <a:srcRect r="22012"/>
          <a:stretch/>
        </p:blipFill>
        <p:spPr>
          <a:xfrm>
            <a:off x="5185281" y="1343382"/>
            <a:ext cx="3779207" cy="4062283"/>
          </a:xfrm>
          <a:prstGeom prst="rect">
            <a:avLst/>
          </a:prstGeom>
        </p:spPr>
      </p:pic>
    </p:spTree>
    <p:extLst>
      <p:ext uri="{BB962C8B-B14F-4D97-AF65-F5344CB8AC3E}">
        <p14:creationId xmlns:p14="http://schemas.microsoft.com/office/powerpoint/2010/main" val="188736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405114" y="2211710"/>
            <a:ext cx="5319014" cy="115460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BODY WEIGHT</a:t>
            </a:r>
          </a:p>
          <a:p>
            <a:pPr lvl="1">
              <a:spcBef>
                <a:spcPts val="1000"/>
              </a:spcBef>
              <a:buChar char="▸"/>
            </a:pPr>
            <a:r>
              <a:rPr lang="en-US" sz="2000" dirty="0"/>
              <a:t>Excess or deficit adversely influences morbidity and mortality</a:t>
            </a:r>
          </a:p>
          <a:p>
            <a:pPr marL="76200" lvl="0" indent="0" algn="l" rtl="0">
              <a:spcBef>
                <a:spcPts val="1000"/>
              </a:spcBef>
              <a:spcAft>
                <a:spcPts val="0"/>
              </a:spcAft>
              <a:buSzPts val="2400"/>
              <a:buNone/>
            </a:pP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A - </a:t>
            </a:r>
            <a:r>
              <a:rPr lang="it-IT" dirty="0" err="1"/>
              <a:t>Anthropometric</a:t>
            </a:r>
            <a:r>
              <a:rPr lang="it-IT" dirty="0"/>
              <a:t> </a:t>
            </a:r>
            <a:r>
              <a:rPr lang="en-US" dirty="0"/>
              <a:t>methods </a:t>
            </a:r>
          </a:p>
        </p:txBody>
      </p:sp>
      <p:pic>
        <p:nvPicPr>
          <p:cNvPr id="3" name="Imagem 2">
            <a:extLst>
              <a:ext uri="{FF2B5EF4-FFF2-40B4-BE49-F238E27FC236}">
                <a16:creationId xmlns:a16="http://schemas.microsoft.com/office/drawing/2014/main" id="{EC1D452C-093B-7F6B-996B-98D1FF8BFB94}"/>
              </a:ext>
            </a:extLst>
          </p:cNvPr>
          <p:cNvPicPr>
            <a:picLocks noChangeAspect="1"/>
          </p:cNvPicPr>
          <p:nvPr/>
        </p:nvPicPr>
        <p:blipFill>
          <a:blip r:embed="rId3"/>
          <a:stretch>
            <a:fillRect/>
          </a:stretch>
        </p:blipFill>
        <p:spPr>
          <a:xfrm>
            <a:off x="6683875" y="2859924"/>
            <a:ext cx="1818363" cy="1945453"/>
          </a:xfrm>
          <a:prstGeom prst="rect">
            <a:avLst/>
          </a:prstGeom>
        </p:spPr>
      </p:pic>
    </p:spTree>
    <p:extLst>
      <p:ext uri="{BB962C8B-B14F-4D97-AF65-F5344CB8AC3E}">
        <p14:creationId xmlns:p14="http://schemas.microsoft.com/office/powerpoint/2010/main" val="144191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545350"/>
            <a:ext cx="8115208"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it-IT" sz="2000" b="1" dirty="0"/>
              <a:t>HEIGHT</a:t>
            </a:r>
          </a:p>
          <a:p>
            <a:pPr lvl="1">
              <a:spcBef>
                <a:spcPts val="1000"/>
              </a:spcBef>
              <a:buChar char="▸"/>
            </a:pPr>
            <a:r>
              <a:rPr lang="en-US" sz="2000" dirty="0"/>
              <a:t>Is measured using a stand-alone stadiometer or one fixed at the appropriate height to a wall</a:t>
            </a:r>
          </a:p>
          <a:p>
            <a:pPr lvl="1">
              <a:spcBef>
                <a:spcPts val="1000"/>
              </a:spcBef>
              <a:buFont typeface="Barlow Light"/>
              <a:buChar char="▸"/>
            </a:pPr>
            <a:r>
              <a:rPr lang="en-US" sz="2000" dirty="0"/>
              <a:t>Other anthropometric measurements can be taken and from these the height can be estimated:</a:t>
            </a:r>
          </a:p>
          <a:p>
            <a:pPr lvl="3">
              <a:spcBef>
                <a:spcPts val="1000"/>
              </a:spcBef>
              <a:buFont typeface="Barlow Light"/>
              <a:buChar char="▸"/>
            </a:pPr>
            <a:r>
              <a:rPr lang="en-US" sz="2000" dirty="0"/>
              <a:t>Length of the ulna</a:t>
            </a:r>
          </a:p>
          <a:p>
            <a:pPr lvl="3">
              <a:spcBef>
                <a:spcPts val="1000"/>
              </a:spcBef>
              <a:buFont typeface="Barlow Light"/>
              <a:buChar char="▸"/>
            </a:pPr>
            <a:r>
              <a:rPr lang="en-US" sz="2000" dirty="0"/>
              <a:t>Knee height</a:t>
            </a:r>
          </a:p>
          <a:p>
            <a:pPr lvl="3">
              <a:spcBef>
                <a:spcPts val="1000"/>
              </a:spcBef>
              <a:buFont typeface="Barlow Light"/>
              <a:buChar char="▸"/>
            </a:pPr>
            <a:r>
              <a:rPr lang="en-US" sz="2000" dirty="0"/>
              <a:t>Demi-span</a:t>
            </a: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A - </a:t>
            </a:r>
            <a:r>
              <a:rPr lang="it-IT" dirty="0" err="1"/>
              <a:t>Anthropometric</a:t>
            </a:r>
            <a:r>
              <a:rPr lang="it-IT" dirty="0"/>
              <a:t> </a:t>
            </a:r>
            <a:r>
              <a:rPr lang="it-IT" dirty="0" err="1"/>
              <a:t>methods</a:t>
            </a:r>
            <a:r>
              <a:rPr lang="it-IT" dirty="0"/>
              <a:t> </a:t>
            </a:r>
          </a:p>
        </p:txBody>
      </p:sp>
    </p:spTree>
    <p:extLst>
      <p:ext uri="{BB962C8B-B14F-4D97-AF65-F5344CB8AC3E}">
        <p14:creationId xmlns:p14="http://schemas.microsoft.com/office/powerpoint/2010/main" val="3617287668"/>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2135</TotalTime>
  <Words>741</Words>
  <Application>Microsoft Office PowerPoint</Application>
  <PresentationFormat>Apresentação no Ecrã (16:9)</PresentationFormat>
  <Paragraphs>152</Paragraphs>
  <Slides>26</Slides>
  <Notes>26</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26</vt:i4>
      </vt:variant>
    </vt:vector>
  </HeadingPairs>
  <TitlesOfParts>
    <vt:vector size="32" baseType="lpstr">
      <vt:lpstr>Barlow SemiBold</vt:lpstr>
      <vt:lpstr>Arial</vt:lpstr>
      <vt:lpstr>Barlow</vt:lpstr>
      <vt:lpstr>Barlow Light</vt:lpstr>
      <vt:lpstr>Calibri</vt:lpstr>
      <vt:lpstr>Caius template</vt:lpstr>
      <vt:lpstr> ASSESSMENT OF NUTRITIONAL STATUS Instituto Politécnico de Bragança</vt:lpstr>
      <vt:lpstr>Project Number: 2021-1-RO01- KA220-HED-38B739A3</vt:lpstr>
      <vt:lpstr>Assessment of nutritional status</vt:lpstr>
      <vt:lpstr>Assessment of nutritional status</vt:lpstr>
      <vt:lpstr>Assessment of nutritional status</vt:lpstr>
      <vt:lpstr>ABCD Method</vt:lpstr>
      <vt:lpstr>A - Anthropometric methods</vt:lpstr>
      <vt:lpstr>A - Anthropometric methods </vt:lpstr>
      <vt:lpstr>A - Anthropometric methods </vt:lpstr>
      <vt:lpstr>A - Anthropometric methods </vt:lpstr>
      <vt:lpstr>A - Anthropometric methods </vt:lpstr>
      <vt:lpstr>A - Anthropometric methods </vt:lpstr>
      <vt:lpstr>A - Anthropometric methods </vt:lpstr>
      <vt:lpstr>A - Anthropometric methods </vt:lpstr>
      <vt:lpstr>A - Anthropometric methods </vt:lpstr>
      <vt:lpstr>A - Anthropometric methods </vt:lpstr>
      <vt:lpstr>A - Anthropometric methods</vt:lpstr>
      <vt:lpstr>A - Anthropometric methods</vt:lpstr>
      <vt:lpstr>B - Biochemical Methods</vt:lpstr>
      <vt:lpstr>B - Biochemical Methods</vt:lpstr>
      <vt:lpstr>B - Biochemical Methods</vt:lpstr>
      <vt:lpstr>C - Clinical Methods</vt:lpstr>
      <vt:lpstr>D - Dietary Assessment </vt:lpstr>
      <vt:lpstr>D - Dietary Assessment </vt:lpstr>
      <vt:lpstr>D - Dietary Assessment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CRI</cp:lastModifiedBy>
  <cp:revision>93</cp:revision>
  <dcterms:modified xsi:type="dcterms:W3CDTF">2023-04-14T14:15:48Z</dcterms:modified>
</cp:coreProperties>
</file>