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311" r:id="rId4"/>
    <p:sldId id="299" r:id="rId5"/>
    <p:sldId id="300" r:id="rId6"/>
    <p:sldId id="301" r:id="rId7"/>
    <p:sldId id="310" r:id="rId8"/>
    <p:sldId id="309" r:id="rId9"/>
    <p:sldId id="303" r:id="rId10"/>
    <p:sldId id="304" r:id="rId11"/>
    <p:sldId id="305" r:id="rId12"/>
    <p:sldId id="306" r:id="rId13"/>
    <p:sldId id="307" r:id="rId14"/>
    <p:sldId id="294" r:id="rId15"/>
    <p:sldId id="278" r:id="rId16"/>
  </p:sldIdLst>
  <p:sldSz cx="9144000" cy="5143500" type="screen16x9"/>
  <p:notesSz cx="6858000" cy="9144000"/>
  <p:embeddedFontLst>
    <p:embeddedFont>
      <p:font typeface="Barlow Light" panose="00000400000000000000" pitchFamily="2" charset="0"/>
      <p:regular r:id="rId18"/>
      <p:bold r:id="rId19"/>
      <p:italic r:id="rId20"/>
      <p:boldItalic r:id="rId21"/>
    </p:embeddedFont>
    <p:embeddedFont>
      <p:font typeface="Barlow SemiBold" panose="00000700000000000000" pitchFamily="2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0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69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69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38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so.eurostat.ec.europa.eu/nui/show.do?dataset=hlth_ehis_bm1i&amp;lang=e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467544" y="3055874"/>
            <a:ext cx="6552728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br>
              <a:rPr lang="en" sz="2400" dirty="0">
                <a:solidFill>
                  <a:schemeClr val="accent1"/>
                </a:solidFill>
              </a:rPr>
            </a:br>
            <a:r>
              <a:rPr lang="en-US" sz="2800" dirty="0" err="1"/>
              <a:t>Defini</a:t>
            </a:r>
            <a:r>
              <a:rPr lang="sr-Latn-RS" sz="2800" dirty="0"/>
              <a:t>c</a:t>
            </a:r>
            <a:r>
              <a:rPr lang="en-US" sz="2800" dirty="0" err="1"/>
              <a:t>i</a:t>
            </a:r>
            <a:r>
              <a:rPr lang="sr-Latn-RS" sz="2800" dirty="0"/>
              <a:t>ja poremećaja u ishrani</a:t>
            </a:r>
            <a:br>
              <a:rPr lang="it-IT" sz="1800" dirty="0"/>
            </a:br>
            <a:r>
              <a:rPr lang="sr-Latn-RS" altLang="en-US" sz="18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Registrovani dijetetičari, dr. </a:t>
            </a:r>
            <a:r>
              <a:rPr lang="it-IT" altLang="en-US" sz="18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Ro</a:t>
            </a:r>
            <a:r>
              <a:rPr lang="sr-Latn-RS" altLang="en-US" sz="18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ks</a:t>
            </a:r>
            <a:r>
              <a:rPr lang="it-IT" altLang="en-US" sz="18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ana Martin-Hadmas, </a:t>
            </a:r>
            <a:r>
              <a:rPr lang="sr-Latn-RS" altLang="en-US" sz="18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dr. </a:t>
            </a:r>
            <a:r>
              <a:rPr lang="it-IT" altLang="en-US" sz="18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Adri</a:t>
            </a:r>
            <a:r>
              <a:rPr lang="sr-Latn-RS" altLang="en-US" sz="18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j</a:t>
            </a:r>
            <a:r>
              <a:rPr lang="it-IT" altLang="en-US" sz="18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an Martin</a:t>
            </a:r>
            <a:endParaRPr sz="1800" dirty="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6000" b="1" dirty="0" err="1">
                <a:solidFill>
                  <a:schemeClr val="accent2"/>
                </a:solidFill>
              </a:rPr>
              <a:t>Connected</a:t>
            </a:r>
            <a:r>
              <a:rPr lang="sr-Latn-RS" sz="6000" b="1" dirty="0">
                <a:solidFill>
                  <a:schemeClr val="accent2"/>
                </a:solidFill>
              </a:rPr>
              <a:t> 4 </a:t>
            </a:r>
            <a:r>
              <a:rPr lang="sr-Latn-RS" sz="6000" b="1">
                <a:solidFill>
                  <a:schemeClr val="accent2"/>
                </a:solidFill>
              </a:rPr>
              <a:t>Health</a:t>
            </a:r>
            <a:endParaRPr lang="it-IT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22B0-DB10-5460-71D0-927C2DEA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b="1" i="1" dirty="0"/>
              <a:t>Opsesivno prejedanje</a:t>
            </a:r>
            <a:endParaRPr lang="ro-RO" sz="2400" b="1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C8C8E-E71A-9BDA-2AE9-DABCA164F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Latn-RS" sz="1600" b="1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Opsesivno prejedanje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ara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teri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šu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epi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z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ode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prejedanja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praćene zatim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osećanjima stida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,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krivice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zabrinutosti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Osobe sa poremećajem prejedanja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često unose velike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količine hrane čak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 kada nisu gladni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 osećaju da ne mogu da se kontrolišu kad jedu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.</a:t>
            </a:r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C072D-57D5-CB95-5E56-BFE7520EFA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87378" y="1705175"/>
            <a:ext cx="4633094" cy="2715600"/>
          </a:xfrm>
        </p:spPr>
        <p:txBody>
          <a:bodyPr/>
          <a:lstStyle/>
          <a:p>
            <a:pPr marL="88900" indent="0" algn="l" fontAlgn="base">
              <a:buNone/>
            </a:pPr>
            <a:r>
              <a:rPr lang="en-US" sz="18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S</a:t>
            </a:r>
            <a:r>
              <a:rPr lang="sr-Latn-RS" sz="18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</a:t>
            </a:r>
            <a:r>
              <a:rPr lang="en-US" sz="1800" b="1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mptom</a:t>
            </a:r>
            <a:r>
              <a:rPr lang="sr-Latn-RS" sz="18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8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opsesivnog prejedanja uključuju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Konzumiranje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velikih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količina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hrane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u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kratkom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vremenskom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periodu</a:t>
            </a:r>
            <a:endParaRPr lang="en-US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Osećaj gubitka kontrole tokom pr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e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jedanja</a:t>
            </a:r>
            <a:endParaRPr lang="en-US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Konzumiranje hrane čak i kada osoba nije gladna</a:t>
            </a:r>
            <a:endParaRPr lang="en-US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Osećaj krivice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,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stida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ili uznemirenosti nakon jela</a:t>
            </a:r>
            <a:endParaRPr lang="en-US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71351-B5C3-DF8C-0314-764BF91C1B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039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A3CC2-FC08-5ABD-1F74-24CF09BA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b="1" i="1" dirty="0"/>
              <a:t>Bulimija (</a:t>
            </a:r>
            <a:r>
              <a:rPr lang="en-US" sz="2400" b="1" i="1" dirty="0"/>
              <a:t>Bulimia nervosa</a:t>
            </a:r>
            <a:r>
              <a:rPr lang="sr-Latn-RS" sz="2400" b="1" i="1" dirty="0"/>
              <a:t>)</a:t>
            </a:r>
            <a:endParaRPr lang="ro-RO" sz="2400" b="1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7C44B-24B9-452E-007B-E1B520881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5175"/>
            <a:ext cx="3408400" cy="2715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b="1" i="1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Bulimi</a:t>
            </a:r>
            <a:r>
              <a:rPr lang="sr-Latn-RS" sz="1600" b="1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ju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karakterišu epizode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prejedanja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koje prate nastupi pražnjenja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,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kao što je povraćanje ili korišćenje laksativa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Kao i kod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en-US" sz="1600" i="1" dirty="0" err="1">
                <a:solidFill>
                  <a:srgbClr val="212121"/>
                </a:solidFill>
                <a:latin typeface="Barlow Light" panose="00000400000000000000" pitchFamily="2" charset="-18"/>
              </a:rPr>
              <a:t>A</a:t>
            </a:r>
            <a:r>
              <a:rPr lang="en-US" sz="1600" b="0" i="1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nore</a:t>
            </a:r>
            <a:r>
              <a:rPr lang="sr-Latn-RS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ks</a:t>
            </a:r>
            <a:r>
              <a:rPr lang="en-US" sz="1600" b="0" i="1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</a:t>
            </a:r>
            <a:r>
              <a:rPr lang="sr-Latn-RS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je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,</a:t>
            </a:r>
            <a:r>
              <a:rPr lang="sr-Latn-RS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i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Bulimia nervosa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podrazumeva iskrivljenu percepciju svog tela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 strah od gojenja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.</a:t>
            </a:r>
            <a:endParaRPr lang="en-US" sz="1600" baseline="30000" dirty="0">
              <a:solidFill>
                <a:srgbClr val="0000EE"/>
              </a:solidFill>
              <a:latin typeface="Barlow Light" panose="00000400000000000000" pitchFamily="2" charset="-1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Međutim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,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vrste ponašanja koje proizilaze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iz takvih poremećaja percepcije i straha se razlikuju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.</a:t>
            </a:r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2FFFF-9955-53C2-6A2C-460919E7695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95936" y="1347614"/>
            <a:ext cx="5040560" cy="3073161"/>
          </a:xfrm>
        </p:spPr>
        <p:txBody>
          <a:bodyPr/>
          <a:lstStyle/>
          <a:p>
            <a:pPr marL="88900" indent="0" algn="l" fontAlgn="base">
              <a:buNone/>
            </a:pP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Osoba mora da iskazuje sledeće obrasce ponašanja kako bi joj bila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en-US" sz="16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di</a:t>
            </a:r>
            <a:r>
              <a:rPr lang="sr-Latn-RS" sz="16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j</a:t>
            </a:r>
            <a:r>
              <a:rPr lang="en-US" sz="1600" b="1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agnos</a:t>
            </a:r>
            <a:r>
              <a:rPr lang="sr-Latn-RS" sz="16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tifikovana</a:t>
            </a:r>
            <a:r>
              <a:rPr lang="en-US" sz="16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en-US" sz="1600" b="1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Bulimi</a:t>
            </a:r>
            <a:r>
              <a:rPr lang="sr-Latn-RS" sz="16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j</a:t>
            </a:r>
            <a:r>
              <a:rPr lang="en-US" sz="16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a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Prejedanje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(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što podrazumeva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konzumiranje prevelikih količina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hrane u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period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u od dva sata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)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 osećaj gubitka kontrole</a:t>
            </a:r>
            <a:endParaRPr lang="en-US" sz="14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Ponavljana upotreba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kompenzacionih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,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samoindukovanih postupaka pražnjenja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kao što su upotreba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la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ks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ativ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a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, 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diureti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ka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,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povraćanje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e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ks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trem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no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vežbanje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kako bi izbegli potencijalno dobijanje na telesnoj težini</a:t>
            </a:r>
            <a:endParaRPr lang="en-US" sz="14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/>
            <a:endParaRPr lang="en-US" sz="14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>
              <a:buFont typeface="Wingdings" panose="05000000000000000000" pitchFamily="2" charset="2"/>
              <a:buChar char="q"/>
            </a:pP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Takvi postupci moraju da se dešavaju bar jednom nedeljno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u periodu od minimalno tri meseca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. </a:t>
            </a:r>
          </a:p>
          <a:p>
            <a:pPr algn="l" fontAlgn="base">
              <a:buFont typeface="Wingdings" panose="05000000000000000000" pitchFamily="2" charset="2"/>
              <a:buChar char="q"/>
            </a:pPr>
            <a:r>
              <a:rPr lang="sr-Latn-R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P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rimar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ni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fo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us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takvog ponašanja mora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biti povezan sa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telesnom težinom i formom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, a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takvo ponašanje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ne sme biti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povezano sa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anore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ksij</a:t>
            </a:r>
            <a:r>
              <a:rPr lang="sr-Latn-R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om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.</a:t>
            </a:r>
          </a:p>
          <a:p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73A0C-2154-5CCE-EDE1-75BE60003E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410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61D-2CCA-F982-66E7-5486B98C8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Preven</a:t>
            </a:r>
            <a:r>
              <a:rPr lang="sr-Latn-RS" sz="2400" dirty="0"/>
              <a:t>c</a:t>
            </a:r>
            <a:r>
              <a:rPr lang="en-US" sz="2400" dirty="0" err="1"/>
              <a:t>i</a:t>
            </a:r>
            <a:r>
              <a:rPr lang="sr-Latn-RS" sz="2400" dirty="0"/>
              <a:t>ja i lečenje</a:t>
            </a:r>
            <a:endParaRPr lang="ro-RO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224A6-BC73-8094-CAFE-0B09F1C48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491630"/>
            <a:ext cx="7773449" cy="3040145"/>
          </a:xfrm>
        </p:spPr>
        <p:txBody>
          <a:bodyPr/>
          <a:lstStyle/>
          <a:p>
            <a:pPr fontAlgn="base">
              <a:buFont typeface="Wingdings" panose="05000000000000000000" pitchFamily="2" charset="2"/>
              <a:buChar char="q"/>
            </a:pP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Ako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prepoznamo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znake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ED,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možemo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p</a:t>
            </a:r>
            <a:r>
              <a:rPr lang="sr-Latn-R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re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duzeti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neke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korake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sr-Latn-R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k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a</a:t>
            </a:r>
            <a:r>
              <a:rPr lang="sr-Latn-R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ko bi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upravlja</a:t>
            </a:r>
            <a:r>
              <a:rPr lang="sr-Latn-R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li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rizičnim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ponašanjem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razvi</a:t>
            </a:r>
            <a:r>
              <a:rPr lang="sr-Latn-R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li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zdraviji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odnos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s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hranom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. </a:t>
            </a:r>
            <a:endParaRPr lang="en-US" sz="14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fontAlgn="base">
              <a:buFont typeface="Wingdings" panose="05000000000000000000" pitchFamily="2" charset="2"/>
              <a:buChar char="q"/>
            </a:pPr>
            <a:r>
              <a:rPr lang="sr-Latn-R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M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etode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suočavanja</a:t>
            </a:r>
            <a:r>
              <a:rPr lang="sr-Latn-R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prilagođene određenoj osobi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mogu</a:t>
            </a:r>
            <a:r>
              <a:rPr lang="sr-Latn-R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da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pomo</a:t>
            </a:r>
            <a:r>
              <a:rPr lang="sr-Latn-R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gnu 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u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sprečavanju</a:t>
            </a:r>
            <a:r>
              <a:rPr lang="sr-Latn-R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da se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takvo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ponašanj</a:t>
            </a:r>
            <a:r>
              <a:rPr lang="sr-Latn-R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e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sr-Latn-R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razvije u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sr-Latn-R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konkretan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poremećaj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u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ishrani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. </a:t>
            </a:r>
          </a:p>
          <a:p>
            <a:pPr algn="l" fontAlgn="base"/>
            <a:endParaRPr lang="en-US" sz="14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marL="76200" indent="0" algn="l" fontAlgn="base">
              <a:buNone/>
            </a:pP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Neki od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koraka</a:t>
            </a:r>
            <a:r>
              <a:rPr lang="en-US" sz="14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koje treba uključiti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:</a:t>
            </a:r>
          </a:p>
          <a:p>
            <a:pPr algn="l" fontAlgn="base"/>
            <a:r>
              <a:rPr lang="sr-Latn-R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Izbegavati popularne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200" dirty="0">
                <a:solidFill>
                  <a:srgbClr val="212121"/>
                </a:solidFill>
                <a:latin typeface="Barlow Light" panose="00000400000000000000" pitchFamily="2" charset="-18"/>
              </a:rPr>
              <a:t>d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</a:t>
            </a:r>
            <a:r>
              <a:rPr lang="sr-Latn-R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j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et</a:t>
            </a:r>
            <a:r>
              <a:rPr lang="sr-Latn-R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e</a:t>
            </a:r>
            <a:endParaRPr lang="en-US" sz="12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/>
            <a:r>
              <a:rPr lang="sr-Latn-R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Verbalno sebe ohrabrivati</a:t>
            </a:r>
            <a:endParaRPr lang="en-US" sz="12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/>
            <a:r>
              <a:rPr lang="sr-Latn-R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Izbegavati negativne misli i samokritičnost</a:t>
            </a:r>
            <a:r>
              <a:rPr lang="en-US" sz="12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sr-Latn-RS" sz="1200" dirty="0">
                <a:solidFill>
                  <a:srgbClr val="212121"/>
                </a:solidFill>
                <a:latin typeface="Barlow Light" panose="00000400000000000000" pitchFamily="2" charset="-18"/>
              </a:rPr>
              <a:t>i fokusirati se na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uvažavanje pozitivnih vrednosti i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dobrih osobina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(</a:t>
            </a:r>
            <a:r>
              <a:rPr lang="sr-Latn-R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treba misliti o tome šta volite kod svog tela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, </a:t>
            </a:r>
            <a:r>
              <a:rPr lang="sr-Latn-R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izgraditi pozitivan odnos sa vašim telom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, </a:t>
            </a:r>
            <a:r>
              <a:rPr lang="sr-Latn-R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prepoznavati stvari koje volite kod sebe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koristiti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po</a:t>
            </a:r>
            <a:r>
              <a:rPr lang="sr-Latn-R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z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itiv</a:t>
            </a:r>
            <a:r>
              <a:rPr lang="sr-Latn-R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nu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afirma</a:t>
            </a:r>
            <a:r>
              <a:rPr lang="sr-Latn-R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ciju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kako bi izgradili  samopouzdanje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).</a:t>
            </a:r>
          </a:p>
          <a:p>
            <a:pPr algn="l" fontAlgn="base"/>
            <a:r>
              <a:rPr lang="en-US" sz="12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Pra</a:t>
            </a:r>
            <a:r>
              <a:rPr lang="sr-Latn-R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ktikovati objektivnu percepciju svog tela</a:t>
            </a:r>
            <a:endParaRPr lang="en-US" sz="12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/>
            <a:r>
              <a:rPr lang="sr-Latn-RS" sz="12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Voditi računa o količini prilikom jela i kontrolisati stres</a:t>
            </a:r>
            <a:endParaRPr lang="en-US" sz="12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endParaRPr lang="ro-RO" sz="1400" dirty="0">
              <a:latin typeface="Barlow Light" panose="00000400000000000000" pitchFamily="2" charset="-1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EE6F3-0204-3DEC-03C1-2057A58F63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5330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4854E-16C4-9D29-2588-5329397B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i="1" dirty="0"/>
              <a:t>Zapamtiti</a:t>
            </a:r>
            <a:r>
              <a:rPr lang="en-US" sz="2400" i="1" dirty="0"/>
              <a:t>…</a:t>
            </a:r>
            <a:endParaRPr lang="ro-RO" sz="24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440DC-20C4-BAFC-DC17-C7B2AF5B8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600" b="1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Poremećaji</a:t>
            </a:r>
            <a:r>
              <a:rPr lang="en-US" sz="1600" b="1" dirty="0">
                <a:solidFill>
                  <a:srgbClr val="212121"/>
                </a:solidFill>
                <a:latin typeface="Barlow Light" panose="00000400000000000000" pitchFamily="2" charset="-18"/>
              </a:rPr>
              <a:t> u </a:t>
            </a:r>
            <a:r>
              <a:rPr lang="en-US" sz="1600" b="1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ishrani</a:t>
            </a:r>
            <a:r>
              <a:rPr lang="en-US" sz="1600" b="1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mogu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da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dove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du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do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ozbiljnih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zdravstvenih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problema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,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uključujući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probleme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sa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zubima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,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neu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hranjenost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,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menstrualne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nepravilnosti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,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anksioznost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,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depresiju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,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otkaziva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nje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organa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do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upotreb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psihoaktivnih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supstanci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. </a:t>
            </a:r>
          </a:p>
          <a:p>
            <a:pPr fontAlgn="base"/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Zbog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toga je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toliko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važno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potražiti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lečenje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ako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neko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ima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simptome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poremećaja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u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ishrani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(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ED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)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.</a:t>
            </a:r>
          </a:p>
          <a:p>
            <a:pPr fontAlgn="base"/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Postoji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mnogo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različitih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metoda lečenja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dostupnih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za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poremećaj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u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ishrani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: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oni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uključuj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u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kombinaciju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individualne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,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grupne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/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ili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porodične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terapije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nutricionističkog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savetovanja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. </a:t>
            </a:r>
            <a:endParaRPr lang="en-US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fontAlgn="base"/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Lečenje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je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multidisciplinarno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osmišljeno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da se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bavi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načinom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raz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mi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š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l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janj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a,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ponašanjem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,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veštinama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suočavanja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faktorima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stil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a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života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kako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bi se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ljudima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pomoglo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da se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oporave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.</a:t>
            </a:r>
            <a:endParaRPr lang="en-US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35661-3DFB-68F0-FCEA-6E80D291D7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325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64F99-714F-53CB-5921-171C48F8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400" i="1" dirty="0"/>
              <a:t>Bibliografija</a:t>
            </a:r>
            <a:endParaRPr lang="en-US" sz="24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EF08F-579A-EC3D-6F50-136B9BDC4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347614"/>
            <a:ext cx="8496943" cy="3114632"/>
          </a:xfrm>
        </p:spPr>
        <p:txBody>
          <a:bodyPr/>
          <a:lstStyle/>
          <a:p>
            <a:r>
              <a:rPr lang="en-US" sz="1200" dirty="0" err="1"/>
              <a:t>Chaput</a:t>
            </a:r>
            <a:r>
              <a:rPr lang="en-US" sz="1200" dirty="0"/>
              <a:t> JP, Ferraro ZM, </a:t>
            </a:r>
            <a:r>
              <a:rPr lang="en-US" sz="1200" dirty="0" err="1"/>
              <a:t>Prud'homme</a:t>
            </a:r>
            <a:r>
              <a:rPr lang="en-US" sz="1200" dirty="0"/>
              <a:t> D, Sharma AM. Widespread misconceptions about obesity. Can Fam Physician. 2014</a:t>
            </a:r>
            <a:r>
              <a:rPr lang="ro-RO" sz="1200" dirty="0"/>
              <a:t>,  </a:t>
            </a:r>
            <a:r>
              <a:rPr lang="en-US" sz="1200" dirty="0"/>
              <a:t>60(11):973-5, 981-</a:t>
            </a:r>
            <a:r>
              <a:rPr lang="ro-RO" sz="1200" dirty="0"/>
              <a:t>4</a:t>
            </a:r>
          </a:p>
          <a:p>
            <a:r>
              <a:rPr lang="en-US" sz="1200" dirty="0"/>
              <a:t>Mahmoud R</a:t>
            </a:r>
            <a:r>
              <a:rPr lang="ro-RO" sz="1200" dirty="0"/>
              <a:t>,</a:t>
            </a:r>
            <a:r>
              <a:rPr lang="en-US" sz="1200" dirty="0"/>
              <a:t> </a:t>
            </a:r>
            <a:r>
              <a:rPr lang="en-US" sz="1200" dirty="0" err="1"/>
              <a:t>Kimonis</a:t>
            </a:r>
            <a:r>
              <a:rPr lang="en-US" sz="1200" dirty="0"/>
              <a:t> V</a:t>
            </a:r>
            <a:r>
              <a:rPr lang="ro-RO" sz="1200" dirty="0"/>
              <a:t>, </a:t>
            </a:r>
            <a:r>
              <a:rPr lang="en-US" sz="1200" dirty="0"/>
              <a:t>Butler MG. Genetics of Obesity in Humans: A Clinical Review. Int. J. Mol. Sci. 2022, 23</a:t>
            </a:r>
            <a:r>
              <a:rPr lang="ro-RO" sz="1200" dirty="0"/>
              <a:t>:</a:t>
            </a:r>
            <a:r>
              <a:rPr lang="en-US" sz="1200" dirty="0"/>
              <a:t>11005</a:t>
            </a:r>
            <a:endParaRPr lang="ro-RO" sz="1200" dirty="0"/>
          </a:p>
          <a:p>
            <a:r>
              <a:rPr lang="en-US" sz="1200" dirty="0"/>
              <a:t>NCD Risk Factor Collaboration</a:t>
            </a:r>
            <a:r>
              <a:rPr lang="ro-RO" sz="1200" dirty="0"/>
              <a:t>.</a:t>
            </a:r>
            <a:r>
              <a:rPr lang="en-US" sz="1200" dirty="0"/>
              <a:t> UN Population Division and World Obesity Federation projections</a:t>
            </a:r>
            <a:r>
              <a:rPr lang="ro-RO" sz="1200" dirty="0"/>
              <a:t>. 2017</a:t>
            </a:r>
          </a:p>
          <a:p>
            <a:r>
              <a:rPr lang="ro-RO" sz="1200" dirty="0"/>
              <a:t>Freemark M.S. Pediatric Obesity, Etiology, Pathogenesis and Treatment, Second edition. Humana Press. 2018, ISBN 978-3-319-68191-7</a:t>
            </a:r>
          </a:p>
          <a:p>
            <a:r>
              <a:rPr lang="en-US" sz="1200" dirty="0"/>
              <a:t>World Obesity Federation. ”World Obesity Atlas 2022”, London, 2022</a:t>
            </a:r>
            <a:endParaRPr lang="ro-RO" sz="1200" dirty="0"/>
          </a:p>
          <a:p>
            <a:r>
              <a:rPr lang="en-US" sz="1200" dirty="0"/>
              <a:t>Grief SN, Waterman M</a:t>
            </a:r>
            <a:r>
              <a:rPr lang="ro-RO" sz="1200" dirty="0"/>
              <a:t>. </a:t>
            </a:r>
            <a:r>
              <a:rPr lang="en-US" sz="1200" dirty="0"/>
              <a:t>Approach to Obesity Management in the Primary Care Setting. J </a:t>
            </a:r>
            <a:r>
              <a:rPr lang="en-US" sz="1200" dirty="0" err="1"/>
              <a:t>Obes</a:t>
            </a:r>
            <a:r>
              <a:rPr lang="en-US" sz="1200" dirty="0"/>
              <a:t> Weight-Loss Medication</a:t>
            </a:r>
            <a:r>
              <a:rPr lang="ro-RO" sz="1200" dirty="0"/>
              <a:t>. 2019,  </a:t>
            </a:r>
            <a:r>
              <a:rPr lang="en-US" sz="1200" dirty="0"/>
              <a:t> 5:</a:t>
            </a:r>
            <a:r>
              <a:rPr lang="ro-RO" sz="1200" dirty="0"/>
              <a:t>1</a:t>
            </a:r>
            <a:r>
              <a:rPr lang="en-US" sz="1200" dirty="0"/>
              <a:t>024</a:t>
            </a:r>
            <a:endParaRPr lang="ro-RO" sz="1200" dirty="0"/>
          </a:p>
          <a:p>
            <a:r>
              <a:rPr lang="en-US" sz="1200" dirty="0" err="1"/>
              <a:t>Forgione</a:t>
            </a:r>
            <a:r>
              <a:rPr lang="en-US" sz="1200" dirty="0"/>
              <a:t> N, Deed G, </a:t>
            </a:r>
            <a:r>
              <a:rPr lang="en-US" sz="1200" dirty="0" err="1"/>
              <a:t>Kilov</a:t>
            </a:r>
            <a:r>
              <a:rPr lang="en-US" sz="1200" dirty="0"/>
              <a:t> G et al. Managing Obesity in Primary Care: Breaking Down the Barriers. Adv </a:t>
            </a:r>
            <a:r>
              <a:rPr lang="en-US" sz="1200" dirty="0" err="1"/>
              <a:t>Ther</a:t>
            </a:r>
            <a:r>
              <a:rPr lang="en-US" sz="1200" dirty="0"/>
              <a:t> </a:t>
            </a:r>
            <a:r>
              <a:rPr lang="ro-RO" sz="1200" dirty="0"/>
              <a:t>2018, </a:t>
            </a:r>
            <a:r>
              <a:rPr lang="en-US" sz="1200" dirty="0"/>
              <a:t>35</a:t>
            </a:r>
            <a:r>
              <a:rPr lang="ro-RO" sz="1200" dirty="0"/>
              <a:t>:</a:t>
            </a:r>
            <a:r>
              <a:rPr lang="en-US" sz="1200" dirty="0"/>
              <a:t>191–198</a:t>
            </a:r>
            <a:endParaRPr lang="ro-RO" sz="1200" dirty="0"/>
          </a:p>
          <a:p>
            <a:r>
              <a:rPr lang="ro-RO" sz="1200" b="0" i="0" dirty="0">
                <a:solidFill>
                  <a:srgbClr val="000000"/>
                </a:solidFill>
                <a:effectLst/>
                <a:latin typeface="Barlow Light" panose="00000400000000000000" pitchFamily="2" charset="-18"/>
              </a:rPr>
              <a:t>MacKay H, Gunasekara CJ, Yam KY, et al. Sex-specific epigenetic development in the mouse hypothalamic arcuate nucleus pinpoints human genomic regions associated with body mass index. </a:t>
            </a:r>
            <a:r>
              <a:rPr lang="ro-RO" sz="1200" b="0" dirty="0">
                <a:solidFill>
                  <a:srgbClr val="000000"/>
                </a:solidFill>
                <a:effectLst/>
                <a:latin typeface="Barlow Light" panose="00000400000000000000" pitchFamily="2" charset="-18"/>
              </a:rPr>
              <a:t>Sci Adv. </a:t>
            </a:r>
            <a:r>
              <a:rPr lang="ro-RO" sz="1200" b="0" i="0" dirty="0">
                <a:solidFill>
                  <a:srgbClr val="000000"/>
                </a:solidFill>
                <a:effectLst/>
                <a:latin typeface="Barlow Light" panose="00000400000000000000" pitchFamily="2" charset="-18"/>
              </a:rPr>
              <a:t>2022, 8(39):eabo3991. </a:t>
            </a:r>
          </a:p>
          <a:p>
            <a:r>
              <a:rPr lang="en-US" sz="1200" dirty="0"/>
              <a:t>Eurostat.  ”Body mass index (BMI) by sex, age and income quintile” 2019, available  at </a:t>
            </a:r>
            <a:r>
              <a:rPr lang="en-US" sz="1200" dirty="0">
                <a:hlinkClick r:id="rId2"/>
              </a:rPr>
              <a:t>https://appsso.eurostat.ec.europa.eu/nui/show.do?dataset=hlth_ehis_bm1i&amp;lang=en</a:t>
            </a:r>
            <a:endParaRPr lang="en-US" sz="1200" dirty="0"/>
          </a:p>
          <a:p>
            <a:r>
              <a:rPr lang="en-US" sz="1200" dirty="0"/>
              <a:t>https://www.verywellmind.com/difference-between-disordered-eating-and-eating-disorders-5184548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2D268-3C0C-E090-59EC-1C9EDA648F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5068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sr-Latn-R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Broj p</a:t>
            </a:r>
            <a:r>
              <a:rPr lang="en-US" sz="2000" dirty="0" err="1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roje</a:t>
            </a:r>
            <a:r>
              <a:rPr lang="sr-Latn-R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k</a:t>
            </a:r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t</a:t>
            </a:r>
            <a:r>
              <a:rPr lang="sr-Latn-R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a</a:t>
            </a:r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95536" y="3579862"/>
            <a:ext cx="7996145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Podrška Evropske komisije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izradi ove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pre</a:t>
            </a: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z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enta</a:t>
            </a: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i</a:t>
            </a: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je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ne predstavlja i odobravanje njenog sadržaja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, </a:t>
            </a: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koji odražava samo stavove autora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, </a:t>
            </a: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te se Komisija ne može smatrati odgovornom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za korišćenje u bilo koju svrhu informacija sadržanih u ovoj prezentaciji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7654"/>
            <a:ext cx="7543875" cy="158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sr-Latn-R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Broj p</a:t>
            </a:r>
            <a:r>
              <a:rPr lang="en-US" sz="2000" dirty="0" err="1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roje</a:t>
            </a:r>
            <a:r>
              <a:rPr lang="sr-Latn-R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k</a:t>
            </a:r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t</a:t>
            </a:r>
            <a:r>
              <a:rPr lang="sr-Latn-R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a</a:t>
            </a:r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Podrška Evropske komisije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izradi ove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pre</a:t>
            </a: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z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enta</a:t>
            </a: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i</a:t>
            </a: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je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ne predstavlja i odobravanje njenog sadržaja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, </a:t>
            </a: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koji odražava samo stavove autora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, </a:t>
            </a: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te se Komisija ne može smatrati odgovornom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za korišćenje u bilo koju svrhu informacija sadržanih u ovoj prezentaciji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748394"/>
                </a:solidFill>
              </a:rPr>
              <a:pPr/>
              <a:t>3</a:t>
            </a:fld>
            <a:endParaRPr>
              <a:solidFill>
                <a:srgbClr val="748394"/>
              </a:solidFill>
            </a:endParaRPr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4759052" cy="100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8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3DEB-CB3B-0E8E-424D-A78F9446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-18"/>
              </a:rPr>
              <a:t>Poremećena ishrana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-18"/>
              </a:rPr>
              <a:t> </a:t>
            </a:r>
            <a:r>
              <a:rPr lang="sr-Latn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-18"/>
              </a:rPr>
              <a:t>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-18"/>
              </a:rPr>
              <a:t> </a:t>
            </a:r>
            <a:r>
              <a:rPr lang="sr-Latn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-18"/>
              </a:rPr>
              <a:t>poremećaj u ishrani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-18"/>
              </a:rPr>
              <a:t>: </a:t>
            </a:r>
            <a:br>
              <a:rPr lang="ro-R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-18"/>
              </a:rPr>
            </a:br>
            <a:r>
              <a:rPr lang="sr-Latn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-18"/>
              </a:rPr>
              <a:t>ključne razlike</a:t>
            </a:r>
            <a:r>
              <a:rPr lang="en-US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-18"/>
              </a:rPr>
              <a:t> (1)</a:t>
            </a:r>
            <a:endParaRPr lang="ro-RO" sz="2400" dirty="0">
              <a:latin typeface="Barlow SemiBold" panose="00000700000000000000" pitchFamily="2" charset="-1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31C18-C40E-5884-7DAC-E03453504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491630"/>
            <a:ext cx="8205497" cy="3040145"/>
          </a:xfrm>
        </p:spPr>
        <p:txBody>
          <a:bodyPr/>
          <a:lstStyle/>
          <a:p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P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odaci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novijih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istraživanja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govore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da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poremećena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is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hrana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poremećaji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u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is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hran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imaju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neke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zajedničke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aspekte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,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ali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nisu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ist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o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. </a:t>
            </a:r>
            <a:endParaRPr lang="ro-RO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P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oremećaj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u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ishrani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je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klinička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dijagnoza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,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a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poremećena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is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hrana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se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odnosi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na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abnormalne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obrasce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ishrane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koji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ne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ispunjavaju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kriterij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ume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za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dijagnozu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poremećaja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u is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hran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.</a:t>
            </a:r>
            <a:endParaRPr lang="ro-RO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Osobe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s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poremeć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enom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ishran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om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ne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ispunjavaju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nužno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dijagnostičke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kriterij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ume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za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dijagnozu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poremećaj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u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ishrani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. </a:t>
            </a:r>
            <a:endParaRPr lang="ro-RO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Glavna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razlika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između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njih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uključuje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ozbiljnost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st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p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n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prisutnosti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simptoma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. </a:t>
            </a:r>
            <a:endParaRPr lang="ro-RO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Poremeć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ena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ishran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često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uključuje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mnog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o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brasce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ponašanja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koja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se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javljaju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kod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poremećaja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us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is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hran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,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ali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se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takvi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simptomi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javljaju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ređe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ili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sa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manje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intenzi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teta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.</a:t>
            </a:r>
            <a:endParaRPr lang="ro-RO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Poremeć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ena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ishran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a se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često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javlja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suptilnij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,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što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je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čini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stanjem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težim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za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prepoznavanje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ili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,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ponekad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,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tež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im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za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rešavanje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.</a:t>
            </a:r>
            <a:endParaRPr lang="ro-RO" sz="1600" dirty="0">
              <a:latin typeface="Barlow Light" panose="00000400000000000000" pitchFamily="2" charset="-18"/>
            </a:endParaRPr>
          </a:p>
          <a:p>
            <a:endParaRPr lang="ro-RO" sz="1800" dirty="0">
              <a:latin typeface="Barlow Light" panose="00000400000000000000" pitchFamily="2" charset="-1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BBD8B-A511-CDD1-C722-C59A4C15C7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316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427ED-1CE8-9F8B-B556-C03E11E7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-18"/>
              </a:rPr>
              <a:t>Poremećena ishrana</a:t>
            </a:r>
            <a:r>
              <a:rPr lang="en-US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-18"/>
              </a:rPr>
              <a:t> </a:t>
            </a:r>
            <a:r>
              <a:rPr lang="sr-Latn-RS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-18"/>
              </a:rPr>
              <a:t>i</a:t>
            </a:r>
            <a:r>
              <a:rPr lang="en-US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-18"/>
              </a:rPr>
              <a:t> </a:t>
            </a:r>
            <a:r>
              <a:rPr lang="sr-Latn-RS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-18"/>
              </a:rPr>
              <a:t>poremećaj u ishrani</a:t>
            </a:r>
            <a:r>
              <a:rPr lang="en-US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-18"/>
              </a:rPr>
              <a:t>: </a:t>
            </a:r>
            <a:br>
              <a:rPr lang="ro-RO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-18"/>
              </a:rPr>
            </a:br>
            <a:r>
              <a:rPr lang="sr-Latn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-18"/>
              </a:rPr>
              <a:t>ključne razlike</a:t>
            </a:r>
            <a:r>
              <a:rPr lang="en-US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-18"/>
              </a:rPr>
              <a:t> (2)</a:t>
            </a:r>
            <a:endParaRPr lang="ro-RO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07343-5555-9F96-10D5-538347529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999" y="1705175"/>
            <a:ext cx="3751977" cy="2715600"/>
          </a:xfrm>
        </p:spPr>
        <p:txBody>
          <a:bodyPr/>
          <a:lstStyle/>
          <a:p>
            <a:pPr marL="88900" indent="0" algn="l" fontAlgn="base">
              <a:buNone/>
            </a:pPr>
            <a:r>
              <a:rPr lang="sr-Latn-RS" sz="1800" b="1" i="1" dirty="0">
                <a:solidFill>
                  <a:srgbClr val="212121"/>
                </a:solidFill>
                <a:latin typeface="Barlow Light" panose="00000400000000000000" pitchFamily="2" charset="-18"/>
              </a:rPr>
              <a:t>Poremećaji u ishrani</a:t>
            </a:r>
            <a:endParaRPr lang="ro-RO" sz="1800" b="1" i="1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O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sesiv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no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razmišljanje o hrani</a:t>
            </a:r>
            <a:endParaRPr lang="en-US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E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ks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trem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na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zabrinutost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oko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k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alori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ja</a:t>
            </a:r>
            <a:endParaRPr lang="en-US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Značajne promene u težini</a:t>
            </a:r>
            <a:endParaRPr lang="en-US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O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sesiv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no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razmišljanje o telesnoj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formi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i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broju kilograma</a:t>
            </a:r>
            <a:endParaRPr lang="en-US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Poremećaj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funkcionisanja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zbog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brojanja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kalorija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,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prejedanja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,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pražnjenja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,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vežbanja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ili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drugih</a:t>
            </a:r>
            <a:r>
              <a:rPr lang="en-U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vidova </a:t>
            </a:r>
            <a:r>
              <a:rPr lang="en-US" sz="16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ponašanja</a:t>
            </a:r>
            <a:endParaRPr lang="en-US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30B55-9B47-558A-F500-4058A9EDF0A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88023" y="1705175"/>
            <a:ext cx="3751977" cy="2715600"/>
          </a:xfrm>
        </p:spPr>
        <p:txBody>
          <a:bodyPr/>
          <a:lstStyle/>
          <a:p>
            <a:pPr marL="88900" indent="0" algn="l" fontAlgn="base">
              <a:buNone/>
            </a:pPr>
            <a:r>
              <a:rPr lang="sr-Latn-RS" sz="1800" b="1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Poremećena is</a:t>
            </a:r>
            <a:r>
              <a:rPr lang="sr-Latn-RS" sz="1800" b="1" i="1" dirty="0">
                <a:solidFill>
                  <a:srgbClr val="212121"/>
                </a:solidFill>
                <a:latin typeface="Barlow Light" panose="00000400000000000000" pitchFamily="2" charset="-18"/>
              </a:rPr>
              <a:t>hrana</a:t>
            </a:r>
            <a:endParaRPr lang="ro-RO" sz="1800" b="1" i="1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Jedenje iz razloga koji nisu zbog prehrane ili gladi</a:t>
            </a:r>
            <a:endParaRPr lang="en-US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Jedenje da bi se oslobodili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stres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a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ili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neugodnih emocija</a:t>
            </a:r>
            <a:endParaRPr lang="en-US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Upuštanje u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ograničivanja unosa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k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alori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ja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,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prejedanje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,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ili neredovno ili ograničeno pražnjenje</a:t>
            </a:r>
            <a:endParaRPr lang="en-US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Izbegavanje glavnih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grup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a hrane</a:t>
            </a:r>
            <a:endParaRPr lang="en-US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Jedenje 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s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amo određene hrane</a:t>
            </a:r>
            <a:endParaRPr lang="en-US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987E2-5DF0-E58B-D9A7-EF28EEAD35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5010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DE067-DEF3-B838-405D-9322FDF4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dirty="0"/>
              <a:t>Šta je poremećaj u ishrani</a:t>
            </a:r>
            <a:r>
              <a:rPr lang="en-US" sz="2400" dirty="0"/>
              <a:t> ?</a:t>
            </a:r>
            <a:endParaRPr lang="ro-RO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6BE3D-10D8-47D8-94A1-CEEBE9DDD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7701442" cy="2826600"/>
          </a:xfrm>
        </p:spPr>
        <p:txBody>
          <a:bodyPr/>
          <a:lstStyle/>
          <a:p>
            <a:pPr algn="l" fontAlgn="base">
              <a:buFont typeface="Wingdings" panose="05000000000000000000" pitchFamily="2" charset="2"/>
              <a:buChar char="v"/>
            </a:pPr>
            <a:r>
              <a:rPr lang="sr-Latn-RS" sz="1800" b="1" i="1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0000400000000000000" pitchFamily="2" charset="-18"/>
              </a:rPr>
              <a:t>Poremećaj u ishrani</a:t>
            </a:r>
            <a:r>
              <a:rPr lang="en-US" sz="1800" b="1" i="1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0000400000000000000" pitchFamily="2" charset="-18"/>
              </a:rPr>
              <a:t> </a:t>
            </a:r>
            <a:r>
              <a:rPr lang="ro-RO" sz="1800" b="1" i="1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0000400000000000000" pitchFamily="2" charset="-18"/>
              </a:rPr>
              <a:t>(ED)</a:t>
            </a:r>
            <a:r>
              <a:rPr lang="en-US" sz="1800" b="1" i="1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0000400000000000000" pitchFamily="2" charset="-18"/>
              </a:rPr>
              <a:t>  </a:t>
            </a:r>
            <a:r>
              <a:rPr lang="sr-Latn-RS" sz="18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je složeno stanje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8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koje karakterišu ne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normal</a:t>
            </a:r>
            <a:r>
              <a:rPr lang="sr-Latn-RS" sz="18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ne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8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navike u ishrani koje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8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narušavaju zdravlje i sposobnost pojedinca da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fun</a:t>
            </a:r>
            <a:r>
              <a:rPr lang="sr-Latn-RS" sz="18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kcioniše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.</a:t>
            </a:r>
          </a:p>
          <a:p>
            <a:pPr marL="76200" indent="0" algn="l" fontAlgn="base">
              <a:buNone/>
            </a:pPr>
            <a:endParaRPr lang="ro-RO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marL="76200" indent="0" algn="l" fontAlgn="base">
              <a:buNone/>
            </a:pPr>
            <a:r>
              <a:rPr lang="en-US" sz="18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T</a:t>
            </a:r>
            <a:r>
              <a:rPr lang="sr-Latn-RS" sz="18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</a:t>
            </a:r>
            <a:r>
              <a:rPr lang="en-US" sz="18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</a:t>
            </a:r>
            <a:r>
              <a:rPr lang="sr-Latn-RS" sz="18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ovi</a:t>
            </a:r>
            <a:r>
              <a:rPr lang="en-US" sz="18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8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poremećaja u ishrani</a:t>
            </a:r>
            <a:r>
              <a:rPr lang="ro-RO" sz="18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:</a:t>
            </a:r>
            <a:endParaRPr lang="en-US" sz="1800" b="1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/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T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ri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najčešća poremećaja u ishrani su</a:t>
            </a:r>
            <a:r>
              <a:rPr lang="ro-RO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: 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                            </a:t>
            </a:r>
            <a:r>
              <a:rPr lang="ro-RO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                    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       </a:t>
            </a:r>
            <a:r>
              <a:rPr lang="ro-RO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       </a:t>
            </a:r>
            <a:r>
              <a:rPr lang="sr-Latn-RS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Opsesivno prejedanje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,</a:t>
            </a:r>
            <a:r>
              <a:rPr lang="sr-Latn-RS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anoreksija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(</a:t>
            </a:r>
            <a:r>
              <a:rPr lang="ro-RO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A</a:t>
            </a:r>
            <a:r>
              <a:rPr lang="en-US" sz="1600" b="0" i="1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norexia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ro-RO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N</a:t>
            </a:r>
            <a:r>
              <a:rPr lang="en-US" sz="1600" b="0" i="1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ervosa</a:t>
            </a:r>
            <a:r>
              <a:rPr lang="sr-Latn-RS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)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i bulimija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(</a:t>
            </a:r>
            <a:r>
              <a:rPr lang="ro-RO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B</a:t>
            </a:r>
            <a:r>
              <a:rPr lang="en-US" sz="1600" b="0" i="1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ulimia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ro-RO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N</a:t>
            </a:r>
            <a:r>
              <a:rPr lang="en-US" sz="1600" b="0" i="1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ervosa</a:t>
            </a:r>
            <a:r>
              <a:rPr lang="sr-Latn-RS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)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, 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no postoje i drugi poremećaji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. </a:t>
            </a:r>
            <a:endParaRPr lang="ro-RO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/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Svaki od ovih poremećaja ima svoje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s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mptom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e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di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j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agnosti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čke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k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riteri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jume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.</a:t>
            </a:r>
          </a:p>
          <a:p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81821-D459-B37E-0177-22BA4C8F5B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069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EBF5D-0956-1D25-ADAE-C8EF0B8C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Etiolog</a:t>
            </a:r>
            <a:r>
              <a:rPr lang="sr-Latn-RS" sz="2400" dirty="0"/>
              <a:t>ija pormećaja u ishrani</a:t>
            </a:r>
            <a:endParaRPr lang="ro-RO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7DBE5-4852-06BA-6AD2-2FA96515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7654"/>
            <a:ext cx="8061481" cy="2824121"/>
          </a:xfrm>
        </p:spPr>
        <p:txBody>
          <a:bodyPr/>
          <a:lstStyle/>
          <a:p>
            <a:r>
              <a:rPr lang="en-US" sz="1600" dirty="0"/>
              <a:t>Ps</a:t>
            </a:r>
            <a:r>
              <a:rPr lang="sr-Latn-RS" sz="1600" dirty="0"/>
              <a:t>i</a:t>
            </a:r>
            <a:r>
              <a:rPr lang="en-US" sz="1600" dirty="0" err="1"/>
              <a:t>hol</a:t>
            </a:r>
            <a:r>
              <a:rPr lang="sr-Latn-RS" sz="1600" dirty="0"/>
              <a:t>oški</a:t>
            </a:r>
            <a:r>
              <a:rPr lang="en-US" sz="1600" dirty="0"/>
              <a:t> fa</a:t>
            </a:r>
            <a:r>
              <a:rPr lang="sr-Latn-RS" sz="1600" dirty="0"/>
              <a:t>k</a:t>
            </a:r>
            <a:r>
              <a:rPr lang="en-US" sz="1600" dirty="0"/>
              <a:t>tor</a:t>
            </a:r>
            <a:r>
              <a:rPr lang="sr-Latn-RS" sz="1600" dirty="0"/>
              <a:t>i</a:t>
            </a:r>
            <a:r>
              <a:rPr lang="ro-RO" sz="1600" dirty="0"/>
              <a:t>:</a:t>
            </a:r>
            <a:r>
              <a:rPr lang="en-US" sz="1600" dirty="0"/>
              <a:t> </a:t>
            </a:r>
            <a:r>
              <a:rPr lang="en-US" sz="1600" dirty="0" err="1"/>
              <a:t>perfe</a:t>
            </a:r>
            <a:r>
              <a:rPr lang="sr-Latn-RS" sz="1600" dirty="0"/>
              <a:t>k</a:t>
            </a:r>
            <a:r>
              <a:rPr lang="en-US" sz="1600" dirty="0" err="1"/>
              <a:t>cioni</a:t>
            </a:r>
            <a:r>
              <a:rPr lang="sr-Latn-RS" sz="1600" dirty="0"/>
              <a:t>za</a:t>
            </a:r>
            <a:r>
              <a:rPr lang="en-US" sz="1600" dirty="0"/>
              <a:t>m, </a:t>
            </a:r>
            <a:r>
              <a:rPr lang="sr-Latn-RS" sz="1600" dirty="0"/>
              <a:t>k</a:t>
            </a:r>
            <a:r>
              <a:rPr lang="en-US" sz="1600" dirty="0" err="1"/>
              <a:t>ompul</a:t>
            </a:r>
            <a:r>
              <a:rPr lang="sr-Latn-RS" sz="1600" dirty="0"/>
              <a:t>z</a:t>
            </a:r>
            <a:r>
              <a:rPr lang="en-US" sz="1600" dirty="0"/>
              <a:t>iv</a:t>
            </a:r>
            <a:r>
              <a:rPr lang="sr-Latn-RS" sz="1600" dirty="0"/>
              <a:t>ni</a:t>
            </a:r>
            <a:r>
              <a:rPr lang="en-US" sz="1600" dirty="0"/>
              <a:t> </a:t>
            </a:r>
            <a:r>
              <a:rPr lang="sr-Latn-RS" sz="1600" dirty="0"/>
              <a:t>poremećaj</a:t>
            </a:r>
            <a:r>
              <a:rPr lang="en-US" sz="1600" dirty="0"/>
              <a:t>, </a:t>
            </a:r>
            <a:r>
              <a:rPr lang="sr-Latn-RS" sz="1600" dirty="0"/>
              <a:t>nisko samopouzdanje</a:t>
            </a:r>
            <a:r>
              <a:rPr lang="en-US" sz="1600" dirty="0"/>
              <a:t>, </a:t>
            </a:r>
            <a:r>
              <a:rPr lang="en-US" sz="1600" dirty="0" err="1"/>
              <a:t>depresi</a:t>
            </a:r>
            <a:r>
              <a:rPr lang="sr-Latn-RS" sz="1600" dirty="0"/>
              <a:t>ja</a:t>
            </a:r>
            <a:r>
              <a:rPr lang="en-US" sz="1600" dirty="0"/>
              <a:t>, an</a:t>
            </a:r>
            <a:r>
              <a:rPr lang="sr-Latn-RS" sz="1600" dirty="0"/>
              <a:t>ksioznost</a:t>
            </a:r>
            <a:r>
              <a:rPr lang="en-US" sz="1600" dirty="0"/>
              <a:t>, </a:t>
            </a:r>
            <a:r>
              <a:rPr lang="en-US" sz="1600" dirty="0" err="1"/>
              <a:t>stres</a:t>
            </a:r>
            <a:endParaRPr lang="ro-RO" sz="1600" dirty="0"/>
          </a:p>
          <a:p>
            <a:r>
              <a:rPr lang="sr-Latn-RS" sz="1600" dirty="0"/>
              <a:t>F</a:t>
            </a:r>
            <a:r>
              <a:rPr lang="en-US" sz="1600" dirty="0"/>
              <a:t>a</a:t>
            </a:r>
            <a:r>
              <a:rPr lang="sr-Latn-RS" sz="1600" dirty="0"/>
              <a:t>k</a:t>
            </a:r>
            <a:r>
              <a:rPr lang="en-US" sz="1600" dirty="0"/>
              <a:t>tor</a:t>
            </a:r>
            <a:r>
              <a:rPr lang="sr-Latn-RS" sz="1600" dirty="0"/>
              <a:t>i sredine</a:t>
            </a:r>
            <a:r>
              <a:rPr lang="ro-RO" sz="1600" dirty="0"/>
              <a:t>:</a:t>
            </a:r>
            <a:r>
              <a:rPr lang="en-US" sz="1600" dirty="0"/>
              <a:t> </a:t>
            </a:r>
            <a:r>
              <a:rPr lang="en-US" sz="1600" dirty="0" err="1"/>
              <a:t>pubert</a:t>
            </a:r>
            <a:r>
              <a:rPr lang="sr-Latn-RS" sz="1600" dirty="0"/>
              <a:t>et</a:t>
            </a:r>
            <a:r>
              <a:rPr lang="en-US" sz="1600" dirty="0"/>
              <a:t>, trauma</a:t>
            </a:r>
            <a:r>
              <a:rPr lang="sr-Latn-RS" sz="1600" dirty="0"/>
              <a:t>tična</a:t>
            </a:r>
            <a:r>
              <a:rPr lang="en-US" sz="1600" dirty="0"/>
              <a:t> </a:t>
            </a:r>
            <a:r>
              <a:rPr lang="sr-Latn-RS" sz="1600" dirty="0"/>
              <a:t>iskustva</a:t>
            </a:r>
            <a:r>
              <a:rPr lang="en-US" sz="1600" dirty="0"/>
              <a:t>, </a:t>
            </a:r>
            <a:r>
              <a:rPr lang="sr-Latn-RS" sz="1600" dirty="0"/>
              <a:t>nerešeni</a:t>
            </a:r>
            <a:r>
              <a:rPr lang="en-US" sz="1600" dirty="0"/>
              <a:t> problem</a:t>
            </a:r>
            <a:r>
              <a:rPr lang="sr-Latn-RS" sz="1600" dirty="0"/>
              <a:t>i u međuljudskim odnosima</a:t>
            </a:r>
            <a:endParaRPr lang="ro-RO" sz="1600" dirty="0"/>
          </a:p>
          <a:p>
            <a:r>
              <a:rPr lang="sr-Latn-RS" sz="1600" dirty="0"/>
              <a:t>K</a:t>
            </a:r>
            <a:r>
              <a:rPr lang="en-US" sz="1600" dirty="0" err="1"/>
              <a:t>ultur</a:t>
            </a:r>
            <a:r>
              <a:rPr lang="sr-Latn-RS" sz="1600" dirty="0"/>
              <a:t>ni</a:t>
            </a:r>
            <a:r>
              <a:rPr lang="en-US" sz="1600" dirty="0"/>
              <a:t> </a:t>
            </a:r>
            <a:r>
              <a:rPr lang="en-US" sz="1600" dirty="0" err="1"/>
              <a:t>pr</a:t>
            </a:r>
            <a:r>
              <a:rPr lang="sr-Latn-RS" sz="1600" dirty="0"/>
              <a:t>itisak</a:t>
            </a:r>
            <a:r>
              <a:rPr lang="en-US" sz="1600" dirty="0"/>
              <a:t>:</a:t>
            </a:r>
            <a:r>
              <a:rPr lang="ro-RO" sz="1600" dirty="0"/>
              <a:t> </a:t>
            </a:r>
            <a:r>
              <a:rPr lang="en-US" sz="1600" dirty="0"/>
              <a:t>t</a:t>
            </a:r>
            <a:r>
              <a:rPr lang="sr-Latn-RS" sz="1600" dirty="0"/>
              <a:t>i</a:t>
            </a:r>
            <a:r>
              <a:rPr lang="en-US" sz="1600" dirty="0" err="1"/>
              <a:t>pologi</a:t>
            </a:r>
            <a:r>
              <a:rPr lang="sr-Latn-RS" sz="1600" dirty="0"/>
              <a:t>je </a:t>
            </a:r>
            <a:r>
              <a:rPr lang="en-US" sz="1600" dirty="0"/>
              <a:t>mas</a:t>
            </a:r>
            <a:r>
              <a:rPr lang="sr-Latn-RS" sz="1600" dirty="0"/>
              <a:t>ovnih </a:t>
            </a:r>
            <a:r>
              <a:rPr lang="en-US" sz="1600" dirty="0" err="1"/>
              <a:t>medi</a:t>
            </a:r>
            <a:r>
              <a:rPr lang="sr-Latn-RS" sz="1600" dirty="0"/>
              <a:t>j</a:t>
            </a:r>
            <a:r>
              <a:rPr lang="en-US" sz="1600" dirty="0"/>
              <a:t>a</a:t>
            </a:r>
            <a:endParaRPr lang="ro-RO" sz="1600" dirty="0"/>
          </a:p>
          <a:p>
            <a:r>
              <a:rPr lang="sr-Latn-RS" sz="1600" dirty="0"/>
              <a:t>Faktori iz profesionalnog života</a:t>
            </a:r>
            <a:r>
              <a:rPr lang="en-US" sz="1600" dirty="0"/>
              <a:t> </a:t>
            </a:r>
          </a:p>
          <a:p>
            <a:r>
              <a:rPr lang="sr-Latn-RS" sz="1600" dirty="0"/>
              <a:t>Uticaj h</a:t>
            </a:r>
            <a:r>
              <a:rPr lang="en-US" sz="1600" dirty="0" err="1"/>
              <a:t>ormona</a:t>
            </a:r>
            <a:r>
              <a:rPr lang="sr-Latn-RS" sz="1600" dirty="0"/>
              <a:t> na rad mozga</a:t>
            </a:r>
            <a:endParaRPr lang="ro-RO" sz="1600" dirty="0"/>
          </a:p>
          <a:p>
            <a:r>
              <a:rPr lang="en-US" sz="1600" dirty="0"/>
              <a:t>Genet</a:t>
            </a:r>
            <a:r>
              <a:rPr lang="sr-Latn-RS" sz="1600" dirty="0"/>
              <a:t>ske</a:t>
            </a:r>
            <a:r>
              <a:rPr lang="en-US" sz="1600" dirty="0"/>
              <a:t> </a:t>
            </a:r>
            <a:r>
              <a:rPr lang="en-US" sz="1600" dirty="0" err="1"/>
              <a:t>predispo</a:t>
            </a:r>
            <a:r>
              <a:rPr lang="sr-Latn-RS" sz="1600" dirty="0"/>
              <a:t>z</a:t>
            </a:r>
            <a:r>
              <a:rPr lang="en-US" sz="1600" dirty="0" err="1"/>
              <a:t>i</a:t>
            </a:r>
            <a:r>
              <a:rPr lang="sr-Latn-RS" sz="1600" dirty="0"/>
              <a:t>c</a:t>
            </a:r>
            <a:r>
              <a:rPr lang="en-US" sz="1600" dirty="0" err="1"/>
              <a:t>i</a:t>
            </a:r>
            <a:r>
              <a:rPr lang="sr-Latn-RS" sz="1600" dirty="0"/>
              <a:t>je</a:t>
            </a:r>
            <a:r>
              <a:rPr lang="ro-RO" sz="1600" dirty="0"/>
              <a:t>: </a:t>
            </a:r>
            <a:r>
              <a:rPr lang="en-US" sz="1600" dirty="0" err="1"/>
              <a:t>muta</a:t>
            </a:r>
            <a:r>
              <a:rPr lang="sr-Latn-RS" sz="1600" dirty="0"/>
              <a:t>c</a:t>
            </a:r>
            <a:r>
              <a:rPr lang="en-US" sz="1600" dirty="0" err="1"/>
              <a:t>i</a:t>
            </a:r>
            <a:r>
              <a:rPr lang="sr-Latn-RS" sz="1600" dirty="0"/>
              <a:t>je</a:t>
            </a:r>
            <a:r>
              <a:rPr lang="en-US" sz="1600" dirty="0"/>
              <a:t> serotonin</a:t>
            </a:r>
            <a:r>
              <a:rPr lang="sr-Latn-RS" sz="1600" dirty="0"/>
              <a:t>a</a:t>
            </a:r>
            <a:r>
              <a:rPr lang="en-US" sz="1600" dirty="0"/>
              <a:t> (</a:t>
            </a:r>
            <a:r>
              <a:rPr lang="ro-RO" sz="1600" dirty="0"/>
              <a:t>1D HTR1D – 1p36)</a:t>
            </a:r>
            <a:r>
              <a:rPr lang="en-US" sz="1600" dirty="0"/>
              <a:t>, </a:t>
            </a:r>
            <a:r>
              <a:rPr lang="en-US" sz="1600" dirty="0" err="1"/>
              <a:t>Dopamin</a:t>
            </a:r>
            <a:r>
              <a:rPr lang="sr-Latn-RS" sz="1600" dirty="0"/>
              <a:t>a</a:t>
            </a:r>
            <a:r>
              <a:rPr lang="en-US" sz="1600" dirty="0"/>
              <a:t> </a:t>
            </a:r>
            <a:r>
              <a:rPr lang="ro-RO" sz="1600" dirty="0"/>
              <a:t>D2  (11q23) </a:t>
            </a:r>
            <a:r>
              <a:rPr lang="sr-Latn-RS" sz="1600" dirty="0"/>
              <a:t>i</a:t>
            </a:r>
            <a:r>
              <a:rPr lang="ro-RO" sz="1600" dirty="0"/>
              <a:t> D4 (11p15.5)</a:t>
            </a:r>
            <a:r>
              <a:rPr lang="en-US" sz="1600" dirty="0"/>
              <a:t> receptor</a:t>
            </a:r>
            <a:r>
              <a:rPr lang="sr-Latn-RS" sz="1600" dirty="0"/>
              <a:t>a</a:t>
            </a:r>
            <a:r>
              <a:rPr lang="en-US" sz="1600" dirty="0"/>
              <a:t>, </a:t>
            </a:r>
            <a:r>
              <a:rPr lang="sr-Latn-RS" sz="1600" dirty="0"/>
              <a:t>t</a:t>
            </a:r>
            <a:r>
              <a:rPr lang="en-US" sz="1600" dirty="0"/>
              <a:t>a</a:t>
            </a:r>
            <a:r>
              <a:rPr lang="sr-Latn-RS" sz="1600" dirty="0"/>
              <a:t>kođe</a:t>
            </a:r>
            <a:r>
              <a:rPr lang="en-US" sz="1600" dirty="0"/>
              <a:t> </a:t>
            </a:r>
            <a:r>
              <a:rPr lang="en-US" sz="1600" dirty="0" err="1"/>
              <a:t>muta</a:t>
            </a:r>
            <a:r>
              <a:rPr lang="sr-Latn-RS" sz="1600" dirty="0"/>
              <a:t>c</a:t>
            </a:r>
            <a:r>
              <a:rPr lang="en-US" sz="1600" dirty="0" err="1"/>
              <a:t>i</a:t>
            </a:r>
            <a:r>
              <a:rPr lang="sr-Latn-RS" sz="1600" dirty="0"/>
              <a:t>je</a:t>
            </a:r>
            <a:r>
              <a:rPr lang="en-US" sz="1600" dirty="0"/>
              <a:t> Delta-1 </a:t>
            </a:r>
            <a:r>
              <a:rPr lang="ro-RO" sz="1600" dirty="0"/>
              <a:t>OPRD1 (1p35)</a:t>
            </a:r>
            <a:r>
              <a:rPr lang="en-US" sz="1600" dirty="0"/>
              <a:t> receptor</a:t>
            </a:r>
            <a:r>
              <a:rPr lang="sr-Latn-RS" sz="1600" dirty="0"/>
              <a:t>a</a:t>
            </a:r>
            <a:r>
              <a:rPr lang="en-US" sz="1600" dirty="0"/>
              <a:t> </a:t>
            </a:r>
            <a:r>
              <a:rPr lang="sr-Latn-RS" sz="1600" dirty="0"/>
              <a:t>i</a:t>
            </a:r>
            <a:r>
              <a:rPr lang="en-US" sz="1600" dirty="0"/>
              <a:t> </a:t>
            </a:r>
            <a:r>
              <a:rPr lang="en-US" sz="1600" dirty="0" err="1"/>
              <a:t>muta</a:t>
            </a:r>
            <a:r>
              <a:rPr lang="sr-Latn-RS" sz="1600" dirty="0"/>
              <a:t>cije kod</a:t>
            </a:r>
            <a:r>
              <a:rPr lang="en-US" sz="1600" dirty="0"/>
              <a:t> BDNF fa</a:t>
            </a:r>
            <a:r>
              <a:rPr lang="sr-Latn-RS" sz="1600" dirty="0"/>
              <a:t>k</a:t>
            </a:r>
            <a:r>
              <a:rPr lang="en-US" sz="1600" dirty="0"/>
              <a:t>tor</a:t>
            </a:r>
            <a:r>
              <a:rPr lang="sr-Latn-RS" sz="1600" dirty="0"/>
              <a:t>a</a:t>
            </a:r>
            <a:r>
              <a:rPr lang="en-US" sz="1600" dirty="0"/>
              <a:t> </a:t>
            </a:r>
            <a:r>
              <a:rPr lang="ro-RO" sz="1600" dirty="0"/>
              <a:t>(11p13-14)</a:t>
            </a:r>
            <a:r>
              <a:rPr lang="en-US" sz="1600" dirty="0"/>
              <a:t>.</a:t>
            </a:r>
          </a:p>
          <a:p>
            <a:endParaRPr lang="ro-RO" sz="1200" dirty="0"/>
          </a:p>
          <a:p>
            <a:pPr marL="533400" lvl="1" indent="0">
              <a:buNone/>
            </a:pPr>
            <a:endParaRPr lang="ro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B0B46-1857-D482-F82C-AF1179195D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594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584FA-274A-7FC8-4DC3-2EBECECC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dirty="0"/>
              <a:t>Učestalost u svetu</a:t>
            </a:r>
            <a:endParaRPr lang="ro-RO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B8830-9651-6CE0-2B72-368D41909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318FB-9953-7E4D-C749-C5A2A0B988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A4A3F0-102C-3D0D-C6DA-575A48B11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198220"/>
              </p:ext>
            </p:extLst>
          </p:nvPr>
        </p:nvGraphicFramePr>
        <p:xfrm>
          <a:off x="614362" y="1704974"/>
          <a:ext cx="6837957" cy="288299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79319">
                  <a:extLst>
                    <a:ext uri="{9D8B030D-6E8A-4147-A177-3AD203B41FA5}">
                      <a16:colId xmlns:a16="http://schemas.microsoft.com/office/drawing/2014/main" val="605502241"/>
                    </a:ext>
                  </a:extLst>
                </a:gridCol>
                <a:gridCol w="2279319">
                  <a:extLst>
                    <a:ext uri="{9D8B030D-6E8A-4147-A177-3AD203B41FA5}">
                      <a16:colId xmlns:a16="http://schemas.microsoft.com/office/drawing/2014/main" val="1777526553"/>
                    </a:ext>
                  </a:extLst>
                </a:gridCol>
                <a:gridCol w="2279319">
                  <a:extLst>
                    <a:ext uri="{9D8B030D-6E8A-4147-A177-3AD203B41FA5}">
                      <a16:colId xmlns:a16="http://schemas.microsoft.com/office/drawing/2014/main" val="2516273865"/>
                    </a:ext>
                  </a:extLst>
                </a:gridCol>
              </a:tblGrid>
              <a:tr h="65563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Žene</a:t>
                      </a:r>
                      <a:endParaRPr lang="en-US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r>
                        <a:rPr lang="sr-Latn-RS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uškarci</a:t>
                      </a:r>
                      <a:endParaRPr lang="en-US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356224"/>
                  </a:ext>
                </a:extLst>
              </a:tr>
              <a:tr h="655635">
                <a:tc>
                  <a:txBody>
                    <a:bodyPr/>
                    <a:lstStyle/>
                    <a:p>
                      <a:r>
                        <a:rPr lang="ro-RO" dirty="0"/>
                        <a:t>Anoreksij</a:t>
                      </a:r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4</a:t>
                      </a:r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0.3</a:t>
                      </a:r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806360"/>
                  </a:ext>
                </a:extLst>
              </a:tr>
              <a:tr h="655635">
                <a:tc>
                  <a:txBody>
                    <a:bodyPr/>
                    <a:lstStyle/>
                    <a:p>
                      <a:r>
                        <a:rPr lang="ro-RO" dirty="0"/>
                        <a:t>Bulimij</a:t>
                      </a:r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3</a:t>
                      </a:r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1</a:t>
                      </a:r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562504"/>
                  </a:ext>
                </a:extLst>
              </a:tr>
              <a:tr h="916093">
                <a:tc>
                  <a:txBody>
                    <a:bodyPr/>
                    <a:lstStyle/>
                    <a:p>
                      <a:r>
                        <a:rPr lang="sr-Latn-RS" dirty="0"/>
                        <a:t>Opsesivno</a:t>
                      </a:r>
                      <a:r>
                        <a:rPr lang="sr-Latn-RS" baseline="0" dirty="0"/>
                        <a:t> prejedanje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RO" dirty="0"/>
                        <a:t>9-29</a:t>
                      </a:r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29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12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F6080-4112-C6F5-A0F8-42A47148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i="1" dirty="0"/>
              <a:t>Anoreksija (</a:t>
            </a:r>
            <a:r>
              <a:rPr lang="en-US" sz="2400" i="1" dirty="0"/>
              <a:t>Anorexia nervosa</a:t>
            </a:r>
            <a:r>
              <a:rPr lang="sr-Latn-RS" sz="2400" i="1" dirty="0"/>
              <a:t>)</a:t>
            </a:r>
            <a:endParaRPr lang="ro-RO" sz="24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35CA7-9F3D-355B-AED1-0AD45CD1C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705175"/>
            <a:ext cx="3816424" cy="2715600"/>
          </a:xfrm>
        </p:spPr>
        <p:txBody>
          <a:bodyPr/>
          <a:lstStyle/>
          <a:p>
            <a:pPr algn="l" fontAlgn="base">
              <a:buFont typeface="Wingdings" panose="05000000000000000000" pitchFamily="2" charset="2"/>
              <a:buChar char="q"/>
            </a:pPr>
            <a:r>
              <a:rPr lang="en-US" sz="1600" b="1" i="1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Anore</a:t>
            </a:r>
            <a:r>
              <a:rPr lang="sr-Latn-RS" sz="1600" b="1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ks</a:t>
            </a:r>
            <a:r>
              <a:rPr lang="en-US" sz="1600" b="1" i="1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</a:t>
            </a:r>
            <a:r>
              <a:rPr lang="sr-Latn-RS" sz="1600" b="1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j</a:t>
            </a:r>
            <a:r>
              <a:rPr lang="en-US" sz="1600" b="1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a 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je vrsta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poremećaja u ishrani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koji karakteriše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inten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zivan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strah od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dobijanja na težini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,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ozbiljno ograničenje unosa hrane</a:t>
            </a:r>
            <a:r>
              <a:rPr lang="sr-Latn-RS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 i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iskrivljena slika o svom telu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. </a:t>
            </a:r>
          </a:p>
          <a:p>
            <a:pPr algn="l" fontAlgn="base">
              <a:buFont typeface="Wingdings" panose="05000000000000000000" pitchFamily="2" charset="2"/>
              <a:buChar char="q"/>
            </a:pP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Osobe koje boluju od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anore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ks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je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često smatraju da imaju višak kilograma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,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čak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 kada su ozbiljno pothranjeni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.</a:t>
            </a:r>
          </a:p>
          <a:p>
            <a:pPr algn="l" fontAlgn="base">
              <a:buFont typeface="Wingdings" panose="05000000000000000000" pitchFamily="2" charset="2"/>
              <a:buChar char="q"/>
            </a:pPr>
            <a:endParaRPr lang="en-US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>
              <a:buFont typeface="Wingdings" panose="05000000000000000000" pitchFamily="2" charset="2"/>
              <a:buChar char="q"/>
            </a:pPr>
            <a:r>
              <a:rPr lang="en-US" sz="1600" b="0" i="1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Anorexia nervosa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ima stepen smrtnosti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veći od svakog drugog mentalnog poremećaja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…</a:t>
            </a:r>
            <a:b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</a:br>
            <a:endParaRPr lang="en-US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0D66A-4FC8-199D-9B9E-3721818EDE1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11960" y="1705175"/>
            <a:ext cx="4824536" cy="2715600"/>
          </a:xfrm>
        </p:spPr>
        <p:txBody>
          <a:bodyPr/>
          <a:lstStyle/>
          <a:p>
            <a:pPr marL="88900" indent="0" algn="l" fontAlgn="base">
              <a:buNone/>
            </a:pPr>
            <a:r>
              <a:rPr lang="en-US" sz="18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S</a:t>
            </a:r>
            <a:r>
              <a:rPr lang="sr-Latn-RS" sz="18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</a:t>
            </a:r>
            <a:r>
              <a:rPr lang="en-US" sz="1800" b="1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mptom</a:t>
            </a:r>
            <a:r>
              <a:rPr lang="sr-Latn-RS" sz="1800" b="1" dirty="0">
                <a:solidFill>
                  <a:srgbClr val="212121"/>
                </a:solidFill>
                <a:latin typeface="Barlow Light" panose="00000400000000000000" pitchFamily="2" charset="-18"/>
              </a:rPr>
              <a:t>i</a:t>
            </a:r>
            <a:r>
              <a:rPr lang="en-US" sz="18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en-US" sz="1800" b="1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anore</a:t>
            </a:r>
            <a:r>
              <a:rPr lang="sr-Latn-RS" sz="18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ks</a:t>
            </a:r>
            <a:r>
              <a:rPr lang="en-US" sz="1800" b="1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</a:t>
            </a:r>
            <a:r>
              <a:rPr lang="sr-Latn-RS" sz="18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je</a:t>
            </a:r>
            <a:r>
              <a:rPr lang="en-US" sz="1800" b="1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8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uključuju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Inten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zivan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strah od debljanja</a:t>
            </a:r>
            <a:endParaRPr lang="en-US" sz="14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Ozbiljno ograničenje unosa hran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Poremećena perc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e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pcija svog tela</a:t>
            </a:r>
            <a:endParaRPr lang="en-US" sz="14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Prekomerno v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e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žbanje</a:t>
            </a:r>
            <a:endParaRPr lang="en-US" sz="14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E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ks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trem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ni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gubitak težine</a:t>
            </a:r>
            <a:endParaRPr lang="en-US" sz="14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Preo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up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iranost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hranom i </a:t>
            </a:r>
            <a:r>
              <a:rPr lang="sr-Latn-R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brojem kilograma</a:t>
            </a:r>
            <a:endParaRPr lang="en-US" sz="14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algn="l" fontAlgn="base">
              <a:buFont typeface="Wingdings" panose="05000000000000000000" pitchFamily="2" charset="2"/>
              <a:buChar char="q"/>
            </a:pP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Pored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e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ks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trem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nih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ograničenja unosa hrane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,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osobe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koje imaju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anore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ks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ju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će preduzeti sve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kako bi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elimin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isali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k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alori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j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e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koje su uneli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,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kao npr.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preterano vežbanje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,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izazivaće sebi povraćanje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ili koristiti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 la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ks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ative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/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diureti</a:t>
            </a:r>
            <a:r>
              <a:rPr lang="sr-Latn-R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ke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>.</a:t>
            </a:r>
          </a:p>
          <a:p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CEFCA-45C3-0531-32FD-C0EBB6F278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7959888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1630</Words>
  <Application>Microsoft Office PowerPoint</Application>
  <PresentationFormat>On-screen Show (16:9)</PresentationFormat>
  <Paragraphs>122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Barlow Light</vt:lpstr>
      <vt:lpstr>Calibri</vt:lpstr>
      <vt:lpstr>Wingdings</vt:lpstr>
      <vt:lpstr>Barlow SemiBold</vt:lpstr>
      <vt:lpstr>Caius template</vt:lpstr>
      <vt:lpstr> Definicija poremećaja u ishrani Registrovani dijetetičari, dr. Roksana Martin-Hadmas, dr. Adrijan Martin</vt:lpstr>
      <vt:lpstr>Broj projekta: 2021-1-RO01- KA220-HED-38B739A3</vt:lpstr>
      <vt:lpstr>Broj projekta: 2021-1-RO01- KA220-HED-38B739A3</vt:lpstr>
      <vt:lpstr>Poremećena ishrana i poremećaj u ishrani:  ključne razlike (1)</vt:lpstr>
      <vt:lpstr>Poremećena ishrana i poremećaj u ishrani:  ključne razlike (2)</vt:lpstr>
      <vt:lpstr>Šta je poremećaj u ishrani ?</vt:lpstr>
      <vt:lpstr>Etiologija pormećaja u ishrani</vt:lpstr>
      <vt:lpstr>Učestalost u svetu</vt:lpstr>
      <vt:lpstr>Anoreksija (Anorexia nervosa)</vt:lpstr>
      <vt:lpstr>Opsesivno prejedanje</vt:lpstr>
      <vt:lpstr>Bulimija (Bulimia nervosa)</vt:lpstr>
      <vt:lpstr>Prevencija i lečenje</vt:lpstr>
      <vt:lpstr>Zapamtiti…</vt:lpstr>
      <vt:lpstr>Bibliografija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Danka Sinadinović</cp:lastModifiedBy>
  <cp:revision>172</cp:revision>
  <dcterms:modified xsi:type="dcterms:W3CDTF">2023-06-25T20:09:07Z</dcterms:modified>
</cp:coreProperties>
</file>