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311" r:id="rId4"/>
    <p:sldId id="299" r:id="rId5"/>
    <p:sldId id="300" r:id="rId6"/>
    <p:sldId id="301" r:id="rId7"/>
    <p:sldId id="310" r:id="rId8"/>
    <p:sldId id="309" r:id="rId9"/>
    <p:sldId id="303" r:id="rId10"/>
    <p:sldId id="304" r:id="rId11"/>
    <p:sldId id="305" r:id="rId12"/>
    <p:sldId id="306" r:id="rId13"/>
    <p:sldId id="307" r:id="rId14"/>
    <p:sldId id="294" r:id="rId15"/>
    <p:sldId id="278" r:id="rId16"/>
  </p:sldIdLst>
  <p:sldSz cx="9144000" cy="5143500" type="screen16x9"/>
  <p:notesSz cx="6858000" cy="9144000"/>
  <p:embeddedFontLst>
    <p:embeddedFont>
      <p:font typeface="Barlow SemiBold" panose="020B0604020202020204" charset="0"/>
      <p:regular r:id="rId18"/>
      <p:bold r:id="rId19"/>
      <p:italic r:id="rId20"/>
      <p:boldItalic r:id="rId21"/>
    </p:embeddedFont>
    <p:embeddedFont>
      <p:font typeface="Barlow Ligh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p:cViewPr>
        <p:scale>
          <a:sx n="115" d="100"/>
          <a:sy n="115" d="100"/>
        </p:scale>
        <p:origin x="-437" y="1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ppsso.eurostat.ec.europa.eu/nui/show.do?dataset=hlth_ehis_bm1i&amp;la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en-US" sz="2800" dirty="0" err="1"/>
              <a:t>Definiția</a:t>
            </a:r>
            <a:r>
              <a:rPr lang="en-US" sz="2800" dirty="0"/>
              <a:t> </a:t>
            </a:r>
            <a:r>
              <a:rPr lang="en-US" sz="2800" dirty="0" err="1"/>
              <a:t>tulburărilor</a:t>
            </a:r>
            <a:r>
              <a:rPr lang="en-US" sz="2800" dirty="0"/>
              <a:t> </a:t>
            </a:r>
            <a:r>
              <a:rPr lang="en-US" sz="2800" dirty="0" smtClean="0"/>
              <a:t>de </a:t>
            </a:r>
            <a:r>
              <a:rPr lang="en-US" sz="2800" dirty="0" err="1" smtClean="0"/>
              <a:t>alimenta</a:t>
            </a:r>
            <a:r>
              <a:rPr lang="ro-RO" sz="2800" smtClean="0"/>
              <a:t>ție</a:t>
            </a:r>
            <a:r>
              <a:rPr lang="it-IT" sz="1800" dirty="0"/>
              <a:t/>
            </a:r>
            <a:br>
              <a:rPr lang="it-IT" sz="1800" dirty="0"/>
            </a:br>
            <a:r>
              <a:rPr lang="ro-RO" sz="1800" dirty="0"/>
              <a:t>Roxana Martin-</a:t>
            </a:r>
            <a:r>
              <a:rPr lang="ro-RO" sz="1800" dirty="0" err="1"/>
              <a:t>Hadmaș</a:t>
            </a:r>
            <a:r>
              <a:rPr lang="ro-RO" sz="1800" dirty="0"/>
              <a:t>, Adrian Martin</a:t>
            </a:r>
            <a:br>
              <a:rPr lang="ro-RO" sz="1800" dirty="0"/>
            </a:br>
            <a:r>
              <a:rPr lang="ro-RO" sz="1800" dirty="0" err="1"/>
              <a:t>Dieticieni</a:t>
            </a:r>
            <a:r>
              <a:rPr lang="ro-RO" sz="1800" dirty="0"/>
              <a:t> licențiați, doctori în științe medicale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822B0-DB10-5460-71D0-927C2DEA5AAA}"/>
              </a:ext>
            </a:extLst>
          </p:cNvPr>
          <p:cNvSpPr>
            <a:spLocks noGrp="1"/>
          </p:cNvSpPr>
          <p:nvPr>
            <p:ph type="title"/>
          </p:nvPr>
        </p:nvSpPr>
        <p:spPr/>
        <p:txBody>
          <a:bodyPr/>
          <a:lstStyle/>
          <a:p>
            <a:r>
              <a:rPr lang="en-US" sz="2400" b="1" i="1" dirty="0" err="1"/>
              <a:t>Alimentația</a:t>
            </a:r>
            <a:r>
              <a:rPr lang="en-US" sz="2400" b="1" i="1" dirty="0"/>
              <a:t> </a:t>
            </a:r>
            <a:r>
              <a:rPr lang="en-US" sz="2400" b="1" i="1" dirty="0" err="1"/>
              <a:t>compulsivă</a:t>
            </a:r>
            <a:endParaRPr lang="ro-RO" sz="2400" b="1" i="1" dirty="0"/>
          </a:p>
        </p:txBody>
      </p:sp>
      <p:sp>
        <p:nvSpPr>
          <p:cNvPr id="3" name="Text Placeholder 2">
            <a:extLst>
              <a:ext uri="{FF2B5EF4-FFF2-40B4-BE49-F238E27FC236}">
                <a16:creationId xmlns:a16="http://schemas.microsoft.com/office/drawing/2014/main" xmlns="" id="{084C8C8E-E71A-9BDA-2AE9-DABCA164F043}"/>
              </a:ext>
            </a:extLst>
          </p:cNvPr>
          <p:cNvSpPr>
            <a:spLocks noGrp="1"/>
          </p:cNvSpPr>
          <p:nvPr>
            <p:ph type="body" idx="1"/>
          </p:nvPr>
        </p:nvSpPr>
        <p:spPr/>
        <p:txBody>
          <a:bodyPr/>
          <a:lstStyle/>
          <a:p>
            <a:pPr>
              <a:buFont typeface="Wingdings" panose="05000000000000000000" pitchFamily="2" charset="2"/>
              <a:buChar char="q"/>
            </a:pPr>
            <a:r>
              <a:rPr lang="ro-RO" sz="1600" b="1" i="1">
                <a:solidFill>
                  <a:srgbClr val="212121"/>
                </a:solidFill>
                <a:effectLst/>
                <a:latin typeface="Barlow Light" panose="00000400000000000000" pitchFamily="2" charset="-18"/>
              </a:rPr>
              <a:t>Alimentația compulsivă </a:t>
            </a:r>
            <a:r>
              <a:rPr lang="ro-RO" sz="1600">
                <a:solidFill>
                  <a:srgbClr val="212121"/>
                </a:solidFill>
                <a:effectLst/>
                <a:latin typeface="Barlow Light" panose="00000400000000000000" pitchFamily="2" charset="-18"/>
              </a:rPr>
              <a:t>se caracterizează prin episoade de alimentație urmate de sentimente de rușine, vinovăție și suferință</a:t>
            </a:r>
            <a:r>
              <a:rPr lang="ro-RO" sz="1600" b="0" i="0">
                <a:solidFill>
                  <a:srgbClr val="212121"/>
                </a:solidFill>
                <a:effectLst/>
                <a:latin typeface="Barlow Light" panose="00000400000000000000" pitchFamily="2" charset="-18"/>
              </a:rPr>
              <a:t>. </a:t>
            </a:r>
          </a:p>
          <a:p>
            <a:pPr>
              <a:buFont typeface="Wingdings" panose="05000000000000000000" pitchFamily="2" charset="2"/>
              <a:buChar char="q"/>
            </a:pPr>
            <a:r>
              <a:rPr lang="ro-RO" sz="1600">
                <a:solidFill>
                  <a:srgbClr val="212121"/>
                </a:solidFill>
                <a:latin typeface="Barlow Light" panose="00000400000000000000" pitchFamily="2" charset="-18"/>
              </a:rPr>
              <a:t>Aceste persoane adesea consumă cantități </a:t>
            </a:r>
            <a:r>
              <a:rPr lang="ro-RO" sz="1600" b="0" i="0">
                <a:solidFill>
                  <a:srgbClr val="212121"/>
                </a:solidFill>
                <a:effectLst/>
                <a:latin typeface="Barlow Light" panose="00000400000000000000" pitchFamily="2" charset="-18"/>
              </a:rPr>
              <a:t>mari de alimente chiar și atunci când nu le este foame și simt că nu își pot controla alimentația.</a:t>
            </a:r>
            <a:endParaRPr lang="ro-RO" sz="1600">
              <a:latin typeface="Barlow Light" panose="00000400000000000000" pitchFamily="2" charset="-18"/>
            </a:endParaRPr>
          </a:p>
        </p:txBody>
      </p:sp>
      <p:sp>
        <p:nvSpPr>
          <p:cNvPr id="4" name="Text Placeholder 3">
            <a:extLst>
              <a:ext uri="{FF2B5EF4-FFF2-40B4-BE49-F238E27FC236}">
                <a16:creationId xmlns:a16="http://schemas.microsoft.com/office/drawing/2014/main" xmlns="" id="{22EC072D-57D5-CB95-5E56-BFE7520EFAA1}"/>
              </a:ext>
            </a:extLst>
          </p:cNvPr>
          <p:cNvSpPr>
            <a:spLocks noGrp="1"/>
          </p:cNvSpPr>
          <p:nvPr>
            <p:ph type="body" idx="2"/>
          </p:nvPr>
        </p:nvSpPr>
        <p:spPr>
          <a:xfrm>
            <a:off x="4187378" y="1705175"/>
            <a:ext cx="4633094" cy="2715600"/>
          </a:xfrm>
        </p:spPr>
        <p:txBody>
          <a:bodyPr/>
          <a:lstStyle/>
          <a:p>
            <a:pPr marL="88900" indent="0" algn="l" fontAlgn="base">
              <a:buNone/>
            </a:pPr>
            <a:r>
              <a:rPr lang="ro-RO" sz="1800" b="1" i="0" dirty="0">
                <a:solidFill>
                  <a:srgbClr val="212121"/>
                </a:solidFill>
                <a:effectLst/>
                <a:latin typeface="Barlow Light" panose="00000400000000000000" pitchFamily="2" charset="-18"/>
              </a:rPr>
              <a:t>Simptomele</a:t>
            </a:r>
            <a:r>
              <a:rPr lang="ro-RO" sz="1800" b="0" i="0" dirty="0">
                <a:solidFill>
                  <a:srgbClr val="212121"/>
                </a:solidFill>
                <a:effectLst/>
                <a:latin typeface="Barlow Light" panose="00000400000000000000" pitchFamily="2" charset="-18"/>
              </a:rPr>
              <a:t> alimentației </a:t>
            </a:r>
            <a:r>
              <a:rPr lang="ro-RO" sz="1800" b="0" i="0" dirty="0" err="1">
                <a:solidFill>
                  <a:srgbClr val="212121"/>
                </a:solidFill>
                <a:effectLst/>
                <a:latin typeface="Barlow Light" panose="00000400000000000000" pitchFamily="2" charset="-18"/>
              </a:rPr>
              <a:t>compulsive</a:t>
            </a:r>
            <a:r>
              <a:rPr lang="ro-RO" sz="1800" b="0" i="0" dirty="0">
                <a:solidFill>
                  <a:srgbClr val="212121"/>
                </a:solidFill>
                <a:effectLst/>
                <a:latin typeface="Barlow Light" panose="00000400000000000000" pitchFamily="2" charset="-18"/>
              </a:rPr>
              <a:t> includ:</a:t>
            </a:r>
          </a:p>
          <a:p>
            <a:pPr algn="l" fontAlgn="base">
              <a:buFont typeface="Arial" panose="020B0604020202020204" pitchFamily="34" charset="0"/>
              <a:buChar char="•"/>
            </a:pPr>
            <a:r>
              <a:rPr lang="ro-RO" sz="1600" b="0" i="0" dirty="0">
                <a:solidFill>
                  <a:srgbClr val="212121"/>
                </a:solidFill>
                <a:effectLst/>
                <a:latin typeface="Barlow Light" panose="00000400000000000000" pitchFamily="2" charset="-18"/>
              </a:rPr>
              <a:t>Consumul de cantități mari de mâncare </a:t>
            </a:r>
            <a:r>
              <a:rPr lang="ro-RO" sz="1600" dirty="0">
                <a:solidFill>
                  <a:srgbClr val="212121"/>
                </a:solidFill>
                <a:latin typeface="Barlow Light" panose="00000400000000000000" pitchFamily="2" charset="-18"/>
              </a:rPr>
              <a:t>î</a:t>
            </a:r>
            <a:r>
              <a:rPr lang="ro-RO" sz="1600" b="0" i="0" dirty="0">
                <a:solidFill>
                  <a:srgbClr val="212121"/>
                </a:solidFill>
                <a:effectLst/>
                <a:latin typeface="Barlow Light" panose="00000400000000000000" pitchFamily="2" charset="-18"/>
              </a:rPr>
              <a:t>ntr-o perioadă scurtă</a:t>
            </a:r>
          </a:p>
          <a:p>
            <a:pPr algn="l" fontAlgn="base">
              <a:buFont typeface="Arial" panose="020B0604020202020204" pitchFamily="34" charset="0"/>
              <a:buChar char="•"/>
            </a:pPr>
            <a:r>
              <a:rPr lang="ro-RO" sz="1600" b="0" i="0" dirty="0">
                <a:solidFill>
                  <a:srgbClr val="212121"/>
                </a:solidFill>
                <a:effectLst/>
                <a:latin typeface="Barlow Light" panose="00000400000000000000" pitchFamily="2" charset="-18"/>
              </a:rPr>
              <a:t>Pierderea autocontrolului în timpul unui astfel de episod</a:t>
            </a:r>
          </a:p>
          <a:p>
            <a:pPr algn="l" fontAlgn="base">
              <a:buFont typeface="Arial" panose="020B0604020202020204" pitchFamily="34" charset="0"/>
              <a:buChar char="•"/>
            </a:pPr>
            <a:r>
              <a:rPr lang="ro-RO" sz="1600" b="0" i="0" dirty="0">
                <a:solidFill>
                  <a:srgbClr val="212121"/>
                </a:solidFill>
                <a:effectLst/>
                <a:latin typeface="Barlow Light" panose="00000400000000000000" pitchFamily="2" charset="-18"/>
              </a:rPr>
              <a:t>Consumul de alimente chiar și atunci când persoanei nu îi este foame</a:t>
            </a:r>
          </a:p>
          <a:p>
            <a:pPr algn="l" fontAlgn="base">
              <a:buFont typeface="Arial" panose="020B0604020202020204" pitchFamily="34" charset="0"/>
              <a:buChar char="•"/>
            </a:pPr>
            <a:r>
              <a:rPr lang="ro-RO" sz="1600" b="0" i="0" dirty="0">
                <a:solidFill>
                  <a:srgbClr val="212121"/>
                </a:solidFill>
                <a:effectLst/>
                <a:latin typeface="Barlow Light" panose="00000400000000000000" pitchFamily="2" charset="-18"/>
              </a:rPr>
              <a:t>Sentiment de vinovăție, rușine sau stres după consumul de alimente</a:t>
            </a:r>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4671351-B5C3-DF8C-0314-764BF91C1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08039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A3CC2-FC08-5ABD-1F74-24CF09BA3997}"/>
              </a:ext>
            </a:extLst>
          </p:cNvPr>
          <p:cNvSpPr>
            <a:spLocks noGrp="1"/>
          </p:cNvSpPr>
          <p:nvPr>
            <p:ph type="title"/>
          </p:nvPr>
        </p:nvSpPr>
        <p:spPr/>
        <p:txBody>
          <a:bodyPr/>
          <a:lstStyle/>
          <a:p>
            <a:r>
              <a:rPr lang="ro-RO" sz="2400" b="1" i="1"/>
              <a:t>Bulimia nervosa</a:t>
            </a:r>
          </a:p>
        </p:txBody>
      </p:sp>
      <p:sp>
        <p:nvSpPr>
          <p:cNvPr id="3" name="Text Placeholder 2">
            <a:extLst>
              <a:ext uri="{FF2B5EF4-FFF2-40B4-BE49-F238E27FC236}">
                <a16:creationId xmlns:a16="http://schemas.microsoft.com/office/drawing/2014/main" xmlns="" id="{60E7C44B-24B9-452E-007B-E1B520881D6C}"/>
              </a:ext>
            </a:extLst>
          </p:cNvPr>
          <p:cNvSpPr>
            <a:spLocks noGrp="1"/>
          </p:cNvSpPr>
          <p:nvPr>
            <p:ph type="body" idx="1"/>
          </p:nvPr>
        </p:nvSpPr>
        <p:spPr>
          <a:xfrm>
            <a:off x="381000" y="1705175"/>
            <a:ext cx="3542928" cy="2715600"/>
          </a:xfrm>
        </p:spPr>
        <p:txBody>
          <a:bodyPr/>
          <a:lstStyle/>
          <a:p>
            <a:pPr>
              <a:buFont typeface="Wingdings" panose="05000000000000000000" pitchFamily="2" charset="2"/>
              <a:buChar char="q"/>
            </a:pPr>
            <a:r>
              <a:rPr lang="ro-RO" sz="1500" b="1" i="1">
                <a:solidFill>
                  <a:srgbClr val="212121"/>
                </a:solidFill>
                <a:effectLst/>
                <a:latin typeface="Barlow Light" panose="00000400000000000000" pitchFamily="2" charset="-18"/>
              </a:rPr>
              <a:t>Bulimia nervosa</a:t>
            </a:r>
            <a:r>
              <a:rPr lang="ro-RO" sz="1500" b="0" i="0">
                <a:solidFill>
                  <a:srgbClr val="212121"/>
                </a:solidFill>
                <a:effectLst/>
                <a:latin typeface="Barlow Light" panose="00000400000000000000" pitchFamily="2" charset="-18"/>
              </a:rPr>
              <a:t> se caracterizează prin episoade de alimentație excesivă urmate de comportamente de purjare, cum ar fi vărsăturile sau utilizarea laxativelor.</a:t>
            </a:r>
          </a:p>
          <a:p>
            <a:pPr>
              <a:buFont typeface="Wingdings" panose="05000000000000000000" pitchFamily="2" charset="2"/>
              <a:buChar char="q"/>
            </a:pPr>
            <a:r>
              <a:rPr lang="ro-RO" sz="1500" b="0" i="0">
                <a:solidFill>
                  <a:srgbClr val="212121"/>
                </a:solidFill>
                <a:effectLst/>
                <a:latin typeface="Barlow Light" panose="00000400000000000000" pitchFamily="2" charset="-18"/>
              </a:rPr>
              <a:t>Precum </a:t>
            </a:r>
            <a:r>
              <a:rPr lang="ro-RO" sz="1500" i="1">
                <a:solidFill>
                  <a:srgbClr val="212121"/>
                </a:solidFill>
                <a:latin typeface="Barlow Light" panose="00000400000000000000" pitchFamily="2" charset="-18"/>
              </a:rPr>
              <a:t>A</a:t>
            </a:r>
            <a:r>
              <a:rPr lang="ro-RO" sz="1500" b="0" i="1">
                <a:solidFill>
                  <a:srgbClr val="212121"/>
                </a:solidFill>
                <a:effectLst/>
                <a:latin typeface="Barlow Light" panose="00000400000000000000" pitchFamily="2" charset="-18"/>
              </a:rPr>
              <a:t>norexia, Bulimia nervosa </a:t>
            </a:r>
            <a:r>
              <a:rPr lang="ro-RO" sz="1500" b="0" i="0">
                <a:solidFill>
                  <a:srgbClr val="212121"/>
                </a:solidFill>
                <a:effectLst/>
                <a:latin typeface="Barlow Light" panose="00000400000000000000" pitchFamily="2" charset="-18"/>
              </a:rPr>
              <a:t>implică imaginea corporală distorsionată și teama de creștere în greutate.</a:t>
            </a:r>
            <a:endParaRPr lang="ro-RO" sz="1500" baseline="30000">
              <a:solidFill>
                <a:srgbClr val="0000EE"/>
              </a:solidFill>
              <a:latin typeface="Barlow Light" panose="00000400000000000000" pitchFamily="2" charset="-18"/>
            </a:endParaRPr>
          </a:p>
          <a:p>
            <a:pPr>
              <a:buFont typeface="Wingdings" panose="05000000000000000000" pitchFamily="2" charset="2"/>
              <a:buChar char="q"/>
            </a:pPr>
            <a:r>
              <a:rPr lang="ro-RO" sz="1500" b="0" i="0">
                <a:solidFill>
                  <a:srgbClr val="212121"/>
                </a:solidFill>
                <a:effectLst/>
                <a:latin typeface="Barlow Light" panose="00000400000000000000" pitchFamily="2" charset="-18"/>
              </a:rPr>
              <a:t>Cu toate acestea, comportamentele care rezultă din aceste distorsiuni și frică sunt diferite.</a:t>
            </a:r>
            <a:endParaRPr lang="ro-RO" sz="1500">
              <a:latin typeface="Barlow Light" panose="00000400000000000000" pitchFamily="2" charset="-18"/>
            </a:endParaRPr>
          </a:p>
        </p:txBody>
      </p:sp>
      <p:sp>
        <p:nvSpPr>
          <p:cNvPr id="4" name="Text Placeholder 3">
            <a:extLst>
              <a:ext uri="{FF2B5EF4-FFF2-40B4-BE49-F238E27FC236}">
                <a16:creationId xmlns:a16="http://schemas.microsoft.com/office/drawing/2014/main" xmlns="" id="{03C2FFFF-9955-53C2-6A2C-460919E76952}"/>
              </a:ext>
            </a:extLst>
          </p:cNvPr>
          <p:cNvSpPr>
            <a:spLocks noGrp="1"/>
          </p:cNvSpPr>
          <p:nvPr>
            <p:ph type="body" idx="2"/>
          </p:nvPr>
        </p:nvSpPr>
        <p:spPr>
          <a:xfrm>
            <a:off x="3995936" y="1347614"/>
            <a:ext cx="5040560" cy="3073161"/>
          </a:xfrm>
        </p:spPr>
        <p:txBody>
          <a:bodyPr/>
          <a:lstStyle/>
          <a:p>
            <a:pPr marL="88900" indent="0" algn="l" fontAlgn="base">
              <a:buNone/>
            </a:pPr>
            <a:r>
              <a:rPr lang="ro-RO" sz="1600" b="0" i="0" dirty="0">
                <a:solidFill>
                  <a:srgbClr val="212121"/>
                </a:solidFill>
                <a:effectLst/>
                <a:latin typeface="Barlow Light" panose="00000400000000000000" pitchFamily="2" charset="-18"/>
              </a:rPr>
              <a:t>Pentru un diagnostic </a:t>
            </a:r>
            <a:r>
              <a:rPr lang="ro-RO" sz="1600" dirty="0">
                <a:solidFill>
                  <a:srgbClr val="212121"/>
                </a:solidFill>
                <a:latin typeface="Barlow Light" panose="00000400000000000000" pitchFamily="2" charset="-18"/>
              </a:rPr>
              <a:t>de </a:t>
            </a:r>
            <a:r>
              <a:rPr lang="ro-RO" sz="1600" b="0" i="0" dirty="0">
                <a:solidFill>
                  <a:srgbClr val="212121"/>
                </a:solidFill>
                <a:effectLst/>
                <a:latin typeface="Barlow Light" panose="00000400000000000000" pitchFamily="2" charset="-18"/>
              </a:rPr>
              <a:t>bulimie, o persoană trebuie să aibă următoarele comportamente :</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Alimentație </a:t>
            </a:r>
            <a:r>
              <a:rPr lang="ro-RO" sz="1400" b="0" i="0" dirty="0" err="1">
                <a:solidFill>
                  <a:srgbClr val="212121"/>
                </a:solidFill>
                <a:effectLst/>
                <a:latin typeface="Barlow Light" panose="00000400000000000000" pitchFamily="2" charset="-18"/>
              </a:rPr>
              <a:t>compulsivă</a:t>
            </a:r>
            <a:r>
              <a:rPr lang="ro-RO" sz="1400" b="0" i="0" dirty="0">
                <a:solidFill>
                  <a:srgbClr val="212121"/>
                </a:solidFill>
                <a:effectLst/>
                <a:latin typeface="Barlow Light" panose="00000400000000000000" pitchFamily="2" charset="-18"/>
              </a:rPr>
              <a:t> (care implică consumul de cantități excesive de alimente pe parcursul unei perioade de două ore) și senzația de pierdere a controlului</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Utilizarea repetată a comportamentelor compensatorii, auto-induse de purjare, cum ar fi utilizarea de laxative, diuretice, vărsături și exerciții fizice extreme pentru a evita potențiala creștere în greutate</a:t>
            </a:r>
          </a:p>
          <a:p>
            <a:pPr marL="88900" indent="0" algn="l" fontAlgn="base">
              <a:buNone/>
            </a:pPr>
            <a:endParaRPr lang="ro-RO"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ro-RO" sz="1400" b="0" i="0" dirty="0">
                <a:solidFill>
                  <a:srgbClr val="212121"/>
                </a:solidFill>
                <a:effectLst/>
                <a:latin typeface="Barlow Light" panose="00000400000000000000" pitchFamily="2" charset="-18"/>
              </a:rPr>
              <a:t>Astfel de comportamente trebuie să apară cel puțin o dată pe săptămână timp de minim trei luni.</a:t>
            </a:r>
          </a:p>
          <a:p>
            <a:pPr algn="l" fontAlgn="base">
              <a:buFont typeface="Wingdings" panose="05000000000000000000" pitchFamily="2" charset="2"/>
              <a:buChar char="q"/>
            </a:pPr>
            <a:r>
              <a:rPr lang="ro-RO" sz="1400" b="0" i="0" dirty="0">
                <a:solidFill>
                  <a:srgbClr val="212121"/>
                </a:solidFill>
                <a:effectLst/>
                <a:latin typeface="Barlow Light" panose="00000400000000000000" pitchFamily="2" charset="-18"/>
              </a:rPr>
              <a:t>Accentul principal al unor astfel de comportamente trebuie să fie legat de greutatea și forma corpului, iar astfel de comportamente nu trebuie să fie legate de anorexie.</a:t>
            </a:r>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5173A0C-2154-5CCE-EDE1-75BE60003E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ro-RO" smtClean="0"/>
              <a:t>11</a:t>
            </a:fld>
            <a:endParaRPr lang="ro-RO"/>
          </a:p>
        </p:txBody>
      </p:sp>
    </p:spTree>
    <p:extLst>
      <p:ext uri="{BB962C8B-B14F-4D97-AF65-F5344CB8AC3E}">
        <p14:creationId xmlns:p14="http://schemas.microsoft.com/office/powerpoint/2010/main" val="24841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461D-2CCA-F982-66E7-5486B98C8362}"/>
              </a:ext>
            </a:extLst>
          </p:cNvPr>
          <p:cNvSpPr>
            <a:spLocks noGrp="1"/>
          </p:cNvSpPr>
          <p:nvPr>
            <p:ph type="title"/>
          </p:nvPr>
        </p:nvSpPr>
        <p:spPr/>
        <p:txBody>
          <a:bodyPr/>
          <a:lstStyle/>
          <a:p>
            <a:r>
              <a:rPr lang="ro-RO" sz="2400" dirty="0"/>
              <a:t>Prevenire și metode de a face față situației</a:t>
            </a:r>
          </a:p>
        </p:txBody>
      </p:sp>
      <p:sp>
        <p:nvSpPr>
          <p:cNvPr id="3" name="Text Placeholder 2">
            <a:extLst>
              <a:ext uri="{FF2B5EF4-FFF2-40B4-BE49-F238E27FC236}">
                <a16:creationId xmlns:a16="http://schemas.microsoft.com/office/drawing/2014/main" xmlns="" id="{A56224A6-BC73-8094-CAFE-0B09F1C48F52}"/>
              </a:ext>
            </a:extLst>
          </p:cNvPr>
          <p:cNvSpPr>
            <a:spLocks noGrp="1"/>
          </p:cNvSpPr>
          <p:nvPr>
            <p:ph type="body" idx="1"/>
          </p:nvPr>
        </p:nvSpPr>
        <p:spPr>
          <a:xfrm>
            <a:off x="614974" y="1491630"/>
            <a:ext cx="7773449" cy="3040145"/>
          </a:xfrm>
        </p:spPr>
        <p:txBody>
          <a:bodyPr/>
          <a:lstStyle/>
          <a:p>
            <a:pPr algn="l" fontAlgn="base">
              <a:buFont typeface="Wingdings" panose="05000000000000000000" pitchFamily="2" charset="2"/>
              <a:buChar char="q"/>
            </a:pPr>
            <a:r>
              <a:rPr lang="ro-RO" sz="1400" b="0" i="0" dirty="0">
                <a:solidFill>
                  <a:srgbClr val="212121"/>
                </a:solidFill>
                <a:effectLst/>
                <a:latin typeface="Barlow Light" panose="00000400000000000000" pitchFamily="2" charset="-18"/>
              </a:rPr>
              <a:t>Dacă recunoaștem semne de tulburări de alimentație, putem adopta măsuri pentru a gestiona comportamentul riscant și a dezvolta o relație mai sănătoasă cu alimentele.</a:t>
            </a:r>
          </a:p>
          <a:p>
            <a:pPr algn="l" fontAlgn="base">
              <a:buFont typeface="Wingdings" panose="05000000000000000000" pitchFamily="2" charset="2"/>
              <a:buChar char="q"/>
            </a:pPr>
            <a:r>
              <a:rPr lang="ro-RO" sz="1400" b="0" i="0" dirty="0">
                <a:solidFill>
                  <a:srgbClr val="212121"/>
                </a:solidFill>
                <a:effectLst/>
                <a:latin typeface="Barlow Light" panose="00000400000000000000" pitchFamily="2" charset="-18"/>
              </a:rPr>
              <a:t>Metodele individualizate de a face față acestei situații pot ajuta la prevenirea progresiei unor astfel de comportamente într-o tulburare de alimentație cum este ea definită clinic. </a:t>
            </a:r>
          </a:p>
          <a:p>
            <a:pPr algn="l" fontAlgn="base"/>
            <a:endParaRPr lang="ro-RO" sz="1400" b="0" i="0" dirty="0">
              <a:solidFill>
                <a:srgbClr val="212121"/>
              </a:solidFill>
              <a:effectLst/>
              <a:latin typeface="Barlow Light" panose="00000400000000000000" pitchFamily="2" charset="-18"/>
            </a:endParaRPr>
          </a:p>
          <a:p>
            <a:pPr marL="76200" indent="0" algn="l" fontAlgn="base">
              <a:buNone/>
            </a:pPr>
            <a:r>
              <a:rPr lang="ro-RO" sz="1400" b="1" i="0" dirty="0">
                <a:solidFill>
                  <a:srgbClr val="212121"/>
                </a:solidFill>
                <a:effectLst/>
                <a:latin typeface="Barlow Light" panose="00000400000000000000" pitchFamily="2" charset="-18"/>
              </a:rPr>
              <a:t>Pași </a:t>
            </a:r>
            <a:r>
              <a:rPr lang="ro-RO" sz="1400" b="0" i="0" dirty="0">
                <a:solidFill>
                  <a:srgbClr val="212121"/>
                </a:solidFill>
                <a:effectLst/>
                <a:latin typeface="Barlow Light" panose="00000400000000000000" pitchFamily="2" charset="-18"/>
              </a:rPr>
              <a:t>de urmat:</a:t>
            </a:r>
          </a:p>
          <a:p>
            <a:pPr algn="l" fontAlgn="base"/>
            <a:r>
              <a:rPr lang="ro-RO" sz="1150" b="0" i="0" dirty="0">
                <a:solidFill>
                  <a:srgbClr val="212121"/>
                </a:solidFill>
                <a:effectLst/>
                <a:latin typeface="Barlow Light" panose="00000400000000000000" pitchFamily="2" charset="-18"/>
              </a:rPr>
              <a:t>Evitați dietele la modă</a:t>
            </a:r>
          </a:p>
          <a:p>
            <a:pPr algn="l" fontAlgn="base"/>
            <a:r>
              <a:rPr lang="ro-RO" sz="1150" b="0" i="0" dirty="0">
                <a:solidFill>
                  <a:srgbClr val="212121"/>
                </a:solidFill>
                <a:effectLst/>
                <a:latin typeface="Barlow Light" panose="00000400000000000000" pitchFamily="2" charset="-18"/>
              </a:rPr>
              <a:t>Utilizați dialogul pozitiv cu sinele</a:t>
            </a:r>
          </a:p>
          <a:p>
            <a:pPr algn="l" fontAlgn="base"/>
            <a:r>
              <a:rPr lang="ro-RO" sz="1150" b="0" i="0" dirty="0">
                <a:solidFill>
                  <a:srgbClr val="212121"/>
                </a:solidFill>
                <a:effectLst/>
                <a:latin typeface="Barlow Light" panose="00000400000000000000" pitchFamily="2" charset="-18"/>
              </a:rPr>
              <a:t>Evitați gândurile negative și autocritica și concentrați-vă pe aprecierea calităților pozitive și a calităților bune (reflecția pozitivă asupra propriului corp, construirea unei relații pozitive cu propriul corp, observarea aspectelor care conferă autoapreciere față de propria persoană, utilizarea afirmațiilor pozitive pentru a îmbunătăți stima de sine).</a:t>
            </a:r>
          </a:p>
          <a:p>
            <a:pPr algn="l" fontAlgn="base"/>
            <a:r>
              <a:rPr lang="ro-RO" sz="1150" b="0" i="0" dirty="0">
                <a:solidFill>
                  <a:srgbClr val="212121"/>
                </a:solidFill>
                <a:effectLst/>
                <a:latin typeface="Barlow Light" panose="00000400000000000000" pitchFamily="2" charset="-18"/>
              </a:rPr>
              <a:t>Practicați neutralitatea corporală</a:t>
            </a:r>
          </a:p>
          <a:p>
            <a:pPr algn="l" fontAlgn="base"/>
            <a:r>
              <a:rPr lang="ro-RO" sz="1150" b="0" i="0" dirty="0">
                <a:solidFill>
                  <a:srgbClr val="212121"/>
                </a:solidFill>
                <a:effectLst/>
                <a:latin typeface="Barlow Light" panose="00000400000000000000" pitchFamily="2" charset="-18"/>
              </a:rPr>
              <a:t>Încercați alimentația minuțios planificată și gestionarea stresului</a:t>
            </a:r>
          </a:p>
          <a:p>
            <a:endParaRPr lang="ro-RO" sz="14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111EE6F3-0204-3DEC-03C1-2057A58F63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ro-RO" smtClean="0"/>
              <a:t>12</a:t>
            </a:fld>
            <a:endParaRPr lang="ro-RO"/>
          </a:p>
        </p:txBody>
      </p:sp>
    </p:spTree>
    <p:extLst>
      <p:ext uri="{BB962C8B-B14F-4D97-AF65-F5344CB8AC3E}">
        <p14:creationId xmlns:p14="http://schemas.microsoft.com/office/powerpoint/2010/main" val="428533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4854E-16C4-9D29-2588-5329397BEF53}"/>
              </a:ext>
            </a:extLst>
          </p:cNvPr>
          <p:cNvSpPr>
            <a:spLocks noGrp="1"/>
          </p:cNvSpPr>
          <p:nvPr>
            <p:ph type="title"/>
          </p:nvPr>
        </p:nvSpPr>
        <p:spPr/>
        <p:txBody>
          <a:bodyPr/>
          <a:lstStyle/>
          <a:p>
            <a:r>
              <a:rPr lang="en-US" sz="2400" i="1" dirty="0"/>
              <a:t>De </a:t>
            </a:r>
            <a:r>
              <a:rPr lang="en-US" sz="2400" i="1" dirty="0" err="1"/>
              <a:t>ținut</a:t>
            </a:r>
            <a:r>
              <a:rPr lang="en-US" sz="2400" i="1" dirty="0"/>
              <a:t> </a:t>
            </a:r>
            <a:r>
              <a:rPr lang="en-US" sz="2400" i="1" dirty="0" err="1"/>
              <a:t>minte</a:t>
            </a:r>
            <a:r>
              <a:rPr lang="en-US" sz="2400" i="1" dirty="0"/>
              <a:t>…</a:t>
            </a:r>
            <a:endParaRPr lang="ro-RO" sz="2400" i="1" dirty="0"/>
          </a:p>
        </p:txBody>
      </p:sp>
      <p:sp>
        <p:nvSpPr>
          <p:cNvPr id="3" name="Text Placeholder 2">
            <a:extLst>
              <a:ext uri="{FF2B5EF4-FFF2-40B4-BE49-F238E27FC236}">
                <a16:creationId xmlns:a16="http://schemas.microsoft.com/office/drawing/2014/main" xmlns="" id="{6DF440DC-20C4-BAFC-DC17-C7B2AF5B8436}"/>
              </a:ext>
            </a:extLst>
          </p:cNvPr>
          <p:cNvSpPr>
            <a:spLocks noGrp="1"/>
          </p:cNvSpPr>
          <p:nvPr>
            <p:ph type="body" idx="1"/>
          </p:nvPr>
        </p:nvSpPr>
        <p:spPr/>
        <p:txBody>
          <a:bodyPr/>
          <a:lstStyle/>
          <a:p>
            <a:pPr algn="l" fontAlgn="base"/>
            <a:r>
              <a:rPr lang="ro-RO" sz="1400" b="1" i="0" dirty="0">
                <a:solidFill>
                  <a:srgbClr val="212121"/>
                </a:solidFill>
                <a:effectLst/>
                <a:latin typeface="Barlow Light" panose="00000400000000000000" pitchFamily="2" charset="-18"/>
              </a:rPr>
              <a:t>Tulburările de alimentație pot duce la consecințe grave asupra sănătății, inclusiv probleme dentare, malnutriție, menstruații neregulate, anxietate, depresie, insuficiență de organ și consum de substanțe.</a:t>
            </a:r>
          </a:p>
          <a:p>
            <a:pPr algn="l" fontAlgn="base"/>
            <a:r>
              <a:rPr lang="ro-RO" sz="1400" b="1" i="0" dirty="0">
                <a:solidFill>
                  <a:srgbClr val="212121"/>
                </a:solidFill>
                <a:effectLst/>
                <a:latin typeface="Barlow Light" panose="00000400000000000000" pitchFamily="2" charset="-18"/>
              </a:rPr>
              <a:t>Acesta este motivul pentru care este atât de esențial ca o persoană care se confruntă cu simptome de tulburări de alimentație să apeleze la un tratament.</a:t>
            </a:r>
          </a:p>
          <a:p>
            <a:pPr algn="l" fontAlgn="base"/>
            <a:r>
              <a:rPr lang="ro-RO" sz="1400" b="1" i="0" dirty="0">
                <a:solidFill>
                  <a:srgbClr val="212121"/>
                </a:solidFill>
                <a:effectLst/>
                <a:latin typeface="Barlow Light" panose="00000400000000000000" pitchFamily="2" charset="-18"/>
              </a:rPr>
              <a:t>Există multe tipuri diferite de tratament disponibile pentru tulburările de alimentație: tratamentul include o combinație de terapie individuală, de grup și/ sau de familie și consiliere nutrițională.</a:t>
            </a:r>
          </a:p>
          <a:p>
            <a:pPr algn="l" fontAlgn="base"/>
            <a:r>
              <a:rPr lang="ro-RO" sz="1400" b="1" i="0" dirty="0">
                <a:solidFill>
                  <a:srgbClr val="212121"/>
                </a:solidFill>
                <a:effectLst/>
                <a:latin typeface="Barlow Light" panose="00000400000000000000" pitchFamily="2" charset="-18"/>
              </a:rPr>
              <a:t>Tratamentul este multidisciplinar și este conceput pentru a avea în vedere gândurile, comportamentele, abilitățile de adaptare și factorii stilului de viață pentru a ajuta oamenii să se recupereze.</a:t>
            </a:r>
          </a:p>
          <a:p>
            <a:pPr marL="76200" indent="0" algn="l" fontAlgn="base">
              <a:buNone/>
            </a:pPr>
            <a:r>
              <a:rPr lang="ro-RO" sz="1400" b="0" i="0" dirty="0">
                <a:solidFill>
                  <a:srgbClr val="212121"/>
                </a:solidFill>
                <a:effectLst/>
                <a:latin typeface="Barlow Light" panose="00000400000000000000" pitchFamily="2" charset="-18"/>
              </a:rPr>
              <a:t>.</a:t>
            </a:r>
          </a:p>
          <a:p>
            <a:endParaRPr lang="ro-RO" sz="14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02B35661-3DFB-68F0-FCEA-6E80D291D7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19325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64F99-714F-53CB-5921-171C48F843A6}"/>
              </a:ext>
            </a:extLst>
          </p:cNvPr>
          <p:cNvSpPr>
            <a:spLocks noGrp="1"/>
          </p:cNvSpPr>
          <p:nvPr>
            <p:ph type="title"/>
          </p:nvPr>
        </p:nvSpPr>
        <p:spPr/>
        <p:txBody>
          <a:bodyPr/>
          <a:lstStyle/>
          <a:p>
            <a:r>
              <a:rPr lang="ro-RO" sz="2400" i="1"/>
              <a:t>Referințe bibliografice</a:t>
            </a:r>
            <a:endParaRPr lang="en-US" sz="2400" i="1" dirty="0"/>
          </a:p>
        </p:txBody>
      </p:sp>
      <p:sp>
        <p:nvSpPr>
          <p:cNvPr id="3" name="Text Placeholder 2">
            <a:extLst>
              <a:ext uri="{FF2B5EF4-FFF2-40B4-BE49-F238E27FC236}">
                <a16:creationId xmlns:a16="http://schemas.microsoft.com/office/drawing/2014/main" xmlns="" id="{299EF08F-579A-EC3D-6F50-136B9BDC45E2}"/>
              </a:ext>
            </a:extLst>
          </p:cNvPr>
          <p:cNvSpPr>
            <a:spLocks noGrp="1"/>
          </p:cNvSpPr>
          <p:nvPr>
            <p:ph type="body" idx="1"/>
          </p:nvPr>
        </p:nvSpPr>
        <p:spPr>
          <a:xfrm>
            <a:off x="467544" y="1347614"/>
            <a:ext cx="8496943" cy="3114632"/>
          </a:xfrm>
        </p:spPr>
        <p:txBody>
          <a:bodyPr/>
          <a:lstStyle/>
          <a:p>
            <a:r>
              <a:rPr lang="en-US" sz="1200" dirty="0" err="1"/>
              <a:t>Chaput</a:t>
            </a:r>
            <a:r>
              <a:rPr lang="en-US" sz="1200" dirty="0"/>
              <a:t> JP, Ferraro ZM, </a:t>
            </a:r>
            <a:r>
              <a:rPr lang="en-US" sz="1200" dirty="0" err="1"/>
              <a:t>Prud'homme</a:t>
            </a:r>
            <a:r>
              <a:rPr lang="en-US" sz="1200" dirty="0"/>
              <a:t> D, Sharma AM. Widespread misconceptions about obesity. Can Fam Physician. 2014</a:t>
            </a:r>
            <a:r>
              <a:rPr lang="ro-RO" sz="1200" dirty="0"/>
              <a:t>,  </a:t>
            </a:r>
            <a:r>
              <a:rPr lang="en-US" sz="1200" dirty="0"/>
              <a:t>60(11):973-5, 981-</a:t>
            </a:r>
            <a:r>
              <a:rPr lang="ro-RO" sz="1200" dirty="0"/>
              <a:t>4</a:t>
            </a:r>
          </a:p>
          <a:p>
            <a:r>
              <a:rPr lang="en-US" sz="1200" dirty="0"/>
              <a:t>Mahmoud R</a:t>
            </a:r>
            <a:r>
              <a:rPr lang="ro-RO" sz="1200" dirty="0"/>
              <a:t>,</a:t>
            </a:r>
            <a:r>
              <a:rPr lang="en-US" sz="1200" dirty="0"/>
              <a:t> </a:t>
            </a:r>
            <a:r>
              <a:rPr lang="en-US" sz="1200" dirty="0" err="1"/>
              <a:t>Kimonis</a:t>
            </a:r>
            <a:r>
              <a:rPr lang="en-US" sz="1200" dirty="0"/>
              <a:t> V</a:t>
            </a:r>
            <a:r>
              <a:rPr lang="ro-RO" sz="1200" dirty="0"/>
              <a:t>, </a:t>
            </a:r>
            <a:r>
              <a:rPr lang="en-US" sz="1200" dirty="0"/>
              <a:t>Butler MG. Genetics of Obesity in Humans: A Clinical Review. Int. J. Mol. Sci. 2022, 23</a:t>
            </a:r>
            <a:r>
              <a:rPr lang="ro-RO" sz="1200" dirty="0"/>
              <a:t>:</a:t>
            </a:r>
            <a:r>
              <a:rPr lang="en-US" sz="1200" dirty="0"/>
              <a:t>11005</a:t>
            </a:r>
            <a:endParaRPr lang="ro-RO" sz="1200" dirty="0"/>
          </a:p>
          <a:p>
            <a:r>
              <a:rPr lang="en-US" sz="1200" dirty="0"/>
              <a:t>NCD Risk Factor Collaboration</a:t>
            </a:r>
            <a:r>
              <a:rPr lang="ro-RO" sz="1200" dirty="0"/>
              <a:t>.</a:t>
            </a:r>
            <a:r>
              <a:rPr lang="en-US" sz="1200" dirty="0"/>
              <a:t> UN Population Division and World Obesity Federation projections</a:t>
            </a:r>
            <a:r>
              <a:rPr lang="ro-RO" sz="1200" dirty="0"/>
              <a:t>. 2017</a:t>
            </a:r>
          </a:p>
          <a:p>
            <a:r>
              <a:rPr lang="ro-RO" sz="1200" dirty="0"/>
              <a:t>Freemark M.S. Pediatric Obesity, Etiology, Pathogenesis and Treatment, Second edition. Humana Press. 2018, ISBN 978-3-319-68191-7</a:t>
            </a:r>
          </a:p>
          <a:p>
            <a:r>
              <a:rPr lang="en-US" sz="1200" dirty="0"/>
              <a:t>World Obesity Federation. ”World Obesity Atlas 2022”, London, 2022</a:t>
            </a:r>
            <a:endParaRPr lang="ro-RO" sz="1200" dirty="0"/>
          </a:p>
          <a:p>
            <a:r>
              <a:rPr lang="en-US" sz="1200" dirty="0"/>
              <a:t>Grief SN, Waterman M</a:t>
            </a:r>
            <a:r>
              <a:rPr lang="ro-RO" sz="1200" dirty="0"/>
              <a:t>. </a:t>
            </a:r>
            <a:r>
              <a:rPr lang="en-US" sz="1200" dirty="0"/>
              <a:t>Approach to Obesity Management in the Primary Care Setting. J </a:t>
            </a:r>
            <a:r>
              <a:rPr lang="en-US" sz="1200" dirty="0" err="1"/>
              <a:t>Obes</a:t>
            </a:r>
            <a:r>
              <a:rPr lang="en-US" sz="1200" dirty="0"/>
              <a:t> Weight-Loss Medication</a:t>
            </a:r>
            <a:r>
              <a:rPr lang="ro-RO" sz="1200" dirty="0"/>
              <a:t>. 2019,  </a:t>
            </a:r>
            <a:r>
              <a:rPr lang="en-US" sz="1200" dirty="0"/>
              <a:t> 5:</a:t>
            </a:r>
            <a:r>
              <a:rPr lang="ro-RO" sz="1200" dirty="0"/>
              <a:t>1</a:t>
            </a:r>
            <a:r>
              <a:rPr lang="en-US" sz="1200" dirty="0"/>
              <a:t>024</a:t>
            </a:r>
            <a:endParaRPr lang="ro-RO" sz="1200" dirty="0"/>
          </a:p>
          <a:p>
            <a:r>
              <a:rPr lang="en-US" sz="1200" dirty="0" err="1"/>
              <a:t>Forgione</a:t>
            </a:r>
            <a:r>
              <a:rPr lang="en-US" sz="1200" dirty="0"/>
              <a:t> N, Deed G, </a:t>
            </a:r>
            <a:r>
              <a:rPr lang="en-US" sz="1200" dirty="0" err="1"/>
              <a:t>Kilov</a:t>
            </a:r>
            <a:r>
              <a:rPr lang="en-US" sz="1200" dirty="0"/>
              <a:t> G et al. Managing Obesity in Primary Care: Breaking Down the Barriers. Adv </a:t>
            </a:r>
            <a:r>
              <a:rPr lang="en-US" sz="1200" dirty="0" err="1"/>
              <a:t>Ther</a:t>
            </a:r>
            <a:r>
              <a:rPr lang="en-US" sz="1200" dirty="0"/>
              <a:t> </a:t>
            </a:r>
            <a:r>
              <a:rPr lang="ro-RO" sz="1200" dirty="0"/>
              <a:t>2018, </a:t>
            </a:r>
            <a:r>
              <a:rPr lang="en-US" sz="1200" dirty="0"/>
              <a:t>35</a:t>
            </a:r>
            <a:r>
              <a:rPr lang="ro-RO" sz="1200" dirty="0"/>
              <a:t>:</a:t>
            </a:r>
            <a:r>
              <a:rPr lang="en-US" sz="1200" dirty="0"/>
              <a:t>191–198</a:t>
            </a:r>
            <a:endParaRPr lang="ro-RO" sz="1200" dirty="0"/>
          </a:p>
          <a:p>
            <a:r>
              <a:rPr lang="ro-RO" sz="1200" b="0" i="0" dirty="0">
                <a:solidFill>
                  <a:srgbClr val="000000"/>
                </a:solidFill>
                <a:effectLst/>
                <a:latin typeface="Barlow Light" panose="00000400000000000000" pitchFamily="2" charset="-18"/>
              </a:rPr>
              <a:t>MacKay H, Gunasekara CJ, Yam KY, et al. Sex-specific epigenetic development in the mouse hypothalamic arcuate nucleus pinpoints human genomic regions associated with body mass index. </a:t>
            </a:r>
            <a:r>
              <a:rPr lang="ro-RO" sz="1200" b="0" dirty="0">
                <a:solidFill>
                  <a:srgbClr val="000000"/>
                </a:solidFill>
                <a:effectLst/>
                <a:latin typeface="Barlow Light" panose="00000400000000000000" pitchFamily="2" charset="-18"/>
              </a:rPr>
              <a:t>Sci Adv. </a:t>
            </a:r>
            <a:r>
              <a:rPr lang="ro-RO" sz="1200" b="0" i="0" dirty="0">
                <a:solidFill>
                  <a:srgbClr val="000000"/>
                </a:solidFill>
                <a:effectLst/>
                <a:latin typeface="Barlow Light" panose="00000400000000000000" pitchFamily="2" charset="-18"/>
              </a:rPr>
              <a:t>2022, 8(39):eabo3991. </a:t>
            </a:r>
          </a:p>
          <a:p>
            <a:r>
              <a:rPr lang="en-US" sz="1200" dirty="0"/>
              <a:t>Eurostat.  ”Body mass index (BMI) by sex, age and income quintile” 2019, available  at </a:t>
            </a:r>
            <a:r>
              <a:rPr lang="en-US" sz="1200" dirty="0">
                <a:hlinkClick r:id="rId2"/>
              </a:rPr>
              <a:t>https://appsso.eurostat.ec.europa.eu/nui/show.do?dataset=hlth_ehis_bm1i&amp;lang=en</a:t>
            </a:r>
            <a:endParaRPr lang="en-US" sz="1200" dirty="0"/>
          </a:p>
          <a:p>
            <a:r>
              <a:rPr lang="en-US" sz="1200" dirty="0"/>
              <a:t>https://www.verywellmind.com/difference-between-disordered-eating-and-eating-disorders-5184548</a:t>
            </a:r>
          </a:p>
        </p:txBody>
      </p:sp>
      <p:sp>
        <p:nvSpPr>
          <p:cNvPr id="4" name="Slide Number Placeholder 3">
            <a:extLst>
              <a:ext uri="{FF2B5EF4-FFF2-40B4-BE49-F238E27FC236}">
                <a16:creationId xmlns:a16="http://schemas.microsoft.com/office/drawing/2014/main" xmlns="" id="{6292D268-3C0C-E090-59EC-1C9EDA648F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105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fld id="{00000000-1234-1234-1234-123412341234}" type="slidenum">
              <a:rPr lang="en">
                <a:solidFill>
                  <a:srgbClr val="748394"/>
                </a:solidFill>
              </a:rPr>
              <a:pPr/>
              <a:t>3</a:t>
            </a:fld>
            <a:endParaRPr>
              <a:solidFill>
                <a:srgbClr val="748394"/>
              </a:solidFill>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5364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03DEB-CB3B-0E8E-424D-A78F9446AE00}"/>
              </a:ext>
            </a:extLst>
          </p:cNvPr>
          <p:cNvSpPr>
            <a:spLocks noGrp="1"/>
          </p:cNvSpPr>
          <p:nvPr>
            <p:ph type="title"/>
          </p:nvPr>
        </p:nvSpPr>
        <p:spPr/>
        <p:txBody>
          <a:bodyPr/>
          <a:lstStyle/>
          <a:p>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Alimentația</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dezordonată</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vs. </a:t>
            </a:r>
            <a:r>
              <a:rPr lang="en-US" sz="2400" b="1" dirty="0" err="1">
                <a:solidFill>
                  <a:schemeClr val="bg1"/>
                </a:solidFill>
                <a:effectLst>
                  <a:outerShdw blurRad="38100" dist="38100" dir="2700000" algn="tl">
                    <a:srgbClr val="000000">
                      <a:alpha val="43137"/>
                    </a:srgbClr>
                  </a:outerShdw>
                </a:effectLst>
                <a:latin typeface="Barlow SemiBold" panose="00000700000000000000" pitchFamily="2" charset="-18"/>
              </a:rPr>
              <a:t>t</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ulburările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de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alimentație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diferențe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esențiale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(1)</a:t>
            </a:r>
            <a:endParaRPr lang="ro-RO" sz="2400" dirty="0">
              <a:latin typeface="Barlow SemiBold" panose="00000700000000000000" pitchFamily="2" charset="-18"/>
            </a:endParaRPr>
          </a:p>
        </p:txBody>
      </p:sp>
      <p:sp>
        <p:nvSpPr>
          <p:cNvPr id="3" name="Text Placeholder 2">
            <a:extLst>
              <a:ext uri="{FF2B5EF4-FFF2-40B4-BE49-F238E27FC236}">
                <a16:creationId xmlns:a16="http://schemas.microsoft.com/office/drawing/2014/main" xmlns="" id="{DEC31C18-C40E-5884-7DAC-E03453504EF2}"/>
              </a:ext>
            </a:extLst>
          </p:cNvPr>
          <p:cNvSpPr>
            <a:spLocks noGrp="1"/>
          </p:cNvSpPr>
          <p:nvPr>
            <p:ph type="body" idx="1"/>
          </p:nvPr>
        </p:nvSpPr>
        <p:spPr>
          <a:xfrm>
            <a:off x="614974" y="1491630"/>
            <a:ext cx="8205497" cy="3040145"/>
          </a:xfrm>
        </p:spPr>
        <p:txBody>
          <a:bodyPr/>
          <a:lstStyle/>
          <a:p>
            <a:r>
              <a:rPr lang="ro-RO" sz="1400" b="0" i="0" dirty="0">
                <a:solidFill>
                  <a:srgbClr val="212121"/>
                </a:solidFill>
                <a:effectLst/>
                <a:latin typeface="Barlow Light" panose="00000400000000000000" pitchFamily="2" charset="-18"/>
              </a:rPr>
              <a:t>Noile date de cercetare susțin că alimentația dezordonată și tulburările de alimentație au unele aspecte comune, dar nu sunt identice.</a:t>
            </a:r>
          </a:p>
          <a:p>
            <a:r>
              <a:rPr lang="ro-RO" sz="1400" b="0" i="0" dirty="0">
                <a:solidFill>
                  <a:srgbClr val="212121"/>
                </a:solidFill>
                <a:effectLst/>
                <a:latin typeface="Barlow Light" panose="00000400000000000000" pitchFamily="2" charset="-18"/>
              </a:rPr>
              <a:t>În timp ce o tulburare de alimentație este un diagnostic clinic, alimentația dezordonată se referă la modele de alimentație anormale care nu îndeplinesc criteriile pentru un diagnostic de tulburare de alimentație.</a:t>
            </a:r>
          </a:p>
          <a:p>
            <a:r>
              <a:rPr lang="ro-RO" sz="1400" b="0" i="0" dirty="0">
                <a:solidFill>
                  <a:srgbClr val="212121"/>
                </a:solidFill>
                <a:effectLst/>
                <a:latin typeface="Barlow Light" panose="00000400000000000000" pitchFamily="2" charset="-18"/>
              </a:rPr>
              <a:t>Persoanele cu alimentație dezordonată nu îndeplinesc neapărat criteriile de diagnostic pentru o tulburare de alimentație.</a:t>
            </a:r>
          </a:p>
          <a:p>
            <a:r>
              <a:rPr lang="ro-RO" sz="1400" b="0" i="0" dirty="0">
                <a:solidFill>
                  <a:srgbClr val="212121"/>
                </a:solidFill>
                <a:effectLst/>
                <a:latin typeface="Barlow Light" panose="00000400000000000000" pitchFamily="2" charset="-18"/>
              </a:rPr>
              <a:t>Principala diferență dintre ele este severitatea și gradul simptomelor.</a:t>
            </a:r>
          </a:p>
          <a:p>
            <a:r>
              <a:rPr lang="ro-RO" sz="1400" b="0" i="0" dirty="0">
                <a:solidFill>
                  <a:srgbClr val="212121"/>
                </a:solidFill>
                <a:effectLst/>
                <a:latin typeface="Barlow Light" panose="00000400000000000000" pitchFamily="2" charset="-18"/>
              </a:rPr>
              <a:t>Alimentația dezordonată implică în mod frecvent multe dintre aceleași comportamente care apar în tulburările de alimentație, dar astfel de simptome apar mai puțin frecvent sau mai puțin intens.</a:t>
            </a:r>
          </a:p>
          <a:p>
            <a:r>
              <a:rPr lang="ro-RO" sz="1400" b="0" i="0" dirty="0">
                <a:solidFill>
                  <a:srgbClr val="212121"/>
                </a:solidFill>
                <a:effectLst/>
                <a:latin typeface="Barlow Light" panose="00000400000000000000" pitchFamily="2" charset="-18"/>
              </a:rPr>
              <a:t>Alimentația dezordonată poate fi adesea mai subtilă, ceea ce o face mai dificil de identificat sau, uneori, mai dificil de abordat.</a:t>
            </a:r>
            <a:endParaRPr lang="ro-RO" sz="1400" dirty="0">
              <a:latin typeface="Barlow Light" panose="00000400000000000000" pitchFamily="2" charset="-18"/>
            </a:endParaRP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B1EBBD8B-A511-CDD1-C722-C59A4C15C7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1431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427ED-1CE8-9F8B-B556-C03E11E7EB57}"/>
              </a:ext>
            </a:extLst>
          </p:cNvPr>
          <p:cNvSpPr>
            <a:spLocks noGrp="1"/>
          </p:cNvSpPr>
          <p:nvPr>
            <p:ph type="title"/>
          </p:nvPr>
        </p:nvSpPr>
        <p:spPr/>
        <p:txBody>
          <a:bodyPr/>
          <a:lstStyle/>
          <a:p>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Alimentația</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dezordonată</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vs. </a:t>
            </a:r>
            <a:r>
              <a:rPr lang="en-US" sz="2400" b="1" dirty="0" err="1">
                <a:solidFill>
                  <a:schemeClr val="bg1"/>
                </a:solidFill>
                <a:effectLst>
                  <a:outerShdw blurRad="38100" dist="38100" dir="2700000" algn="tl">
                    <a:srgbClr val="000000">
                      <a:alpha val="43137"/>
                    </a:srgbClr>
                  </a:outerShdw>
                </a:effectLst>
                <a:latin typeface="Barlow SemiBold" panose="00000700000000000000" pitchFamily="2" charset="-18"/>
              </a:rPr>
              <a:t>t</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ulburările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de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alimentație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diferențe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t>
            </a:r>
            <a:r>
              <a:rPr lang="en-US" sz="2400" b="1" i="0" dirty="0" err="1">
                <a:solidFill>
                  <a:schemeClr val="bg1"/>
                </a:solidFill>
                <a:effectLst>
                  <a:outerShdw blurRad="38100" dist="38100" dir="2700000" algn="tl">
                    <a:srgbClr val="000000">
                      <a:alpha val="43137"/>
                    </a:srgbClr>
                  </a:outerShdw>
                </a:effectLst>
                <a:latin typeface="Barlow SemiBold" panose="00000700000000000000" pitchFamily="2" charset="-18"/>
              </a:rPr>
              <a:t>esențiale</a:t>
            </a: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 (2)</a:t>
            </a:r>
            <a:endParaRPr lang="ro-RO" sz="2400" dirty="0"/>
          </a:p>
        </p:txBody>
      </p:sp>
      <p:sp>
        <p:nvSpPr>
          <p:cNvPr id="3" name="Text Placeholder 2">
            <a:extLst>
              <a:ext uri="{FF2B5EF4-FFF2-40B4-BE49-F238E27FC236}">
                <a16:creationId xmlns:a16="http://schemas.microsoft.com/office/drawing/2014/main" xmlns="" id="{72407343-5555-9F96-10D5-538347529977}"/>
              </a:ext>
            </a:extLst>
          </p:cNvPr>
          <p:cNvSpPr>
            <a:spLocks noGrp="1"/>
          </p:cNvSpPr>
          <p:nvPr>
            <p:ph type="body" idx="1"/>
          </p:nvPr>
        </p:nvSpPr>
        <p:spPr>
          <a:xfrm>
            <a:off x="603999" y="1705175"/>
            <a:ext cx="3751977" cy="2715600"/>
          </a:xfrm>
        </p:spPr>
        <p:txBody>
          <a:bodyPr/>
          <a:lstStyle/>
          <a:p>
            <a:pPr marL="88900" indent="0" algn="l" fontAlgn="base">
              <a:buNone/>
            </a:pPr>
            <a:r>
              <a:rPr lang="ro-RO" sz="1800" b="1" i="1" dirty="0">
                <a:solidFill>
                  <a:srgbClr val="212121"/>
                </a:solidFill>
                <a:effectLst/>
                <a:latin typeface="Barlow Light" panose="00000400000000000000" pitchFamily="2" charset="-18"/>
              </a:rPr>
              <a:t>Tulburări de alimentație</a:t>
            </a: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Gânduri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obsesive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despre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mâncare</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Preocupări</a:t>
            </a:r>
            <a:r>
              <a:rPr lang="en-US" sz="1600" b="0" i="0" dirty="0">
                <a:solidFill>
                  <a:srgbClr val="212121"/>
                </a:solidFill>
                <a:effectLst/>
                <a:latin typeface="Barlow Light" panose="00000400000000000000" pitchFamily="2" charset="-18"/>
              </a:rPr>
              <a:t> extreme legate de </a:t>
            </a:r>
            <a:r>
              <a:rPr lang="en-US" sz="1600" b="0" i="0" dirty="0" err="1">
                <a:solidFill>
                  <a:srgbClr val="212121"/>
                </a:solidFill>
                <a:effectLst/>
                <a:latin typeface="Barlow Light" panose="00000400000000000000" pitchFamily="2" charset="-18"/>
              </a:rPr>
              <a:t>calorii</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Modificări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semnificative</a:t>
            </a:r>
            <a:r>
              <a:rPr lang="en-US" sz="1600" b="0" i="0" dirty="0">
                <a:solidFill>
                  <a:srgbClr val="212121"/>
                </a:solidFill>
                <a:effectLst/>
                <a:latin typeface="Barlow Light" panose="00000400000000000000" pitchFamily="2" charset="-18"/>
              </a:rPr>
              <a:t> ale </a:t>
            </a:r>
            <a:r>
              <a:rPr lang="en-US" sz="1600" b="0" i="0" dirty="0" err="1">
                <a:solidFill>
                  <a:srgbClr val="212121"/>
                </a:solidFill>
                <a:effectLst/>
                <a:latin typeface="Barlow Light" panose="00000400000000000000" pitchFamily="2" charset="-18"/>
              </a:rPr>
              <a:t>greutății</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Gânduri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obsesive</a:t>
            </a:r>
            <a:r>
              <a:rPr lang="en-US" sz="1600" b="0" i="0" dirty="0">
                <a:solidFill>
                  <a:srgbClr val="212121"/>
                </a:solidFill>
                <a:effectLst/>
                <a:latin typeface="Barlow Light" panose="00000400000000000000" pitchFamily="2" charset="-18"/>
              </a:rPr>
              <a:t> legate de </a:t>
            </a:r>
            <a:r>
              <a:rPr lang="en-US" sz="1600" b="0" i="0" dirty="0" err="1">
                <a:solidFill>
                  <a:srgbClr val="212121"/>
                </a:solidFill>
                <a:effectLst/>
                <a:latin typeface="Barlow Light" panose="00000400000000000000" pitchFamily="2" charset="-18"/>
              </a:rPr>
              <a:t>formă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și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greutate</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Funcționare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afectată</a:t>
            </a:r>
            <a:r>
              <a:rPr lang="en-US" sz="1600" b="0" i="0" dirty="0">
                <a:solidFill>
                  <a:srgbClr val="212121"/>
                </a:solidFill>
                <a:effectLst/>
                <a:latin typeface="Barlow Light" panose="00000400000000000000" pitchFamily="2" charset="-18"/>
              </a:rPr>
              <a:t> din </a:t>
            </a:r>
            <a:r>
              <a:rPr lang="en-US" sz="1600" b="0" i="0" dirty="0" err="1">
                <a:solidFill>
                  <a:srgbClr val="212121"/>
                </a:solidFill>
                <a:effectLst/>
                <a:latin typeface="Barlow Light" panose="00000400000000000000" pitchFamily="2" charset="-18"/>
              </a:rPr>
              <a:t>cauza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contprizării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caloriilor</a:t>
            </a:r>
            <a:r>
              <a:rPr lang="en-US" sz="1600" b="0" i="0" dirty="0">
                <a:solidFill>
                  <a:srgbClr val="212121"/>
                </a:solidFill>
                <a:effectLst/>
                <a:latin typeface="Barlow Light" panose="00000400000000000000" pitchFamily="2" charset="-18"/>
              </a:rPr>
              <a:t>, a </a:t>
            </a:r>
            <a:r>
              <a:rPr lang="en-US" sz="1600" b="0" i="0" dirty="0" err="1">
                <a:solidFill>
                  <a:srgbClr val="212121"/>
                </a:solidFill>
                <a:effectLst/>
                <a:latin typeface="Barlow Light" panose="00000400000000000000" pitchFamily="2" charset="-18"/>
              </a:rPr>
              <a:t>înghițirii</a:t>
            </a:r>
            <a:r>
              <a:rPr lang="en-US" sz="1600" b="0" i="0" dirty="0">
                <a:solidFill>
                  <a:srgbClr val="212121"/>
                </a:solidFill>
                <a:effectLst/>
                <a:latin typeface="Barlow Light" panose="00000400000000000000" pitchFamily="2" charset="-18"/>
              </a:rPr>
              <a:t>, a </a:t>
            </a:r>
            <a:r>
              <a:rPr lang="en-US" sz="1600" b="0" i="0" dirty="0" err="1">
                <a:solidFill>
                  <a:srgbClr val="212121"/>
                </a:solidFill>
                <a:effectLst/>
                <a:latin typeface="Barlow Light" panose="00000400000000000000" pitchFamily="2" charset="-18"/>
              </a:rPr>
              <a:t>inducerii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vomei</a:t>
            </a:r>
            <a:r>
              <a:rPr lang="en-US" sz="1600" b="0" i="0" dirty="0">
                <a:solidFill>
                  <a:srgbClr val="212121"/>
                </a:solidFill>
                <a:effectLst/>
                <a:latin typeface="Barlow Light" panose="00000400000000000000" pitchFamily="2" charset="-18"/>
              </a:rPr>
              <a:t>, a </a:t>
            </a:r>
            <a:r>
              <a:rPr lang="en-US" sz="1600" b="0" i="0" dirty="0" err="1">
                <a:solidFill>
                  <a:srgbClr val="212121"/>
                </a:solidFill>
                <a:effectLst/>
                <a:latin typeface="Barlow Light" panose="00000400000000000000" pitchFamily="2" charset="-18"/>
              </a:rPr>
              <a:t>exercițiilor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fizice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sau</a:t>
            </a:r>
            <a:r>
              <a:rPr lang="en-US" sz="1600" b="0" i="0" dirty="0">
                <a:solidFill>
                  <a:srgbClr val="212121"/>
                </a:solidFill>
                <a:effectLst/>
                <a:latin typeface="Barlow Light" panose="00000400000000000000" pitchFamily="2" charset="-18"/>
              </a:rPr>
              <a:t> a </a:t>
            </a:r>
            <a:r>
              <a:rPr lang="en-US" sz="1600" b="0" i="0" dirty="0" err="1">
                <a:solidFill>
                  <a:srgbClr val="212121"/>
                </a:solidFill>
                <a:effectLst/>
                <a:latin typeface="Barlow Light" panose="00000400000000000000" pitchFamily="2" charset="-18"/>
              </a:rPr>
              <a:t>altor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comportamente</a:t>
            </a:r>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71A30B55-9B47-558A-F500-4058A9EDF0A8}"/>
              </a:ext>
            </a:extLst>
          </p:cNvPr>
          <p:cNvSpPr>
            <a:spLocks noGrp="1"/>
          </p:cNvSpPr>
          <p:nvPr>
            <p:ph type="body" idx="2"/>
          </p:nvPr>
        </p:nvSpPr>
        <p:spPr>
          <a:xfrm>
            <a:off x="4788023" y="1705175"/>
            <a:ext cx="3751977" cy="2715600"/>
          </a:xfrm>
        </p:spPr>
        <p:txBody>
          <a:bodyPr/>
          <a:lstStyle/>
          <a:p>
            <a:pPr marL="88900" indent="0" algn="l" fontAlgn="base">
              <a:buNone/>
            </a:pPr>
            <a:r>
              <a:rPr lang="ro-RO" sz="1800" b="1" i="1" dirty="0">
                <a:solidFill>
                  <a:srgbClr val="212121"/>
                </a:solidFill>
                <a:effectLst/>
                <a:latin typeface="Barlow Light" panose="00000400000000000000" pitchFamily="2" charset="-18"/>
              </a:rPr>
              <a:t>Alimentație dezordonată</a:t>
            </a: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Alimentația</a:t>
            </a:r>
            <a:r>
              <a:rPr lang="en-US" sz="1600" b="0" i="0" dirty="0">
                <a:solidFill>
                  <a:srgbClr val="212121"/>
                </a:solidFill>
                <a:effectLst/>
                <a:latin typeface="Barlow Light" panose="00000400000000000000" pitchFamily="2" charset="-18"/>
              </a:rPr>
              <a:t> din </a:t>
            </a:r>
            <a:r>
              <a:rPr lang="en-US" sz="1600" b="0" i="0" dirty="0" err="1">
                <a:solidFill>
                  <a:srgbClr val="212121"/>
                </a:solidFill>
                <a:effectLst/>
                <a:latin typeface="Barlow Light" panose="00000400000000000000" pitchFamily="2" charset="-18"/>
              </a:rPr>
              <a:t>alte</a:t>
            </a:r>
            <a:r>
              <a:rPr lang="en-US" sz="1600" b="0" i="0" dirty="0">
                <a:solidFill>
                  <a:srgbClr val="212121"/>
                </a:solidFill>
                <a:effectLst/>
                <a:latin typeface="Barlow Light" panose="00000400000000000000" pitchFamily="2" charset="-18"/>
              </a:rPr>
              <a:t> motive </a:t>
            </a:r>
            <a:r>
              <a:rPr lang="en-US" sz="1600" b="0" i="0" dirty="0" err="1">
                <a:solidFill>
                  <a:srgbClr val="212121"/>
                </a:solidFill>
                <a:effectLst/>
                <a:latin typeface="Barlow Light" panose="00000400000000000000" pitchFamily="2" charset="-18"/>
              </a:rPr>
              <a:t>decât</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hrănirea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sau</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foamea</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Alimentația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pentru</a:t>
            </a:r>
            <a:r>
              <a:rPr lang="en-US" sz="1600" b="0" i="0" dirty="0">
                <a:solidFill>
                  <a:srgbClr val="212121"/>
                </a:solidFill>
                <a:effectLst/>
                <a:latin typeface="Barlow Light" panose="00000400000000000000" pitchFamily="2" charset="-18"/>
              </a:rPr>
              <a:t> a face </a:t>
            </a:r>
            <a:r>
              <a:rPr lang="en-US" sz="1600" b="0" i="0" dirty="0" err="1">
                <a:solidFill>
                  <a:srgbClr val="212121"/>
                </a:solidFill>
                <a:effectLst/>
                <a:latin typeface="Barlow Light" panose="00000400000000000000" pitchFamily="2" charset="-18"/>
              </a:rPr>
              <a:t>față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stresului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sau</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emoțiilor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dificile</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Aderența</a:t>
            </a:r>
            <a:r>
              <a:rPr lang="en-US" sz="1600" b="0" i="0" dirty="0">
                <a:solidFill>
                  <a:srgbClr val="212121"/>
                </a:solidFill>
                <a:effectLst/>
                <a:latin typeface="Barlow Light" panose="00000400000000000000" pitchFamily="2" charset="-18"/>
              </a:rPr>
              <a:t> la </a:t>
            </a:r>
            <a:r>
              <a:rPr lang="en-US" sz="1600" b="0" i="0" dirty="0" err="1">
                <a:solidFill>
                  <a:srgbClr val="212121"/>
                </a:solidFill>
                <a:effectLst/>
                <a:latin typeface="Barlow Light" panose="00000400000000000000" pitchFamily="2" charset="-18"/>
              </a:rPr>
              <a:t>restricția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calorică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înghițirea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sau</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voma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neregulată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sau</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limitată</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Evitarea</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grupurilor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majore</a:t>
            </a:r>
            <a:r>
              <a:rPr lang="en-US" sz="1600" b="0" i="0" dirty="0">
                <a:solidFill>
                  <a:srgbClr val="212121"/>
                </a:solidFill>
                <a:effectLst/>
                <a:latin typeface="Barlow Light" panose="00000400000000000000" pitchFamily="2" charset="-18"/>
              </a:rPr>
              <a:t> de </a:t>
            </a:r>
            <a:r>
              <a:rPr lang="en-US" sz="1600" b="0" i="0" dirty="0" err="1">
                <a:solidFill>
                  <a:srgbClr val="212121"/>
                </a:solidFill>
                <a:effectLst/>
                <a:latin typeface="Barlow Light" panose="00000400000000000000" pitchFamily="2" charset="-18"/>
              </a:rPr>
              <a:t>alimente</a:t>
            </a:r>
            <a:endParaRPr lang="en-US" sz="1600" b="0" i="0"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err="1">
                <a:solidFill>
                  <a:srgbClr val="212121"/>
                </a:solidFill>
                <a:effectLst/>
                <a:latin typeface="Barlow Light" panose="00000400000000000000" pitchFamily="2" charset="-18"/>
              </a:rPr>
              <a:t>Consumul</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selectiv</a:t>
            </a:r>
            <a:r>
              <a:rPr lang="en-US" sz="1600" b="0" i="0" dirty="0">
                <a:solidFill>
                  <a:srgbClr val="212121"/>
                </a:solidFill>
                <a:effectLst/>
                <a:latin typeface="Barlow Light" panose="00000400000000000000" pitchFamily="2" charset="-18"/>
              </a:rPr>
              <a:t> al </a:t>
            </a:r>
            <a:r>
              <a:rPr lang="en-US" sz="1600" b="0" i="0" dirty="0" err="1">
                <a:solidFill>
                  <a:srgbClr val="212121"/>
                </a:solidFill>
                <a:effectLst/>
                <a:latin typeface="Barlow Light" panose="00000400000000000000" pitchFamily="2" charset="-18"/>
              </a:rPr>
              <a:t>anumitor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alimente</a:t>
            </a:r>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DDF987E2-5DF0-E58B-D9A7-EF28EEAD35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6501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DE067-DEF3-B838-405D-9322FDF4EF55}"/>
              </a:ext>
            </a:extLst>
          </p:cNvPr>
          <p:cNvSpPr>
            <a:spLocks noGrp="1"/>
          </p:cNvSpPr>
          <p:nvPr>
            <p:ph type="title"/>
          </p:nvPr>
        </p:nvSpPr>
        <p:spPr/>
        <p:txBody>
          <a:bodyPr/>
          <a:lstStyle/>
          <a:p>
            <a:r>
              <a:rPr lang="en-US" sz="2400" dirty="0"/>
              <a:t>Ce </a:t>
            </a:r>
            <a:r>
              <a:rPr lang="en-US" sz="2400" dirty="0" err="1"/>
              <a:t>este</a:t>
            </a:r>
            <a:r>
              <a:rPr lang="en-US" sz="2400" dirty="0"/>
              <a:t> </a:t>
            </a:r>
            <a:r>
              <a:rPr lang="en-US" sz="2400" dirty="0" err="1"/>
              <a:t>tulburarea</a:t>
            </a:r>
            <a:r>
              <a:rPr lang="en-US" sz="2400" dirty="0"/>
              <a:t> de </a:t>
            </a:r>
            <a:r>
              <a:rPr lang="en-US" sz="2400" dirty="0" err="1"/>
              <a:t>alimentație</a:t>
            </a:r>
            <a:r>
              <a:rPr lang="en-US" sz="2400" dirty="0"/>
              <a:t>?</a:t>
            </a:r>
            <a:endParaRPr lang="ro-RO" sz="2400" dirty="0"/>
          </a:p>
        </p:txBody>
      </p:sp>
      <p:sp>
        <p:nvSpPr>
          <p:cNvPr id="3" name="Text Placeholder 2">
            <a:extLst>
              <a:ext uri="{FF2B5EF4-FFF2-40B4-BE49-F238E27FC236}">
                <a16:creationId xmlns:a16="http://schemas.microsoft.com/office/drawing/2014/main" xmlns="" id="{D276BE3D-10D8-47D8-94A1-CEEBE9DDD56D}"/>
              </a:ext>
            </a:extLst>
          </p:cNvPr>
          <p:cNvSpPr>
            <a:spLocks noGrp="1"/>
          </p:cNvSpPr>
          <p:nvPr>
            <p:ph type="body" idx="1"/>
          </p:nvPr>
        </p:nvSpPr>
        <p:spPr>
          <a:xfrm>
            <a:off x="614974" y="1705175"/>
            <a:ext cx="7701442" cy="2826600"/>
          </a:xfrm>
        </p:spPr>
        <p:txBody>
          <a:bodyPr/>
          <a:lstStyle/>
          <a:p>
            <a:pPr algn="l" fontAlgn="base">
              <a:buFont typeface="Wingdings" panose="05000000000000000000" pitchFamily="2" charset="2"/>
              <a:buChar char="v"/>
            </a:pPr>
            <a:r>
              <a:rPr lang="en-US" sz="1800" b="0" i="0" dirty="0">
                <a:solidFill>
                  <a:srgbClr val="212121"/>
                </a:solidFill>
                <a:effectLst/>
                <a:latin typeface="Barlow Light" panose="00000400000000000000" pitchFamily="2" charset="-18"/>
              </a:rPr>
              <a:t>O </a:t>
            </a:r>
            <a:r>
              <a:rPr lang="en-US" sz="1800" b="1" i="0" dirty="0" err="1">
                <a:solidFill>
                  <a:srgbClr val="212121"/>
                </a:solidFill>
                <a:effectLst/>
                <a:latin typeface="Barlow Light" panose="00000400000000000000" pitchFamily="2" charset="-18"/>
              </a:rPr>
              <a:t>tulburare</a:t>
            </a:r>
            <a:r>
              <a:rPr lang="en-US" sz="1800" b="1" i="0" dirty="0">
                <a:solidFill>
                  <a:srgbClr val="212121"/>
                </a:solidFill>
                <a:effectLst/>
                <a:latin typeface="Barlow Light" panose="00000400000000000000" pitchFamily="2" charset="-18"/>
              </a:rPr>
              <a:t> de </a:t>
            </a:r>
            <a:r>
              <a:rPr lang="en-US" sz="1800" b="1" i="0" dirty="0" err="1">
                <a:solidFill>
                  <a:srgbClr val="212121"/>
                </a:solidFill>
                <a:effectLst/>
                <a:latin typeface="Barlow Light" panose="00000400000000000000" pitchFamily="2" charset="-18"/>
              </a:rPr>
              <a:t>alimentație</a:t>
            </a:r>
            <a:r>
              <a:rPr lang="en-US" sz="1800" b="1"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este</a:t>
            </a:r>
            <a:r>
              <a:rPr lang="en-US" sz="1800" b="0" i="0" dirty="0">
                <a:solidFill>
                  <a:srgbClr val="212121"/>
                </a:solidFill>
                <a:effectLst/>
                <a:latin typeface="Barlow Light" panose="00000400000000000000" pitchFamily="2" charset="-18"/>
              </a:rPr>
              <a:t> o </a:t>
            </a:r>
            <a:r>
              <a:rPr lang="en-US" sz="1800" b="0" i="0" dirty="0" err="1">
                <a:solidFill>
                  <a:srgbClr val="212121"/>
                </a:solidFill>
                <a:effectLst/>
                <a:latin typeface="Barlow Light" panose="00000400000000000000" pitchFamily="2" charset="-18"/>
              </a:rPr>
              <a:t>afecțiune</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complexă</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caracterizată</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prin</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obiceiuri</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alimentare</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anormale</a:t>
            </a:r>
            <a:r>
              <a:rPr lang="en-US" sz="1800" b="0" i="0" dirty="0">
                <a:solidFill>
                  <a:srgbClr val="212121"/>
                </a:solidFill>
                <a:effectLst/>
                <a:latin typeface="Barlow Light" panose="00000400000000000000" pitchFamily="2" charset="-18"/>
              </a:rPr>
              <a:t> care </a:t>
            </a:r>
            <a:r>
              <a:rPr lang="en-US" sz="1800" b="0" i="0" dirty="0" err="1">
                <a:solidFill>
                  <a:srgbClr val="212121"/>
                </a:solidFill>
                <a:effectLst/>
                <a:latin typeface="Barlow Light" panose="00000400000000000000" pitchFamily="2" charset="-18"/>
              </a:rPr>
              <a:t>afectează</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sănătatea</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și</a:t>
            </a:r>
            <a:r>
              <a:rPr lang="en-US" sz="1800" b="0" i="0" dirty="0">
                <a:solidFill>
                  <a:srgbClr val="212121"/>
                </a:solidFill>
                <a:effectLst/>
                <a:latin typeface="Barlow Light" panose="00000400000000000000" pitchFamily="2" charset="-18"/>
              </a:rPr>
              <a:t> </a:t>
            </a:r>
            <a:r>
              <a:rPr lang="en-US" sz="1800" b="0" i="0" dirty="0" err="1">
                <a:solidFill>
                  <a:srgbClr val="212121"/>
                </a:solidFill>
                <a:effectLst/>
                <a:latin typeface="Barlow Light" panose="00000400000000000000" pitchFamily="2" charset="-18"/>
              </a:rPr>
              <a:t>capacitatea</a:t>
            </a:r>
            <a:r>
              <a:rPr lang="en-US" sz="1800" b="0" i="0" dirty="0">
                <a:solidFill>
                  <a:srgbClr val="212121"/>
                </a:solidFill>
                <a:effectLst/>
                <a:latin typeface="Barlow Light" panose="00000400000000000000" pitchFamily="2" charset="-18"/>
              </a:rPr>
              <a:t> de </a:t>
            </a:r>
            <a:r>
              <a:rPr lang="en-US" sz="1800" b="0" i="0" dirty="0" err="1">
                <a:solidFill>
                  <a:srgbClr val="212121"/>
                </a:solidFill>
                <a:effectLst/>
                <a:latin typeface="Barlow Light" panose="00000400000000000000" pitchFamily="2" charset="-18"/>
              </a:rPr>
              <a:t>funcționare</a:t>
            </a:r>
            <a:r>
              <a:rPr lang="en-US" sz="1800" b="0" i="0" dirty="0">
                <a:solidFill>
                  <a:srgbClr val="212121"/>
                </a:solidFill>
                <a:effectLst/>
                <a:latin typeface="Barlow Light" panose="00000400000000000000" pitchFamily="2" charset="-18"/>
              </a:rPr>
              <a:t> a </a:t>
            </a:r>
            <a:r>
              <a:rPr lang="en-US" sz="1800" b="0" i="0" dirty="0" err="1">
                <a:solidFill>
                  <a:srgbClr val="212121"/>
                </a:solidFill>
                <a:effectLst/>
                <a:latin typeface="Barlow Light" panose="00000400000000000000" pitchFamily="2" charset="-18"/>
              </a:rPr>
              <a:t>individului</a:t>
            </a:r>
            <a:r>
              <a:rPr lang="en-US" sz="1800" b="0" i="0" dirty="0">
                <a:solidFill>
                  <a:srgbClr val="212121"/>
                </a:solidFill>
                <a:effectLst/>
                <a:latin typeface="Barlow Light" panose="00000400000000000000" pitchFamily="2" charset="-18"/>
              </a:rPr>
              <a:t>.</a:t>
            </a:r>
          </a:p>
          <a:p>
            <a:pPr marL="76200" indent="0" algn="l" fontAlgn="base">
              <a:buNone/>
            </a:pPr>
            <a:endParaRPr lang="ro-RO" sz="1600" b="0" i="0" dirty="0">
              <a:solidFill>
                <a:srgbClr val="212121"/>
              </a:solidFill>
              <a:effectLst/>
              <a:latin typeface="Barlow Light" panose="00000400000000000000" pitchFamily="2" charset="-18"/>
            </a:endParaRPr>
          </a:p>
          <a:p>
            <a:pPr marL="76200" indent="0" algn="l" fontAlgn="base">
              <a:buNone/>
            </a:pPr>
            <a:r>
              <a:rPr lang="en-US" sz="1800" b="1" i="0" dirty="0" err="1">
                <a:solidFill>
                  <a:srgbClr val="212121"/>
                </a:solidFill>
                <a:effectLst/>
                <a:latin typeface="Barlow Light" panose="00000400000000000000" pitchFamily="2" charset="-18"/>
              </a:rPr>
              <a:t>Tipuri</a:t>
            </a:r>
            <a:r>
              <a:rPr lang="en-US" sz="1800" b="1" i="0" dirty="0">
                <a:solidFill>
                  <a:srgbClr val="212121"/>
                </a:solidFill>
                <a:effectLst/>
                <a:latin typeface="Barlow Light" panose="00000400000000000000" pitchFamily="2" charset="-18"/>
              </a:rPr>
              <a:t> de </a:t>
            </a:r>
            <a:r>
              <a:rPr lang="en-US" sz="1800" b="1" i="0" dirty="0" err="1">
                <a:solidFill>
                  <a:srgbClr val="212121"/>
                </a:solidFill>
                <a:effectLst/>
                <a:latin typeface="Barlow Light" panose="00000400000000000000" pitchFamily="2" charset="-18"/>
              </a:rPr>
              <a:t>tulburări</a:t>
            </a:r>
            <a:r>
              <a:rPr lang="en-US" sz="1800" b="1" i="0" dirty="0">
                <a:solidFill>
                  <a:srgbClr val="212121"/>
                </a:solidFill>
                <a:effectLst/>
                <a:latin typeface="Barlow Light" panose="00000400000000000000" pitchFamily="2" charset="-18"/>
              </a:rPr>
              <a:t> de </a:t>
            </a:r>
            <a:r>
              <a:rPr lang="en-US" sz="1800" b="1" i="0" dirty="0" err="1">
                <a:solidFill>
                  <a:srgbClr val="212121"/>
                </a:solidFill>
                <a:effectLst/>
                <a:latin typeface="Barlow Light" panose="00000400000000000000" pitchFamily="2" charset="-18"/>
              </a:rPr>
              <a:t>alimentație</a:t>
            </a:r>
            <a:r>
              <a:rPr lang="ro-RO" sz="1800" b="1" i="0" dirty="0">
                <a:solidFill>
                  <a:srgbClr val="212121"/>
                </a:solidFill>
                <a:effectLst/>
                <a:latin typeface="Barlow Light" panose="00000400000000000000" pitchFamily="2" charset="-18"/>
              </a:rPr>
              <a:t>:</a:t>
            </a:r>
            <a:endParaRPr lang="en-US" sz="1800" b="1" i="0" dirty="0">
              <a:solidFill>
                <a:srgbClr val="212121"/>
              </a:solidFill>
              <a:effectLst/>
              <a:latin typeface="Barlow Light" panose="00000400000000000000" pitchFamily="2" charset="-18"/>
            </a:endParaRPr>
          </a:p>
          <a:p>
            <a:pPr algn="l" fontAlgn="base"/>
            <a:r>
              <a:rPr lang="en-US" sz="1600" b="0" i="0" dirty="0">
                <a:solidFill>
                  <a:srgbClr val="212121"/>
                </a:solidFill>
                <a:effectLst/>
                <a:latin typeface="Barlow Light" panose="00000400000000000000" pitchFamily="2" charset="-18"/>
              </a:rPr>
              <a:t>Cele </a:t>
            </a:r>
            <a:r>
              <a:rPr lang="en-US" sz="1600" b="0" i="0" dirty="0" err="1">
                <a:solidFill>
                  <a:srgbClr val="212121"/>
                </a:solidFill>
                <a:effectLst/>
                <a:latin typeface="Barlow Light" panose="00000400000000000000" pitchFamily="2" charset="-18"/>
              </a:rPr>
              <a:t>mai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frecvente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trei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tulburări</a:t>
            </a:r>
            <a:r>
              <a:rPr lang="en-US" sz="1600" b="0" i="0" dirty="0">
                <a:solidFill>
                  <a:srgbClr val="212121"/>
                </a:solidFill>
                <a:effectLst/>
                <a:latin typeface="Barlow Light" panose="00000400000000000000" pitchFamily="2" charset="-18"/>
              </a:rPr>
              <a:t> de </a:t>
            </a:r>
            <a:r>
              <a:rPr lang="en-US" sz="1600" b="0" i="0" dirty="0" err="1">
                <a:solidFill>
                  <a:srgbClr val="212121"/>
                </a:solidFill>
                <a:effectLst/>
                <a:latin typeface="Barlow Light" panose="00000400000000000000" pitchFamily="2" charset="-18"/>
              </a:rPr>
              <a:t>alimentație</a:t>
            </a:r>
            <a:r>
              <a:rPr lang="en-US" sz="1600" b="0" i="0" dirty="0">
                <a:solidFill>
                  <a:srgbClr val="212121"/>
                </a:solidFill>
                <a:effectLst/>
                <a:latin typeface="Barlow Light" panose="00000400000000000000" pitchFamily="2" charset="-18"/>
              </a:rPr>
              <a:t> sunt: </a:t>
            </a:r>
            <a:r>
              <a:rPr lang="en-US" sz="1600" b="0" i="0" dirty="0" err="1">
                <a:solidFill>
                  <a:srgbClr val="212121"/>
                </a:solidFill>
                <a:effectLst/>
                <a:latin typeface="Barlow Light" panose="00000400000000000000" pitchFamily="2" charset="-18"/>
              </a:rPr>
              <a:t>tulburarea</a:t>
            </a:r>
            <a:r>
              <a:rPr lang="en-US" sz="1600" b="0" i="0" dirty="0">
                <a:solidFill>
                  <a:srgbClr val="212121"/>
                </a:solidFill>
                <a:effectLst/>
                <a:latin typeface="Barlow Light" panose="00000400000000000000" pitchFamily="2" charset="-18"/>
              </a:rPr>
              <a:t> de </a:t>
            </a:r>
            <a:r>
              <a:rPr lang="en-US" sz="1600" b="0" i="0" dirty="0" err="1">
                <a:solidFill>
                  <a:srgbClr val="212121"/>
                </a:solidFill>
                <a:effectLst/>
                <a:latin typeface="Barlow Light" panose="00000400000000000000" pitchFamily="2" charset="-18"/>
              </a:rPr>
              <a:t>alimentație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excesivă</a:t>
            </a:r>
            <a:r>
              <a:rPr lang="en-US" sz="1600" b="0" i="0" dirty="0">
                <a:solidFill>
                  <a:srgbClr val="212121"/>
                </a:solidFill>
                <a:effectLst/>
                <a:latin typeface="Barlow Light" panose="00000400000000000000" pitchFamily="2" charset="-18"/>
              </a:rPr>
              <a:t>, anorexia </a:t>
            </a:r>
            <a:r>
              <a:rPr lang="en-US" sz="1600" b="0" i="0" dirty="0" err="1">
                <a:solidFill>
                  <a:srgbClr val="212121"/>
                </a:solidFill>
                <a:effectLst/>
                <a:latin typeface="Barlow Light" panose="00000400000000000000" pitchFamily="2" charset="-18"/>
              </a:rPr>
              <a:t>nervoasă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și</a:t>
            </a:r>
            <a:r>
              <a:rPr lang="en-US" sz="1600" b="0" i="0" dirty="0">
                <a:solidFill>
                  <a:srgbClr val="212121"/>
                </a:solidFill>
                <a:effectLst/>
                <a:latin typeface="Barlow Light" panose="00000400000000000000" pitchFamily="2" charset="-18"/>
              </a:rPr>
              <a:t> bulimia </a:t>
            </a:r>
            <a:r>
              <a:rPr lang="en-US" sz="1600" b="0" i="0" dirty="0" err="1">
                <a:solidFill>
                  <a:srgbClr val="212121"/>
                </a:solidFill>
                <a:effectLst/>
                <a:latin typeface="Barlow Light" panose="00000400000000000000" pitchFamily="2" charset="-18"/>
              </a:rPr>
              <a:t>nervoasă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dar</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există</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și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alte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tipuri</a:t>
            </a:r>
            <a:r>
              <a:rPr lang="en-US" sz="1600" b="0" i="0" dirty="0">
                <a:solidFill>
                  <a:srgbClr val="212121"/>
                </a:solidFill>
                <a:effectLst/>
                <a:latin typeface="Barlow Light" panose="00000400000000000000" pitchFamily="2" charset="-18"/>
              </a:rPr>
              <a:t>.</a:t>
            </a:r>
          </a:p>
          <a:p>
            <a:pPr algn="l" fontAlgn="base"/>
            <a:r>
              <a:rPr lang="en-US" sz="1600" b="0" i="0" dirty="0" err="1">
                <a:solidFill>
                  <a:srgbClr val="212121"/>
                </a:solidFill>
                <a:effectLst/>
                <a:latin typeface="Barlow Light" panose="00000400000000000000" pitchFamily="2" charset="-18"/>
              </a:rPr>
              <a:t>Fiecare</a:t>
            </a:r>
            <a:r>
              <a:rPr lang="en-US" sz="1600" b="0" i="0" dirty="0">
                <a:solidFill>
                  <a:srgbClr val="212121"/>
                </a:solidFill>
                <a:effectLst/>
                <a:latin typeface="Barlow Light" panose="00000400000000000000" pitchFamily="2" charset="-18"/>
              </a:rPr>
              <a:t> are </a:t>
            </a:r>
            <a:r>
              <a:rPr lang="en-US" sz="1600" b="0" i="0" dirty="0" err="1">
                <a:solidFill>
                  <a:srgbClr val="212121"/>
                </a:solidFill>
                <a:effectLst/>
                <a:latin typeface="Barlow Light" panose="00000400000000000000" pitchFamily="2" charset="-18"/>
              </a:rPr>
              <a:t>propriul</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său</a:t>
            </a:r>
            <a:r>
              <a:rPr lang="en-US" sz="1600" b="0" i="0" dirty="0">
                <a:solidFill>
                  <a:srgbClr val="212121"/>
                </a:solidFill>
                <a:effectLst/>
                <a:latin typeface="Barlow Light" panose="00000400000000000000" pitchFamily="2" charset="-18"/>
              </a:rPr>
              <a:t> set de </a:t>
            </a:r>
            <a:r>
              <a:rPr lang="en-US" sz="1600" b="0" i="0" dirty="0" err="1">
                <a:solidFill>
                  <a:srgbClr val="212121"/>
                </a:solidFill>
                <a:effectLst/>
                <a:latin typeface="Barlow Light" panose="00000400000000000000" pitchFamily="2" charset="-18"/>
              </a:rPr>
              <a:t>simptome</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și</a:t>
            </a:r>
            <a:r>
              <a:rPr lang="en-US" sz="1600" b="0" i="0" dirty="0">
                <a:solidFill>
                  <a:srgbClr val="212121"/>
                </a:solidFill>
                <a:effectLst/>
                <a:latin typeface="Barlow Light" panose="00000400000000000000" pitchFamily="2" charset="-18"/>
              </a:rPr>
              <a:t> </a:t>
            </a:r>
            <a:r>
              <a:rPr lang="en-US" sz="1600" b="0" i="0" dirty="0" err="1">
                <a:solidFill>
                  <a:srgbClr val="212121"/>
                </a:solidFill>
                <a:effectLst/>
                <a:latin typeface="Barlow Light" panose="00000400000000000000" pitchFamily="2" charset="-18"/>
              </a:rPr>
              <a:t>criterii</a:t>
            </a:r>
            <a:r>
              <a:rPr lang="en-US" sz="1600" b="0" i="0" dirty="0">
                <a:solidFill>
                  <a:srgbClr val="212121"/>
                </a:solidFill>
                <a:effectLst/>
                <a:latin typeface="Barlow Light" panose="00000400000000000000" pitchFamily="2" charset="-18"/>
              </a:rPr>
              <a:t> de </a:t>
            </a:r>
            <a:r>
              <a:rPr lang="en-US" sz="1600" b="0" i="0" dirty="0" err="1">
                <a:solidFill>
                  <a:srgbClr val="212121"/>
                </a:solidFill>
                <a:effectLst/>
                <a:latin typeface="Barlow Light" panose="00000400000000000000" pitchFamily="2" charset="-18"/>
              </a:rPr>
              <a:t>diagnosticare</a:t>
            </a:r>
            <a:r>
              <a:rPr lang="en-US" sz="1600" b="0" i="0" dirty="0">
                <a:solidFill>
                  <a:srgbClr val="212121"/>
                </a:solidFill>
                <a:effectLst/>
                <a:latin typeface="Barlow Light" panose="00000400000000000000" pitchFamily="2" charset="-18"/>
              </a:rPr>
              <a:t>.</a:t>
            </a: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F8681821-D459-B37E-0177-22BA4C8F5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906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EBF5D-0956-1D25-ADAE-C8EF0B8C7E4F}"/>
              </a:ext>
            </a:extLst>
          </p:cNvPr>
          <p:cNvSpPr>
            <a:spLocks noGrp="1"/>
          </p:cNvSpPr>
          <p:nvPr>
            <p:ph type="title"/>
          </p:nvPr>
        </p:nvSpPr>
        <p:spPr/>
        <p:txBody>
          <a:bodyPr/>
          <a:lstStyle/>
          <a:p>
            <a:r>
              <a:rPr lang="en-US" sz="2400" dirty="0" err="1"/>
              <a:t>Etiologia</a:t>
            </a:r>
            <a:r>
              <a:rPr lang="en-US" sz="2400" dirty="0"/>
              <a:t> </a:t>
            </a:r>
            <a:r>
              <a:rPr lang="en-US" sz="2400" dirty="0" err="1"/>
              <a:t>tulburărilor</a:t>
            </a:r>
            <a:r>
              <a:rPr lang="en-US" sz="2400" dirty="0"/>
              <a:t> de </a:t>
            </a:r>
            <a:r>
              <a:rPr lang="en-US" sz="2400" dirty="0" err="1"/>
              <a:t>alimentație</a:t>
            </a:r>
            <a:endParaRPr lang="ro-RO" sz="2400" dirty="0"/>
          </a:p>
        </p:txBody>
      </p:sp>
      <p:sp>
        <p:nvSpPr>
          <p:cNvPr id="3" name="Text Placeholder 2">
            <a:extLst>
              <a:ext uri="{FF2B5EF4-FFF2-40B4-BE49-F238E27FC236}">
                <a16:creationId xmlns:a16="http://schemas.microsoft.com/office/drawing/2014/main" xmlns="" id="{F367DBE5-4852-06BA-6AD2-2FA96515A18A}"/>
              </a:ext>
            </a:extLst>
          </p:cNvPr>
          <p:cNvSpPr>
            <a:spLocks noGrp="1"/>
          </p:cNvSpPr>
          <p:nvPr>
            <p:ph type="body" idx="1"/>
          </p:nvPr>
        </p:nvSpPr>
        <p:spPr>
          <a:xfrm>
            <a:off x="614974" y="1707654"/>
            <a:ext cx="8061481" cy="2824121"/>
          </a:xfrm>
        </p:spPr>
        <p:txBody>
          <a:bodyPr/>
          <a:lstStyle/>
          <a:p>
            <a:r>
              <a:rPr lang="ro-RO" sz="1600"/>
              <a:t>Factori psihologici: perfecționism, tulburare compulsivă, stimă de sine scăzută, depresie, anxietate, stres</a:t>
            </a:r>
          </a:p>
          <a:p>
            <a:r>
              <a:rPr lang="ro-RO" sz="1600"/>
              <a:t>Factori de mediu: pubertate, experiențe traumatice, relații, probleme nerezolvate</a:t>
            </a:r>
          </a:p>
          <a:p>
            <a:r>
              <a:rPr lang="ro-RO" sz="1600"/>
              <a:t>Presiunea culturală: tipologii mass-media</a:t>
            </a:r>
          </a:p>
          <a:p>
            <a:r>
              <a:rPr lang="ro-RO" sz="1600"/>
              <a:t>Expunerile profesionale</a:t>
            </a:r>
          </a:p>
          <a:p>
            <a:r>
              <a:rPr lang="ro-RO" sz="1600"/>
              <a:t>Impactul hormonal asupra funcției creierului</a:t>
            </a:r>
          </a:p>
          <a:p>
            <a:r>
              <a:rPr lang="ro-RO" sz="1600"/>
              <a:t>Predispoziții genetice: mutații pentru receptorii serotoninei (1D HTR1D – 1p36), dopaminei D2 (11q23) și D4 (11p15.5), de asemenea mutații pentru receptorul Delta-1 OPRD1 (1p35) și mutații ale factorului BDNF (11p13-14).</a:t>
            </a:r>
            <a:endParaRPr lang="ro-RO" sz="1200"/>
          </a:p>
          <a:p>
            <a:pPr marL="533400" lvl="1" indent="0">
              <a:buNone/>
            </a:pPr>
            <a:endParaRPr lang="ro-RO"/>
          </a:p>
        </p:txBody>
      </p:sp>
      <p:sp>
        <p:nvSpPr>
          <p:cNvPr id="4" name="Slide Number Placeholder 3">
            <a:extLst>
              <a:ext uri="{FF2B5EF4-FFF2-40B4-BE49-F238E27FC236}">
                <a16:creationId xmlns:a16="http://schemas.microsoft.com/office/drawing/2014/main" xmlns="" id="{DFAB0B46-1857-D482-F82C-AF1179195D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31594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584FA-274A-7FC8-4DC3-2EBECECC57C8}"/>
              </a:ext>
            </a:extLst>
          </p:cNvPr>
          <p:cNvSpPr>
            <a:spLocks noGrp="1"/>
          </p:cNvSpPr>
          <p:nvPr>
            <p:ph type="title"/>
          </p:nvPr>
        </p:nvSpPr>
        <p:spPr/>
        <p:txBody>
          <a:bodyPr/>
          <a:lstStyle/>
          <a:p>
            <a:r>
              <a:rPr lang="en-US" sz="2400" dirty="0" err="1"/>
              <a:t>Prevalența</a:t>
            </a:r>
            <a:r>
              <a:rPr lang="en-US" sz="2400" dirty="0"/>
              <a:t> </a:t>
            </a:r>
            <a:r>
              <a:rPr lang="en-US" sz="2400" dirty="0" err="1"/>
              <a:t>mondială</a:t>
            </a:r>
            <a:endParaRPr lang="ro-RO" sz="2400" dirty="0"/>
          </a:p>
        </p:txBody>
      </p:sp>
      <p:sp>
        <p:nvSpPr>
          <p:cNvPr id="3" name="Text Placeholder 2">
            <a:extLst>
              <a:ext uri="{FF2B5EF4-FFF2-40B4-BE49-F238E27FC236}">
                <a16:creationId xmlns:a16="http://schemas.microsoft.com/office/drawing/2014/main" xmlns="" id="{40EB8830-9651-6CE0-2B72-368D41909B3D}"/>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xmlns="" id="{8A5318FB-9953-7E4D-C749-C5A2A0B988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aphicFrame>
        <p:nvGraphicFramePr>
          <p:cNvPr id="5" name="Table 4">
            <a:extLst>
              <a:ext uri="{FF2B5EF4-FFF2-40B4-BE49-F238E27FC236}">
                <a16:creationId xmlns:a16="http://schemas.microsoft.com/office/drawing/2014/main" xmlns="" id="{B5A4A3F0-102C-3D0D-C6DA-575A48B11C07}"/>
              </a:ext>
            </a:extLst>
          </p:cNvPr>
          <p:cNvGraphicFramePr>
            <a:graphicFrameLocks noGrp="1"/>
          </p:cNvGraphicFramePr>
          <p:nvPr>
            <p:extLst>
              <p:ext uri="{D42A27DB-BD31-4B8C-83A1-F6EECF244321}">
                <p14:modId xmlns:p14="http://schemas.microsoft.com/office/powerpoint/2010/main" val="4173346154"/>
              </p:ext>
            </p:extLst>
          </p:nvPr>
        </p:nvGraphicFramePr>
        <p:xfrm>
          <a:off x="614362" y="1704974"/>
          <a:ext cx="6837957" cy="2882998"/>
        </p:xfrm>
        <a:graphic>
          <a:graphicData uri="http://schemas.openxmlformats.org/drawingml/2006/table">
            <a:tbl>
              <a:tblPr firstRow="1" bandRow="1">
                <a:tableStyleId>{912C8C85-51F0-491E-9774-3900AFEF0FD7}</a:tableStyleId>
              </a:tblPr>
              <a:tblGrid>
                <a:gridCol w="2279319">
                  <a:extLst>
                    <a:ext uri="{9D8B030D-6E8A-4147-A177-3AD203B41FA5}">
                      <a16:colId xmlns:a16="http://schemas.microsoft.com/office/drawing/2014/main" xmlns="" val="605502241"/>
                    </a:ext>
                  </a:extLst>
                </a:gridCol>
                <a:gridCol w="2279319">
                  <a:extLst>
                    <a:ext uri="{9D8B030D-6E8A-4147-A177-3AD203B41FA5}">
                      <a16:colId xmlns:a16="http://schemas.microsoft.com/office/drawing/2014/main" xmlns="" val="1777526553"/>
                    </a:ext>
                  </a:extLst>
                </a:gridCol>
                <a:gridCol w="2279319">
                  <a:extLst>
                    <a:ext uri="{9D8B030D-6E8A-4147-A177-3AD203B41FA5}">
                      <a16:colId xmlns:a16="http://schemas.microsoft.com/office/drawing/2014/main" xmlns="" val="2516273865"/>
                    </a:ext>
                  </a:extLst>
                </a:gridCol>
              </a:tblGrid>
              <a:tr h="655635">
                <a:tc>
                  <a:txBody>
                    <a:bodyPr/>
                    <a:lstStyle/>
                    <a:p>
                      <a:pPr algn="ctr"/>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err="1">
                          <a:solidFill>
                            <a:srgbClr val="FF0000"/>
                          </a:solidFill>
                          <a:effectLst>
                            <a:outerShdw blurRad="38100" dist="38100" dir="2700000" algn="tl">
                              <a:srgbClr val="000000">
                                <a:alpha val="43137"/>
                              </a:srgbClr>
                            </a:outerShdw>
                          </a:effectLst>
                        </a:rPr>
                        <a:t>Femei</a:t>
                      </a:r>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err="1">
                          <a:solidFill>
                            <a:srgbClr val="FF0000"/>
                          </a:solidFill>
                          <a:effectLst>
                            <a:outerShdw blurRad="38100" dist="38100" dir="2700000" algn="tl">
                              <a:srgbClr val="000000">
                                <a:alpha val="43137"/>
                              </a:srgbClr>
                            </a:outerShdw>
                          </a:effectLst>
                        </a:rPr>
                        <a:t>Bărbați</a:t>
                      </a:r>
                      <a:endParaRPr lang="en-US" dirty="0">
                        <a:solidFill>
                          <a:srgbClr val="FF00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3935356224"/>
                  </a:ext>
                </a:extLst>
              </a:tr>
              <a:tr h="655635">
                <a:tc>
                  <a:txBody>
                    <a:bodyPr/>
                    <a:lstStyle/>
                    <a:p>
                      <a:r>
                        <a:rPr lang="ro-RO" i="1" dirty="0"/>
                        <a:t>Anorexi</a:t>
                      </a:r>
                      <a:r>
                        <a:rPr lang="en-US" i="1" dirty="0"/>
                        <a:t>a nervosa</a:t>
                      </a:r>
                    </a:p>
                  </a:txBody>
                  <a:tcPr/>
                </a:tc>
                <a:tc>
                  <a:txBody>
                    <a:bodyPr/>
                    <a:lstStyle/>
                    <a:p>
                      <a:pPr algn="ctr"/>
                      <a:r>
                        <a:rPr lang="ro-RO" dirty="0"/>
                        <a:t>4</a:t>
                      </a:r>
                      <a:r>
                        <a:rPr lang="en-US" dirty="0"/>
                        <a:t>%</a:t>
                      </a:r>
                    </a:p>
                  </a:txBody>
                  <a:tcPr/>
                </a:tc>
                <a:tc>
                  <a:txBody>
                    <a:bodyPr/>
                    <a:lstStyle/>
                    <a:p>
                      <a:pPr algn="ctr"/>
                      <a:r>
                        <a:rPr lang="ro-RO" dirty="0"/>
                        <a:t>0.3</a:t>
                      </a:r>
                      <a:r>
                        <a:rPr lang="en-US" dirty="0"/>
                        <a:t>%</a:t>
                      </a:r>
                    </a:p>
                  </a:txBody>
                  <a:tcPr/>
                </a:tc>
                <a:extLst>
                  <a:ext uri="{0D108BD9-81ED-4DB2-BD59-A6C34878D82A}">
                    <a16:rowId xmlns:a16="http://schemas.microsoft.com/office/drawing/2014/main" xmlns="" val="1449806360"/>
                  </a:ext>
                </a:extLst>
              </a:tr>
              <a:tr h="655635">
                <a:tc>
                  <a:txBody>
                    <a:bodyPr/>
                    <a:lstStyle/>
                    <a:p>
                      <a:r>
                        <a:rPr lang="ro-RO" i="1" dirty="0"/>
                        <a:t>Bulimi</a:t>
                      </a:r>
                      <a:r>
                        <a:rPr lang="en-US" i="1" dirty="0"/>
                        <a:t>a nervosa</a:t>
                      </a:r>
                    </a:p>
                  </a:txBody>
                  <a:tcPr/>
                </a:tc>
                <a:tc>
                  <a:txBody>
                    <a:bodyPr/>
                    <a:lstStyle/>
                    <a:p>
                      <a:pPr algn="ctr"/>
                      <a:r>
                        <a:rPr lang="ro-RO" dirty="0"/>
                        <a:t>3</a:t>
                      </a:r>
                      <a:r>
                        <a:rPr lang="en-US" dirty="0"/>
                        <a:t>%</a:t>
                      </a:r>
                    </a:p>
                  </a:txBody>
                  <a:tcPr/>
                </a:tc>
                <a:tc>
                  <a:txBody>
                    <a:bodyPr/>
                    <a:lstStyle/>
                    <a:p>
                      <a:pPr algn="ctr"/>
                      <a:r>
                        <a:rPr lang="ro-RO" dirty="0"/>
                        <a:t>1</a:t>
                      </a:r>
                      <a:r>
                        <a:rPr lang="en-US" dirty="0"/>
                        <a:t>%</a:t>
                      </a:r>
                    </a:p>
                  </a:txBody>
                  <a:tcPr/>
                </a:tc>
                <a:extLst>
                  <a:ext uri="{0D108BD9-81ED-4DB2-BD59-A6C34878D82A}">
                    <a16:rowId xmlns:a16="http://schemas.microsoft.com/office/drawing/2014/main" xmlns="" val="1067562504"/>
                  </a:ext>
                </a:extLst>
              </a:tr>
              <a:tr h="916093">
                <a:tc>
                  <a:txBody>
                    <a:bodyPr/>
                    <a:lstStyle/>
                    <a:p>
                      <a:r>
                        <a:rPr lang="en-US" dirty="0" err="1"/>
                        <a:t>Alimentația</a:t>
                      </a:r>
                      <a:r>
                        <a:rPr lang="en-US" dirty="0"/>
                        <a:t> </a:t>
                      </a:r>
                      <a:r>
                        <a:rPr lang="en-US" dirty="0" err="1"/>
                        <a:t>compulsivă</a:t>
                      </a:r>
                      <a:endParaRPr lang="en-US" dirty="0"/>
                    </a:p>
                  </a:txBody>
                  <a:tcPr/>
                </a:tc>
                <a:tc gridSpan="2">
                  <a:txBody>
                    <a:bodyPr/>
                    <a:lstStyle/>
                    <a:p>
                      <a:pPr algn="ctr"/>
                      <a:r>
                        <a:rPr lang="ro-RO" dirty="0"/>
                        <a:t>9-29</a:t>
                      </a:r>
                      <a:r>
                        <a:rPr lang="en-US" dirty="0"/>
                        <a:t>%</a:t>
                      </a:r>
                    </a:p>
                  </a:txBody>
                  <a:tcPr/>
                </a:tc>
                <a:tc hMerge="1">
                  <a:txBody>
                    <a:bodyPr/>
                    <a:lstStyle/>
                    <a:p>
                      <a:endParaRPr lang="en-US" dirty="0"/>
                    </a:p>
                  </a:txBody>
                  <a:tcPr/>
                </a:tc>
                <a:extLst>
                  <a:ext uri="{0D108BD9-81ED-4DB2-BD59-A6C34878D82A}">
                    <a16:rowId xmlns:a16="http://schemas.microsoft.com/office/drawing/2014/main" xmlns="" val="1000429447"/>
                  </a:ext>
                </a:extLst>
              </a:tr>
            </a:tbl>
          </a:graphicData>
        </a:graphic>
      </p:graphicFrame>
    </p:spTree>
    <p:extLst>
      <p:ext uri="{BB962C8B-B14F-4D97-AF65-F5344CB8AC3E}">
        <p14:creationId xmlns:p14="http://schemas.microsoft.com/office/powerpoint/2010/main" val="23811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F6080-4112-C6F5-A0F8-42A47148F06E}"/>
              </a:ext>
            </a:extLst>
          </p:cNvPr>
          <p:cNvSpPr>
            <a:spLocks noGrp="1"/>
          </p:cNvSpPr>
          <p:nvPr>
            <p:ph type="title"/>
          </p:nvPr>
        </p:nvSpPr>
        <p:spPr/>
        <p:txBody>
          <a:bodyPr/>
          <a:lstStyle/>
          <a:p>
            <a:r>
              <a:rPr lang="ro-RO" sz="2400" i="1"/>
              <a:t>Anorexia nervosa</a:t>
            </a:r>
          </a:p>
        </p:txBody>
      </p:sp>
      <p:sp>
        <p:nvSpPr>
          <p:cNvPr id="3" name="Text Placeholder 2">
            <a:extLst>
              <a:ext uri="{FF2B5EF4-FFF2-40B4-BE49-F238E27FC236}">
                <a16:creationId xmlns:a16="http://schemas.microsoft.com/office/drawing/2014/main" xmlns="" id="{D1835CA7-9F3D-355B-AED1-0AD45CD1CD9C}"/>
              </a:ext>
            </a:extLst>
          </p:cNvPr>
          <p:cNvSpPr>
            <a:spLocks noGrp="1"/>
          </p:cNvSpPr>
          <p:nvPr>
            <p:ph type="body" idx="1"/>
          </p:nvPr>
        </p:nvSpPr>
        <p:spPr>
          <a:xfrm>
            <a:off x="179512" y="1705175"/>
            <a:ext cx="3816424" cy="2715600"/>
          </a:xfrm>
        </p:spPr>
        <p:txBody>
          <a:bodyPr/>
          <a:lstStyle/>
          <a:p>
            <a:pPr algn="l" fontAlgn="base">
              <a:buFont typeface="Wingdings" panose="05000000000000000000" pitchFamily="2" charset="2"/>
              <a:buChar char="q"/>
            </a:pPr>
            <a:r>
              <a:rPr lang="ro-RO" sz="1600" b="1" i="1">
                <a:solidFill>
                  <a:srgbClr val="212121"/>
                </a:solidFill>
                <a:effectLst/>
                <a:latin typeface="Barlow Light" panose="00000400000000000000" pitchFamily="2" charset="-18"/>
              </a:rPr>
              <a:t>Anorexia nervosa </a:t>
            </a:r>
            <a:r>
              <a:rPr lang="ro-RO" sz="1600" b="0" i="0">
                <a:solidFill>
                  <a:srgbClr val="212121"/>
                </a:solidFill>
                <a:effectLst/>
                <a:latin typeface="Barlow Light" panose="00000400000000000000" pitchFamily="2" charset="-18"/>
              </a:rPr>
              <a:t>este un tip de tulburare de alimentație care se caracterizează printr-o frică intensă de a crește în greutate, o restricție severă a aportului de alimente și o imagine corporală distorsionată. </a:t>
            </a:r>
          </a:p>
          <a:p>
            <a:pPr algn="l" fontAlgn="base">
              <a:buFont typeface="Wingdings" panose="05000000000000000000" pitchFamily="2" charset="2"/>
              <a:buChar char="q"/>
            </a:pPr>
            <a:r>
              <a:rPr lang="ro-RO" sz="1600" b="0" i="0">
                <a:solidFill>
                  <a:srgbClr val="212121"/>
                </a:solidFill>
                <a:effectLst/>
                <a:latin typeface="Barlow Light" panose="00000400000000000000" pitchFamily="2" charset="-18"/>
              </a:rPr>
              <a:t>Persoanele cu </a:t>
            </a:r>
            <a:r>
              <a:rPr lang="ro-RO" sz="1600" b="0" i="1">
                <a:solidFill>
                  <a:srgbClr val="212121"/>
                </a:solidFill>
                <a:effectLst/>
                <a:latin typeface="Barlow Light" panose="00000400000000000000" pitchFamily="2" charset="-18"/>
              </a:rPr>
              <a:t>anorexia nervosa </a:t>
            </a:r>
            <a:r>
              <a:rPr lang="ro-RO" sz="1600" b="0" i="0">
                <a:solidFill>
                  <a:srgbClr val="212121"/>
                </a:solidFill>
                <a:effectLst/>
                <a:latin typeface="Barlow Light" panose="00000400000000000000" pitchFamily="2" charset="-18"/>
              </a:rPr>
              <a:t>se imaginează adesea supraponderale, chiar și atunci când sunt sever subponderale.</a:t>
            </a:r>
          </a:p>
          <a:p>
            <a:pPr algn="l" fontAlgn="base">
              <a:buFont typeface="Wingdings" panose="05000000000000000000" pitchFamily="2" charset="2"/>
              <a:buChar char="q"/>
            </a:pPr>
            <a:r>
              <a:rPr lang="ro-RO" sz="1600" b="0" i="1">
                <a:solidFill>
                  <a:srgbClr val="212121"/>
                </a:solidFill>
                <a:effectLst/>
                <a:latin typeface="Barlow Light" panose="00000400000000000000" pitchFamily="2" charset="-18"/>
              </a:rPr>
              <a:t>Anorexia nervosa </a:t>
            </a:r>
            <a:r>
              <a:rPr lang="ro-RO" sz="1600" b="0" i="0">
                <a:solidFill>
                  <a:srgbClr val="212121"/>
                </a:solidFill>
                <a:effectLst/>
                <a:latin typeface="Barlow Light" panose="00000400000000000000" pitchFamily="2" charset="-18"/>
              </a:rPr>
              <a:t>are cea mai mare rată de mortalitate dintre toate tulburările mintale …</a:t>
            </a:r>
            <a:br>
              <a:rPr lang="ro-RO" sz="1600" b="0" i="0">
                <a:solidFill>
                  <a:srgbClr val="212121"/>
                </a:solidFill>
                <a:effectLst/>
                <a:latin typeface="Barlow Light" panose="00000400000000000000" pitchFamily="2" charset="-18"/>
              </a:rPr>
            </a:br>
            <a:endParaRPr lang="ro-RO" sz="1600" b="0" i="0">
              <a:solidFill>
                <a:srgbClr val="212121"/>
              </a:solidFill>
              <a:effectLst/>
              <a:latin typeface="Barlow Light" panose="00000400000000000000" pitchFamily="2" charset="-18"/>
            </a:endParaRPr>
          </a:p>
          <a:p>
            <a:endParaRPr lang="ro-RO" sz="1600">
              <a:latin typeface="Barlow Light" panose="00000400000000000000" pitchFamily="2" charset="-18"/>
            </a:endParaRPr>
          </a:p>
        </p:txBody>
      </p:sp>
      <p:sp>
        <p:nvSpPr>
          <p:cNvPr id="4" name="Text Placeholder 3">
            <a:extLst>
              <a:ext uri="{FF2B5EF4-FFF2-40B4-BE49-F238E27FC236}">
                <a16:creationId xmlns:a16="http://schemas.microsoft.com/office/drawing/2014/main" xmlns="" id="{37E0D66A-4FC8-199D-9B9E-3721818EDE18}"/>
              </a:ext>
            </a:extLst>
          </p:cNvPr>
          <p:cNvSpPr>
            <a:spLocks noGrp="1"/>
          </p:cNvSpPr>
          <p:nvPr>
            <p:ph type="body" idx="2"/>
          </p:nvPr>
        </p:nvSpPr>
        <p:spPr>
          <a:xfrm>
            <a:off x="4211960" y="1705175"/>
            <a:ext cx="4824536" cy="2715600"/>
          </a:xfrm>
        </p:spPr>
        <p:txBody>
          <a:bodyPr/>
          <a:lstStyle/>
          <a:p>
            <a:pPr marL="88900" indent="0" algn="l" fontAlgn="base">
              <a:buNone/>
            </a:pPr>
            <a:r>
              <a:rPr lang="ro-RO" sz="1800" b="1" i="0" dirty="0">
                <a:solidFill>
                  <a:srgbClr val="212121"/>
                </a:solidFill>
                <a:effectLst/>
                <a:latin typeface="Barlow Light" panose="00000400000000000000" pitchFamily="2" charset="-18"/>
              </a:rPr>
              <a:t>Simptomele anorexiei includ</a:t>
            </a:r>
            <a:r>
              <a:rPr lang="ro-RO" sz="1800" b="0" i="0" dirty="0">
                <a:solidFill>
                  <a:srgbClr val="212121"/>
                </a:solidFill>
                <a:effectLst/>
                <a:latin typeface="Barlow Light" panose="00000400000000000000" pitchFamily="2" charset="-18"/>
              </a:rPr>
              <a:t>:</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Frică intensă de a lua în greutate</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Restricție severă a aportului de alimente</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Imagine corporală distorsionată</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Activitate fizică excesivă</a:t>
            </a:r>
          </a:p>
          <a:p>
            <a:pPr fontAlgn="base">
              <a:buFont typeface="Arial" panose="020B0604020202020204" pitchFamily="34" charset="0"/>
              <a:buChar char="•"/>
            </a:pPr>
            <a:r>
              <a:rPr lang="ro-RO" sz="1400" dirty="0">
                <a:solidFill>
                  <a:srgbClr val="212121"/>
                </a:solidFill>
                <a:latin typeface="Barlow Light" panose="00000400000000000000" pitchFamily="2" charset="-18"/>
              </a:rPr>
              <a:t>Pierdere extremă </a:t>
            </a:r>
            <a:r>
              <a:rPr lang="ro-RO" sz="1400" b="0" i="0" dirty="0">
                <a:solidFill>
                  <a:srgbClr val="212121"/>
                </a:solidFill>
                <a:effectLst/>
                <a:latin typeface="Barlow Light" panose="00000400000000000000" pitchFamily="2" charset="-18"/>
              </a:rPr>
              <a:t>în greutate</a:t>
            </a:r>
          </a:p>
          <a:p>
            <a:pPr algn="l" fontAlgn="base">
              <a:buFont typeface="Arial" panose="020B0604020202020204" pitchFamily="34" charset="0"/>
              <a:buChar char="•"/>
            </a:pPr>
            <a:r>
              <a:rPr lang="ro-RO" sz="1400" b="0" i="0" dirty="0">
                <a:solidFill>
                  <a:srgbClr val="212121"/>
                </a:solidFill>
                <a:effectLst/>
                <a:latin typeface="Barlow Light" panose="00000400000000000000" pitchFamily="2" charset="-18"/>
              </a:rPr>
              <a:t>Preocupare referitoare la alimente și greutate</a:t>
            </a:r>
          </a:p>
          <a:p>
            <a:pPr algn="l" fontAlgn="base">
              <a:buFont typeface="Wingdings" panose="05000000000000000000" pitchFamily="2" charset="2"/>
              <a:buChar char="q"/>
            </a:pPr>
            <a:r>
              <a:rPr lang="ro-RO" sz="1400" b="0" i="0" dirty="0">
                <a:solidFill>
                  <a:srgbClr val="212121"/>
                </a:solidFill>
                <a:effectLst/>
                <a:latin typeface="Barlow Light" panose="00000400000000000000" pitchFamily="2" charset="-18"/>
              </a:rPr>
              <a:t>Pe lângă restricțiile extreme privind consumul de alimente, persoanele cu anorexie vor face tot posibilul pentru a elimina caloriile pe care le consumă, cum ar fi exercițiile fizice excesive, vărsăturile autoinduse sau utilizarea laxativelor/diureticelor.</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B99CEFCA-45C3-0531-32FD-C0EBB6F278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ro-RO" smtClean="0"/>
              <a:t>9</a:t>
            </a:fld>
            <a:endParaRPr lang="ro-RO"/>
          </a:p>
        </p:txBody>
      </p:sp>
    </p:spTree>
    <p:extLst>
      <p:ext uri="{BB962C8B-B14F-4D97-AF65-F5344CB8AC3E}">
        <p14:creationId xmlns:p14="http://schemas.microsoft.com/office/powerpoint/2010/main" val="118795988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1394</Words>
  <Application>Microsoft Office PowerPoint</Application>
  <PresentationFormat>On-screen Show (16:9)</PresentationFormat>
  <Paragraphs>121</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Barlow SemiBold</vt:lpstr>
      <vt:lpstr>Barlow Light</vt:lpstr>
      <vt:lpstr>Wingdings</vt:lpstr>
      <vt:lpstr>Calibri</vt:lpstr>
      <vt:lpstr>Caius template</vt:lpstr>
      <vt:lpstr> Definiția tulburărilor de alimentație Roxana Martin-Hadmaș, Adrian Martin Dieticieni licențiați, doctori în științe medicale</vt:lpstr>
      <vt:lpstr>Project Number: 2021-1-RO01- KA220-HED-38B739A3</vt:lpstr>
      <vt:lpstr>Project Number: 2021-1-RO01- KA220-HED-38B739A3</vt:lpstr>
      <vt:lpstr>Alimentația dezordonată vs. tulburările de  alimentație: diferențe esențiale (1)</vt:lpstr>
      <vt:lpstr>Alimentația dezordonată vs. tulburările de  alimentație: diferențe esențiale (2)</vt:lpstr>
      <vt:lpstr>Ce este tulburarea de alimentație?</vt:lpstr>
      <vt:lpstr>Etiologia tulburărilor de alimentație</vt:lpstr>
      <vt:lpstr>Prevalența mondială</vt:lpstr>
      <vt:lpstr>Anorexia nervosa</vt:lpstr>
      <vt:lpstr>Alimentația compulsivă</vt:lpstr>
      <vt:lpstr>Bulimia nervosa</vt:lpstr>
      <vt:lpstr>Prevenire și metode de a face față situației</vt:lpstr>
      <vt:lpstr>De ținut minte…</vt:lpstr>
      <vt:lpstr>Referințe bibliografice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141</cp:revision>
  <dcterms:modified xsi:type="dcterms:W3CDTF">2023-01-06T12:09:02Z</dcterms:modified>
</cp:coreProperties>
</file>