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7"/>
  </p:notesMasterIdLst>
  <p:sldIdLst>
    <p:sldId id="256" r:id="rId2"/>
    <p:sldId id="257" r:id="rId3"/>
    <p:sldId id="311" r:id="rId4"/>
    <p:sldId id="299" r:id="rId5"/>
    <p:sldId id="300" r:id="rId6"/>
    <p:sldId id="301" r:id="rId7"/>
    <p:sldId id="310" r:id="rId8"/>
    <p:sldId id="309" r:id="rId9"/>
    <p:sldId id="303" r:id="rId10"/>
    <p:sldId id="304" r:id="rId11"/>
    <p:sldId id="305" r:id="rId12"/>
    <p:sldId id="306" r:id="rId13"/>
    <p:sldId id="307" r:id="rId14"/>
    <p:sldId id="294" r:id="rId15"/>
    <p:sldId id="278" r:id="rId16"/>
  </p:sldIdLst>
  <p:sldSz cx="9144000" cy="5143500" type="screen16x9"/>
  <p:notesSz cx="6858000" cy="9144000"/>
  <p:embeddedFontLst>
    <p:embeddedFont>
      <p:font typeface="Barlow Light" panose="00000400000000000000" pitchFamily="2" charset="0"/>
      <p:regular r:id="rId18"/>
      <p:bold r:id="rId19"/>
      <p:italic r:id="rId20"/>
      <p:boldItalic r:id="rId21"/>
    </p:embeddedFont>
    <p:embeddedFont>
      <p:font typeface="Barlow SemiBold" panose="00000700000000000000" pitchFamily="2"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402"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47fdb7cbc_0_1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747fdb7cbc_0_1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9"/>
        <p:cNvGrpSpPr/>
        <p:nvPr/>
      </p:nvGrpSpPr>
      <p:grpSpPr>
        <a:xfrm>
          <a:off x="0" y="0"/>
          <a:ext cx="0" cy="0"/>
          <a:chOff x="0" y="0"/>
          <a:chExt cx="0" cy="0"/>
        </a:xfrm>
      </p:grpSpPr>
      <p:grpSp>
        <p:nvGrpSpPr>
          <p:cNvPr id="60" name="Google Shape;60;p6"/>
          <p:cNvGrpSpPr/>
          <p:nvPr/>
        </p:nvGrpSpPr>
        <p:grpSpPr>
          <a:xfrm>
            <a:off x="0" y="4762400"/>
            <a:ext cx="603997" cy="381100"/>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grpSp>
        <p:nvGrpSpPr>
          <p:cNvPr id="66" name="Google Shape;66;p6"/>
          <p:cNvGrpSpPr/>
          <p:nvPr/>
        </p:nvGrpSpPr>
        <p:grpSpPr>
          <a:xfrm rot="10800000">
            <a:off x="4572000" y="-47"/>
            <a:ext cx="4572000" cy="5157522"/>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‹nº›</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appsso.eurostat.ec.europa.eu/nui/show.do?dataset=hlth_ehis_bm1i&amp;lang=e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467544" y="3055874"/>
            <a:ext cx="6552728" cy="1532100"/>
          </a:xfrm>
          <a:prstGeom prst="rect">
            <a:avLst/>
          </a:prstGeom>
        </p:spPr>
        <p:txBody>
          <a:bodyPr spcFirstLastPara="1" wrap="square" lIns="0" tIns="0" rIns="0" bIns="0" anchor="ctr" anchorCtr="0">
            <a:noAutofit/>
          </a:bodyPr>
          <a:lstStyle/>
          <a:p>
            <a:pPr lvl="0" algn="ctr"/>
            <a:br>
              <a:rPr lang="en" sz="2400" dirty="0">
                <a:solidFill>
                  <a:schemeClr val="accent1"/>
                </a:solidFill>
              </a:rPr>
            </a:br>
            <a:r>
              <a:rPr lang="en-US" sz="2800" dirty="0" err="1"/>
              <a:t>Definição</a:t>
            </a:r>
            <a:r>
              <a:rPr lang="en-US" sz="2800" dirty="0"/>
              <a:t> de </a:t>
            </a:r>
            <a:r>
              <a:rPr lang="en-US" sz="2800" dirty="0" err="1"/>
              <a:t>Transtornos</a:t>
            </a:r>
            <a:r>
              <a:rPr lang="en-US" sz="2800" dirty="0"/>
              <a:t> </a:t>
            </a:r>
            <a:r>
              <a:rPr lang="en-US" sz="2800" dirty="0" err="1"/>
              <a:t>Alimentares</a:t>
            </a:r>
            <a:br>
              <a:rPr lang="it-IT" sz="1800" dirty="0"/>
            </a:br>
            <a:r>
              <a:rPr lang="it-IT" sz="1800" dirty="0"/>
              <a:t>Roxana Martin-Hadmas, Adrian Martin</a:t>
            </a:r>
            <a:br>
              <a:rPr lang="it-IT" sz="1800" dirty="0"/>
            </a:br>
            <a:r>
              <a:rPr lang="it-IT" sz="1800" dirty="0"/>
              <a:t>Registered Dietitians, PhD</a:t>
            </a:r>
            <a:endParaRPr sz="18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822B0-DB10-5460-71D0-927C2DEA5AAA}"/>
              </a:ext>
            </a:extLst>
          </p:cNvPr>
          <p:cNvSpPr>
            <a:spLocks noGrp="1"/>
          </p:cNvSpPr>
          <p:nvPr>
            <p:ph type="title"/>
          </p:nvPr>
        </p:nvSpPr>
        <p:spPr/>
        <p:txBody>
          <a:bodyPr/>
          <a:lstStyle/>
          <a:p>
            <a:r>
              <a:rPr lang="en-US" sz="2400" b="1" i="1" dirty="0" err="1"/>
              <a:t>Compulsão</a:t>
            </a:r>
            <a:r>
              <a:rPr lang="en-US" sz="2400" b="1" i="1" dirty="0"/>
              <a:t> </a:t>
            </a:r>
            <a:r>
              <a:rPr lang="en-US" sz="2400" b="1" i="1" dirty="0" err="1"/>
              <a:t>alimentar</a:t>
            </a:r>
            <a:endParaRPr lang="ro-RO" sz="2400" b="1" i="1" dirty="0"/>
          </a:p>
        </p:txBody>
      </p:sp>
      <p:sp>
        <p:nvSpPr>
          <p:cNvPr id="3" name="Text Placeholder 2">
            <a:extLst>
              <a:ext uri="{FF2B5EF4-FFF2-40B4-BE49-F238E27FC236}">
                <a16:creationId xmlns:a16="http://schemas.microsoft.com/office/drawing/2014/main" id="{084C8C8E-E71A-9BDA-2AE9-DABCA164F043}"/>
              </a:ext>
            </a:extLst>
          </p:cNvPr>
          <p:cNvSpPr>
            <a:spLocks noGrp="1"/>
          </p:cNvSpPr>
          <p:nvPr>
            <p:ph type="body" idx="1"/>
          </p:nvPr>
        </p:nvSpPr>
        <p:spPr>
          <a:xfrm>
            <a:off x="323528" y="1705175"/>
            <a:ext cx="3863850" cy="2715600"/>
          </a:xfrm>
        </p:spPr>
        <p:txBody>
          <a:bodyPr/>
          <a:lstStyle/>
          <a:p>
            <a:pPr>
              <a:buFont typeface="Wingdings" panose="05000000000000000000" pitchFamily="2" charset="2"/>
              <a:buChar char="q"/>
            </a:pPr>
            <a:r>
              <a:rPr lang="pt-PT" sz="1600" b="1" i="1" dirty="0">
                <a:solidFill>
                  <a:srgbClr val="212121"/>
                </a:solidFill>
                <a:effectLst/>
                <a:latin typeface="Barlow Light" panose="00000400000000000000" pitchFamily="2" charset="-18"/>
              </a:rPr>
              <a:t>A compulsão alimentar</a:t>
            </a:r>
            <a:r>
              <a:rPr lang="pt-PT" sz="1600" dirty="0">
                <a:solidFill>
                  <a:srgbClr val="212121"/>
                </a:solidFill>
                <a:effectLst/>
                <a:latin typeface="Barlow Light" panose="00000400000000000000" pitchFamily="2" charset="-18"/>
              </a:rPr>
              <a:t> é caracterizada por episódios de compulsão alimentar seguidos de sentimentos de vergonha, culpa e angústia.</a:t>
            </a:r>
          </a:p>
          <a:p>
            <a:pPr>
              <a:buFont typeface="Wingdings" panose="05000000000000000000" pitchFamily="2" charset="2"/>
              <a:buChar char="q"/>
            </a:pPr>
            <a:r>
              <a:rPr lang="pt-PT" sz="1600" dirty="0">
                <a:solidFill>
                  <a:srgbClr val="212121"/>
                </a:solidFill>
                <a:effectLst/>
                <a:latin typeface="Barlow Light" panose="00000400000000000000" pitchFamily="2" charset="-18"/>
              </a:rPr>
              <a:t>Pessoas com transtorno da compulsão alimentar periódica frequentemente consomem grandes quantidades de comida mesmo quando não estão com fome e sentem que não conseguem controlar sua alimentação.</a:t>
            </a:r>
            <a:endParaRPr lang="ro-RO" sz="1600" dirty="0">
              <a:latin typeface="Barlow Light" panose="00000400000000000000" pitchFamily="2" charset="-18"/>
            </a:endParaRPr>
          </a:p>
        </p:txBody>
      </p:sp>
      <p:sp>
        <p:nvSpPr>
          <p:cNvPr id="4" name="Text Placeholder 3">
            <a:extLst>
              <a:ext uri="{FF2B5EF4-FFF2-40B4-BE49-F238E27FC236}">
                <a16:creationId xmlns:a16="http://schemas.microsoft.com/office/drawing/2014/main" id="{22EC072D-57D5-CB95-5E56-BFE7520EFAA1}"/>
              </a:ext>
            </a:extLst>
          </p:cNvPr>
          <p:cNvSpPr>
            <a:spLocks noGrp="1"/>
          </p:cNvSpPr>
          <p:nvPr>
            <p:ph type="body" idx="2"/>
          </p:nvPr>
        </p:nvSpPr>
        <p:spPr>
          <a:xfrm>
            <a:off x="4187378" y="1705175"/>
            <a:ext cx="4633094" cy="2715600"/>
          </a:xfrm>
        </p:spPr>
        <p:txBody>
          <a:bodyPr/>
          <a:lstStyle/>
          <a:p>
            <a:pPr marL="88900" indent="0" algn="l" fontAlgn="base">
              <a:buNone/>
            </a:pPr>
            <a:r>
              <a:rPr lang="en-US" sz="1800" b="1" i="0" dirty="0" err="1">
                <a:solidFill>
                  <a:srgbClr val="212121"/>
                </a:solidFill>
                <a:effectLst/>
                <a:latin typeface="Barlow Light" panose="00000400000000000000" pitchFamily="2" charset="-18"/>
              </a:rPr>
              <a:t>Sintomas</a:t>
            </a:r>
            <a:r>
              <a:rPr lang="en-US" sz="1800" b="1" i="0" dirty="0">
                <a:solidFill>
                  <a:srgbClr val="212121"/>
                </a:solidFill>
                <a:effectLst/>
                <a:latin typeface="Barlow Light" panose="00000400000000000000" pitchFamily="2" charset="-18"/>
              </a:rPr>
              <a:t>:</a:t>
            </a:r>
            <a:endParaRPr lang="en-US" sz="1800" b="0" i="0" dirty="0">
              <a:solidFill>
                <a:srgbClr val="212121"/>
              </a:solidFill>
              <a:effectLst/>
              <a:latin typeface="Barlow Light" panose="00000400000000000000" pitchFamily="2" charset="-18"/>
            </a:endParaRPr>
          </a:p>
          <a:p>
            <a:pPr algn="l" fontAlgn="base">
              <a:buFont typeface="Arial" panose="020B0604020202020204" pitchFamily="34" charset="0"/>
              <a:buChar char="•"/>
            </a:pPr>
            <a:r>
              <a:rPr lang="pt-PT" sz="1600" b="0" i="0" dirty="0">
                <a:solidFill>
                  <a:srgbClr val="212121"/>
                </a:solidFill>
                <a:effectLst/>
                <a:latin typeface="Barlow Light" panose="00000400000000000000" pitchFamily="2" charset="-18"/>
              </a:rPr>
              <a:t>Comer grandes quantidades de comida em um curto período</a:t>
            </a:r>
          </a:p>
          <a:p>
            <a:pPr algn="l" fontAlgn="base">
              <a:buFont typeface="Arial" panose="020B0604020202020204" pitchFamily="34" charset="0"/>
              <a:buChar char="•"/>
            </a:pPr>
            <a:r>
              <a:rPr lang="pt-PT" sz="1600" b="0" i="0" dirty="0">
                <a:solidFill>
                  <a:srgbClr val="212121"/>
                </a:solidFill>
                <a:effectLst/>
                <a:latin typeface="Barlow Light" panose="00000400000000000000" pitchFamily="2" charset="-18"/>
              </a:rPr>
              <a:t>Sentir-se fora de controle durante uma compulsão</a:t>
            </a:r>
          </a:p>
          <a:p>
            <a:pPr algn="l" fontAlgn="base">
              <a:buFont typeface="Arial" panose="020B0604020202020204" pitchFamily="34" charset="0"/>
              <a:buChar char="•"/>
            </a:pPr>
            <a:r>
              <a:rPr lang="pt-PT" sz="1600" b="0" i="0" dirty="0">
                <a:solidFill>
                  <a:srgbClr val="212121"/>
                </a:solidFill>
                <a:effectLst/>
                <a:latin typeface="Barlow Light" panose="00000400000000000000" pitchFamily="2" charset="-18"/>
              </a:rPr>
              <a:t>Comer mesmo quando não está com fome</a:t>
            </a:r>
          </a:p>
          <a:p>
            <a:pPr algn="l" fontAlgn="base">
              <a:buFont typeface="Arial" panose="020B0604020202020204" pitchFamily="34" charset="0"/>
              <a:buChar char="•"/>
            </a:pPr>
            <a:r>
              <a:rPr lang="pt-PT" sz="1600" b="0" i="0" dirty="0">
                <a:solidFill>
                  <a:srgbClr val="212121"/>
                </a:solidFill>
                <a:effectLst/>
                <a:latin typeface="Barlow Light" panose="00000400000000000000" pitchFamily="2" charset="-18"/>
              </a:rPr>
              <a:t>Sentir-se culpado, envergonhado ou angustiado depois de comer</a:t>
            </a:r>
          </a:p>
        </p:txBody>
      </p:sp>
      <p:sp>
        <p:nvSpPr>
          <p:cNvPr id="5" name="Slide Number Placeholder 4">
            <a:extLst>
              <a:ext uri="{FF2B5EF4-FFF2-40B4-BE49-F238E27FC236}">
                <a16:creationId xmlns:a16="http://schemas.microsoft.com/office/drawing/2014/main" id="{34671351-B5C3-DF8C-0314-764BF91C1B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080393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A3CC2-FC08-5ABD-1F74-24CF09BA3997}"/>
              </a:ext>
            </a:extLst>
          </p:cNvPr>
          <p:cNvSpPr>
            <a:spLocks noGrp="1"/>
          </p:cNvSpPr>
          <p:nvPr>
            <p:ph type="title"/>
          </p:nvPr>
        </p:nvSpPr>
        <p:spPr/>
        <p:txBody>
          <a:bodyPr/>
          <a:lstStyle/>
          <a:p>
            <a:r>
              <a:rPr lang="en-US" sz="2400" b="1" i="1" dirty="0"/>
              <a:t>Bulimia nervosa</a:t>
            </a:r>
            <a:endParaRPr lang="ro-RO" sz="2400" b="1" i="1" dirty="0"/>
          </a:p>
        </p:txBody>
      </p:sp>
      <p:sp>
        <p:nvSpPr>
          <p:cNvPr id="3" name="Text Placeholder 2">
            <a:extLst>
              <a:ext uri="{FF2B5EF4-FFF2-40B4-BE49-F238E27FC236}">
                <a16:creationId xmlns:a16="http://schemas.microsoft.com/office/drawing/2014/main" id="{60E7C44B-24B9-452E-007B-E1B520881D6C}"/>
              </a:ext>
            </a:extLst>
          </p:cNvPr>
          <p:cNvSpPr>
            <a:spLocks noGrp="1"/>
          </p:cNvSpPr>
          <p:nvPr>
            <p:ph type="body" idx="1"/>
          </p:nvPr>
        </p:nvSpPr>
        <p:spPr>
          <a:xfrm>
            <a:off x="107504" y="1705175"/>
            <a:ext cx="3681896" cy="2715600"/>
          </a:xfrm>
        </p:spPr>
        <p:txBody>
          <a:bodyPr/>
          <a:lstStyle/>
          <a:p>
            <a:pPr>
              <a:buFont typeface="Wingdings" panose="05000000000000000000" pitchFamily="2" charset="2"/>
              <a:buChar char="q"/>
            </a:pPr>
            <a:r>
              <a:rPr lang="en-US" sz="1600" b="1" i="1" dirty="0">
                <a:solidFill>
                  <a:srgbClr val="212121"/>
                </a:solidFill>
                <a:effectLst/>
                <a:latin typeface="Barlow Light" panose="00000400000000000000" pitchFamily="2" charset="-18"/>
              </a:rPr>
              <a:t>Bulimia nervosa</a:t>
            </a:r>
            <a:r>
              <a:rPr lang="en-US" sz="1600" b="0" i="0" dirty="0">
                <a:solidFill>
                  <a:srgbClr val="212121"/>
                </a:solidFill>
                <a:effectLst/>
                <a:latin typeface="Barlow Light" panose="00000400000000000000" pitchFamily="2" charset="-18"/>
              </a:rPr>
              <a:t> </a:t>
            </a:r>
            <a:r>
              <a:rPr lang="pt-PT" sz="1600" b="0" i="0" dirty="0">
                <a:solidFill>
                  <a:srgbClr val="212121"/>
                </a:solidFill>
                <a:effectLst/>
                <a:latin typeface="Barlow Light" panose="00000400000000000000" pitchFamily="2" charset="-18"/>
              </a:rPr>
              <a:t>caracteriza-se por episódios de compulsão alimentar seguidos de comportamentos purgativos, como vômitos ou uso de laxantes.</a:t>
            </a:r>
          </a:p>
          <a:p>
            <a:pPr>
              <a:buFont typeface="Wingdings" panose="05000000000000000000" pitchFamily="2" charset="2"/>
              <a:buChar char="q"/>
            </a:pPr>
            <a:r>
              <a:rPr lang="pt-PT" sz="1600" b="0" i="0" dirty="0">
                <a:solidFill>
                  <a:srgbClr val="212121"/>
                </a:solidFill>
                <a:effectLst/>
                <a:latin typeface="Barlow Light" panose="00000400000000000000" pitchFamily="2" charset="-18"/>
              </a:rPr>
              <a:t>Como a anorexia, a bulimia nervosa envolve imagem corporal distorcida e medo de ganho de peso.</a:t>
            </a:r>
          </a:p>
          <a:p>
            <a:pPr>
              <a:buFont typeface="Wingdings" panose="05000000000000000000" pitchFamily="2" charset="2"/>
              <a:buChar char="q"/>
            </a:pPr>
            <a:r>
              <a:rPr lang="pt-PT" sz="1600" b="0" i="0" dirty="0">
                <a:solidFill>
                  <a:srgbClr val="212121"/>
                </a:solidFill>
                <a:effectLst/>
                <a:latin typeface="Barlow Light" panose="00000400000000000000" pitchFamily="2" charset="-18"/>
              </a:rPr>
              <a:t>No entanto, os comportamentos que resultam dessas distorções e medo são diferentes.</a:t>
            </a:r>
            <a:endParaRPr lang="ro-RO" sz="1600" dirty="0">
              <a:latin typeface="Barlow Light" panose="00000400000000000000" pitchFamily="2" charset="-18"/>
            </a:endParaRPr>
          </a:p>
        </p:txBody>
      </p:sp>
      <p:sp>
        <p:nvSpPr>
          <p:cNvPr id="4" name="Text Placeholder 3">
            <a:extLst>
              <a:ext uri="{FF2B5EF4-FFF2-40B4-BE49-F238E27FC236}">
                <a16:creationId xmlns:a16="http://schemas.microsoft.com/office/drawing/2014/main" id="{03C2FFFF-9955-53C2-6A2C-460919E76952}"/>
              </a:ext>
            </a:extLst>
          </p:cNvPr>
          <p:cNvSpPr>
            <a:spLocks noGrp="1"/>
          </p:cNvSpPr>
          <p:nvPr>
            <p:ph type="body" idx="2"/>
          </p:nvPr>
        </p:nvSpPr>
        <p:spPr>
          <a:xfrm>
            <a:off x="3995936" y="1347614"/>
            <a:ext cx="5040560" cy="3073161"/>
          </a:xfrm>
        </p:spPr>
        <p:txBody>
          <a:bodyPr/>
          <a:lstStyle/>
          <a:p>
            <a:pPr marL="88900" indent="0" algn="l" fontAlgn="base">
              <a:buNone/>
            </a:pPr>
            <a:r>
              <a:rPr lang="pt-PT" sz="1600" b="0" i="0" dirty="0">
                <a:solidFill>
                  <a:srgbClr val="212121"/>
                </a:solidFill>
                <a:effectLst/>
                <a:latin typeface="Barlow Light" panose="00000400000000000000" pitchFamily="2" charset="-18"/>
              </a:rPr>
              <a:t>Para ser diagnosticado com Bulimia, uma pessoa deve ter os seguintes comportamentos:</a:t>
            </a:r>
          </a:p>
          <a:p>
            <a:pPr fontAlgn="base"/>
            <a:r>
              <a:rPr lang="pt-PT" sz="1400" b="0" i="0" dirty="0" err="1">
                <a:solidFill>
                  <a:srgbClr val="212121"/>
                </a:solidFill>
                <a:effectLst/>
                <a:latin typeface="Barlow Light" panose="00000400000000000000" pitchFamily="2" charset="-18"/>
              </a:rPr>
              <a:t>Binging</a:t>
            </a:r>
            <a:r>
              <a:rPr lang="pt-PT" sz="1400" b="0" i="0" dirty="0">
                <a:solidFill>
                  <a:srgbClr val="212121"/>
                </a:solidFill>
                <a:effectLst/>
                <a:latin typeface="Barlow Light" panose="00000400000000000000" pitchFamily="2" charset="-18"/>
              </a:rPr>
              <a:t> (que envolve consumir quantidades excessivas de alimentos ao longo de um período de duas horas) e uma sensação de perda de controle</a:t>
            </a:r>
          </a:p>
          <a:p>
            <a:pPr fontAlgn="base"/>
            <a:r>
              <a:rPr lang="pt-PT" sz="1400" b="0" i="0" dirty="0">
                <a:solidFill>
                  <a:srgbClr val="212121"/>
                </a:solidFill>
                <a:effectLst/>
                <a:latin typeface="Barlow Light" panose="00000400000000000000" pitchFamily="2" charset="-18"/>
              </a:rPr>
              <a:t>O uso repetido de comportamentos purgativos </a:t>
            </a:r>
            <a:r>
              <a:rPr lang="pt-PT" sz="1400" b="0" i="0" dirty="0" err="1">
                <a:solidFill>
                  <a:srgbClr val="212121"/>
                </a:solidFill>
                <a:effectLst/>
                <a:latin typeface="Barlow Light" panose="00000400000000000000" pitchFamily="2" charset="-18"/>
              </a:rPr>
              <a:t>auto-induzidos</a:t>
            </a:r>
            <a:r>
              <a:rPr lang="pt-PT" sz="1400" b="0" i="0" dirty="0">
                <a:solidFill>
                  <a:srgbClr val="212121"/>
                </a:solidFill>
                <a:effectLst/>
                <a:latin typeface="Barlow Light" panose="00000400000000000000" pitchFamily="2" charset="-18"/>
              </a:rPr>
              <a:t> compensatórios, como o uso de laxantes, diuréticos, vômitos e exercícios extremos para evitar ganho de peso</a:t>
            </a:r>
            <a:endParaRPr lang="en-US" sz="1400" b="0" i="0" dirty="0">
              <a:solidFill>
                <a:srgbClr val="212121"/>
              </a:solidFill>
              <a:effectLst/>
              <a:latin typeface="Barlow Light" panose="00000400000000000000" pitchFamily="2" charset="-18"/>
            </a:endParaRPr>
          </a:p>
          <a:p>
            <a:pPr algn="l" fontAlgn="base">
              <a:buFont typeface="Wingdings" panose="05000000000000000000" pitchFamily="2" charset="2"/>
              <a:buChar char="q"/>
            </a:pPr>
            <a:r>
              <a:rPr lang="pt-PT" sz="1400" b="0" i="0" dirty="0">
                <a:solidFill>
                  <a:srgbClr val="212121"/>
                </a:solidFill>
                <a:effectLst/>
                <a:latin typeface="Barlow Light" panose="00000400000000000000" pitchFamily="2" charset="-18"/>
              </a:rPr>
              <a:t>Tais comportamentos devem ocorrer pelo menos uma vez por semana por um período mínimo de três meses.</a:t>
            </a:r>
          </a:p>
          <a:p>
            <a:pPr algn="l" fontAlgn="base">
              <a:buFont typeface="Wingdings" panose="05000000000000000000" pitchFamily="2" charset="2"/>
              <a:buChar char="q"/>
            </a:pPr>
            <a:r>
              <a:rPr lang="pt-PT" sz="1400" b="0" i="0" dirty="0">
                <a:solidFill>
                  <a:srgbClr val="212121"/>
                </a:solidFill>
                <a:effectLst/>
                <a:latin typeface="Barlow Light" panose="00000400000000000000" pitchFamily="2" charset="-18"/>
              </a:rPr>
              <a:t>O foco principal de tais comportamentos deve estar relacionado ao peso e à forma corporal, e tais comportamentos não devem estar relacionados à anorexia.</a:t>
            </a:r>
            <a:endParaRPr lang="ro-RO" sz="1600" dirty="0">
              <a:latin typeface="Barlow Light" panose="00000400000000000000" pitchFamily="2" charset="-18"/>
            </a:endParaRPr>
          </a:p>
        </p:txBody>
      </p:sp>
      <p:sp>
        <p:nvSpPr>
          <p:cNvPr id="5" name="Slide Number Placeholder 4">
            <a:extLst>
              <a:ext uri="{FF2B5EF4-FFF2-40B4-BE49-F238E27FC236}">
                <a16:creationId xmlns:a16="http://schemas.microsoft.com/office/drawing/2014/main" id="{35173A0C-2154-5CCE-EDE1-75BE60003E0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2484106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61D-2CCA-F982-66E7-5486B98C8362}"/>
              </a:ext>
            </a:extLst>
          </p:cNvPr>
          <p:cNvSpPr>
            <a:spLocks noGrp="1"/>
          </p:cNvSpPr>
          <p:nvPr>
            <p:ph type="title"/>
          </p:nvPr>
        </p:nvSpPr>
        <p:spPr/>
        <p:txBody>
          <a:bodyPr/>
          <a:lstStyle/>
          <a:p>
            <a:r>
              <a:rPr lang="en-US" sz="2400" dirty="0" err="1"/>
              <a:t>Prevenção</a:t>
            </a:r>
            <a:r>
              <a:rPr lang="en-US" sz="2400" dirty="0"/>
              <a:t> e </a:t>
            </a:r>
            <a:r>
              <a:rPr lang="en-US" sz="2400" dirty="0" err="1"/>
              <a:t>tratamento</a:t>
            </a:r>
            <a:endParaRPr lang="ro-RO" sz="2400" dirty="0"/>
          </a:p>
        </p:txBody>
      </p:sp>
      <p:sp>
        <p:nvSpPr>
          <p:cNvPr id="3" name="Text Placeholder 2">
            <a:extLst>
              <a:ext uri="{FF2B5EF4-FFF2-40B4-BE49-F238E27FC236}">
                <a16:creationId xmlns:a16="http://schemas.microsoft.com/office/drawing/2014/main" id="{A56224A6-BC73-8094-CAFE-0B09F1C48F52}"/>
              </a:ext>
            </a:extLst>
          </p:cNvPr>
          <p:cNvSpPr>
            <a:spLocks noGrp="1"/>
          </p:cNvSpPr>
          <p:nvPr>
            <p:ph type="body" idx="1"/>
          </p:nvPr>
        </p:nvSpPr>
        <p:spPr>
          <a:xfrm>
            <a:off x="614974" y="1491630"/>
            <a:ext cx="7773449" cy="3040145"/>
          </a:xfrm>
        </p:spPr>
        <p:txBody>
          <a:bodyPr/>
          <a:lstStyle/>
          <a:p>
            <a:pPr algn="l" fontAlgn="base">
              <a:buFont typeface="Wingdings" panose="05000000000000000000" pitchFamily="2" charset="2"/>
              <a:buChar char="q"/>
            </a:pPr>
            <a:r>
              <a:rPr lang="pt-PT" sz="1400" b="0" i="0" dirty="0">
                <a:solidFill>
                  <a:srgbClr val="212121"/>
                </a:solidFill>
                <a:effectLst/>
                <a:latin typeface="Barlow Light" panose="00000400000000000000" pitchFamily="2" charset="-18"/>
              </a:rPr>
              <a:t>Se reconhecermos os sinais de </a:t>
            </a:r>
            <a:r>
              <a:rPr lang="pt-PT" sz="1400" b="0" i="0" dirty="0" err="1">
                <a:solidFill>
                  <a:srgbClr val="212121"/>
                </a:solidFill>
                <a:effectLst/>
                <a:latin typeface="Barlow Light" panose="00000400000000000000" pitchFamily="2" charset="-18"/>
              </a:rPr>
              <a:t>TAs</a:t>
            </a:r>
            <a:r>
              <a:rPr lang="pt-PT" sz="1400" b="0" i="0" dirty="0">
                <a:solidFill>
                  <a:srgbClr val="212121"/>
                </a:solidFill>
                <a:effectLst/>
                <a:latin typeface="Barlow Light" panose="00000400000000000000" pitchFamily="2" charset="-18"/>
              </a:rPr>
              <a:t>, podemos tomar algumas medidas para controlar o comportamento de risco e desenvolver uma relação mais saudável com a comida.</a:t>
            </a:r>
          </a:p>
          <a:p>
            <a:pPr algn="l" fontAlgn="base">
              <a:buFont typeface="Wingdings" panose="05000000000000000000" pitchFamily="2" charset="2"/>
              <a:buChar char="q"/>
            </a:pPr>
            <a:r>
              <a:rPr lang="pt-PT" sz="1400" b="0" i="0" dirty="0">
                <a:solidFill>
                  <a:srgbClr val="212121"/>
                </a:solidFill>
                <a:effectLst/>
                <a:latin typeface="Barlow Light" panose="00000400000000000000" pitchFamily="2" charset="-18"/>
              </a:rPr>
              <a:t>Métodos de enfrentamento individualizados podem ajudar a evitar que tais comportamentos evoluam para um transtorno alimentar completo</a:t>
            </a:r>
            <a:endParaRPr lang="en-US" sz="1400" b="0" i="0" dirty="0">
              <a:solidFill>
                <a:srgbClr val="212121"/>
              </a:solidFill>
              <a:effectLst/>
              <a:latin typeface="Barlow Light" panose="00000400000000000000" pitchFamily="2" charset="-18"/>
            </a:endParaRPr>
          </a:p>
          <a:p>
            <a:pPr marL="76200" indent="0" algn="l" fontAlgn="base">
              <a:buNone/>
            </a:pPr>
            <a:r>
              <a:rPr lang="en-US" sz="1400" b="0" i="0" dirty="0" err="1">
                <a:solidFill>
                  <a:srgbClr val="212121"/>
                </a:solidFill>
                <a:effectLst/>
                <a:latin typeface="Barlow Light" panose="00000400000000000000" pitchFamily="2" charset="-18"/>
              </a:rPr>
              <a:t>Alguns</a:t>
            </a:r>
            <a:r>
              <a:rPr lang="en-US" sz="1400" b="0" i="0" dirty="0">
                <a:solidFill>
                  <a:srgbClr val="212121"/>
                </a:solidFill>
                <a:effectLst/>
                <a:latin typeface="Barlow Light" panose="00000400000000000000" pitchFamily="2" charset="-18"/>
              </a:rPr>
              <a:t> </a:t>
            </a:r>
            <a:r>
              <a:rPr lang="en-US" sz="1400" b="0" i="0" dirty="0" err="1">
                <a:solidFill>
                  <a:srgbClr val="212121"/>
                </a:solidFill>
                <a:effectLst/>
                <a:latin typeface="Barlow Light" panose="00000400000000000000" pitchFamily="2" charset="-18"/>
              </a:rPr>
              <a:t>passos</a:t>
            </a:r>
            <a:r>
              <a:rPr lang="en-US" sz="1400" b="0" i="0" dirty="0">
                <a:solidFill>
                  <a:srgbClr val="212121"/>
                </a:solidFill>
                <a:effectLst/>
                <a:latin typeface="Barlow Light" panose="00000400000000000000" pitchFamily="2" charset="-18"/>
              </a:rPr>
              <a:t>:</a:t>
            </a:r>
          </a:p>
          <a:p>
            <a:pPr algn="l" fontAlgn="base"/>
            <a:r>
              <a:rPr lang="pt-PT" sz="1200" b="0" i="0" dirty="0">
                <a:solidFill>
                  <a:srgbClr val="212121"/>
                </a:solidFill>
                <a:effectLst/>
                <a:latin typeface="Barlow Light" panose="00000400000000000000" pitchFamily="2" charset="-18"/>
              </a:rPr>
              <a:t>Evite dietas da moda</a:t>
            </a:r>
          </a:p>
          <a:p>
            <a:pPr algn="l" fontAlgn="base"/>
            <a:r>
              <a:rPr lang="pt-PT" sz="1200" b="0" i="0" dirty="0">
                <a:solidFill>
                  <a:srgbClr val="212121"/>
                </a:solidFill>
                <a:effectLst/>
                <a:latin typeface="Barlow Light" panose="00000400000000000000" pitchFamily="2" charset="-18"/>
              </a:rPr>
              <a:t>Use uma conversa interna positiva</a:t>
            </a:r>
          </a:p>
          <a:p>
            <a:pPr algn="l" fontAlgn="base"/>
            <a:r>
              <a:rPr lang="pt-PT" sz="1200" b="0" i="0" dirty="0">
                <a:solidFill>
                  <a:srgbClr val="212121"/>
                </a:solidFill>
                <a:effectLst/>
                <a:latin typeface="Barlow Light" panose="00000400000000000000" pitchFamily="2" charset="-18"/>
              </a:rPr>
              <a:t>Evite pensamentos negativos e autocrítica e concentre-se em apreciar os ativos positivos e as boas qualidades (pensar sobre o que eles gostam em seu corpo, construir um relacionamento positivo com seu corpo, perceber as coisas que eles amam em si mesmos e usar afirmações positivas para construir sua confiança).</a:t>
            </a:r>
          </a:p>
          <a:p>
            <a:pPr algn="l" fontAlgn="base"/>
            <a:r>
              <a:rPr lang="pt-PT" sz="1200" b="0" i="0" dirty="0">
                <a:solidFill>
                  <a:srgbClr val="212121"/>
                </a:solidFill>
                <a:effectLst/>
                <a:latin typeface="Barlow Light" panose="00000400000000000000" pitchFamily="2" charset="-18"/>
              </a:rPr>
              <a:t>Pratique a neutralidade corporal</a:t>
            </a:r>
          </a:p>
          <a:p>
            <a:pPr algn="l" fontAlgn="base"/>
            <a:r>
              <a:rPr lang="pt-PT" sz="1200" b="0" i="0" dirty="0">
                <a:solidFill>
                  <a:srgbClr val="212121"/>
                </a:solidFill>
                <a:effectLst/>
                <a:latin typeface="Barlow Light" panose="00000400000000000000" pitchFamily="2" charset="-18"/>
              </a:rPr>
              <a:t>Experimente a alimentação consciente e o gerenciamento do estresse</a:t>
            </a:r>
            <a:endParaRPr lang="ro-RO" sz="1400" dirty="0">
              <a:latin typeface="Barlow Light" panose="00000400000000000000" pitchFamily="2" charset="-18"/>
            </a:endParaRPr>
          </a:p>
        </p:txBody>
      </p:sp>
      <p:sp>
        <p:nvSpPr>
          <p:cNvPr id="4" name="Slide Number Placeholder 3">
            <a:extLst>
              <a:ext uri="{FF2B5EF4-FFF2-40B4-BE49-F238E27FC236}">
                <a16:creationId xmlns:a16="http://schemas.microsoft.com/office/drawing/2014/main" id="{111EE6F3-0204-3DEC-03C1-2057A58F637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4285330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4854E-16C4-9D29-2588-5329397BEF53}"/>
              </a:ext>
            </a:extLst>
          </p:cNvPr>
          <p:cNvSpPr>
            <a:spLocks noGrp="1"/>
          </p:cNvSpPr>
          <p:nvPr>
            <p:ph type="title"/>
          </p:nvPr>
        </p:nvSpPr>
        <p:spPr/>
        <p:txBody>
          <a:bodyPr/>
          <a:lstStyle/>
          <a:p>
            <a:r>
              <a:rPr lang="en-US" sz="2400" i="1" dirty="0"/>
              <a:t>To remember…</a:t>
            </a:r>
            <a:endParaRPr lang="ro-RO" sz="2400" i="1" dirty="0"/>
          </a:p>
        </p:txBody>
      </p:sp>
      <p:sp>
        <p:nvSpPr>
          <p:cNvPr id="3" name="Text Placeholder 2">
            <a:extLst>
              <a:ext uri="{FF2B5EF4-FFF2-40B4-BE49-F238E27FC236}">
                <a16:creationId xmlns:a16="http://schemas.microsoft.com/office/drawing/2014/main" id="{6DF440DC-20C4-BAFC-DC17-C7B2AF5B8436}"/>
              </a:ext>
            </a:extLst>
          </p:cNvPr>
          <p:cNvSpPr>
            <a:spLocks noGrp="1"/>
          </p:cNvSpPr>
          <p:nvPr>
            <p:ph type="body" idx="1"/>
          </p:nvPr>
        </p:nvSpPr>
        <p:spPr>
          <a:xfrm>
            <a:off x="614974" y="1563638"/>
            <a:ext cx="7917465" cy="2826600"/>
          </a:xfrm>
        </p:spPr>
        <p:txBody>
          <a:bodyPr/>
          <a:lstStyle/>
          <a:p>
            <a:pPr algn="l" fontAlgn="base"/>
            <a:r>
              <a:rPr lang="pt-PT" sz="1600" i="0" dirty="0">
                <a:solidFill>
                  <a:srgbClr val="212121"/>
                </a:solidFill>
                <a:effectLst/>
                <a:latin typeface="Barlow Light" panose="00000400000000000000" pitchFamily="2" charset="-18"/>
              </a:rPr>
              <a:t>Os distúrbios alimentares podem levar a sérios problemas de saúde, incluindo problemas dentários, desnutrição, irregularidades menstruais, ansiedade, depressão, falência de órgãos e uso de substâncias.</a:t>
            </a:r>
          </a:p>
          <a:p>
            <a:pPr algn="l" fontAlgn="base"/>
            <a:r>
              <a:rPr lang="pt-PT" sz="1600" i="0" dirty="0">
                <a:solidFill>
                  <a:srgbClr val="212121"/>
                </a:solidFill>
                <a:effectLst/>
                <a:latin typeface="Barlow Light" panose="00000400000000000000" pitchFamily="2" charset="-18"/>
              </a:rPr>
              <a:t>É por isso que é tão importante procurar tratamento se alguém estiver apresentando sintomas de TA.</a:t>
            </a:r>
          </a:p>
          <a:p>
            <a:pPr algn="l" fontAlgn="base"/>
            <a:r>
              <a:rPr lang="pt-PT" sz="1600" i="0" dirty="0">
                <a:solidFill>
                  <a:srgbClr val="212121"/>
                </a:solidFill>
                <a:effectLst/>
                <a:latin typeface="Barlow Light" panose="00000400000000000000" pitchFamily="2" charset="-18"/>
              </a:rPr>
              <a:t>Existem muitos tipos diferentes de tratamento disponíveis para transtornos alimentares: inclui uma combinação de terapia individual, em grupo e/ou familiar e aconselhamento nutricional.</a:t>
            </a:r>
          </a:p>
          <a:p>
            <a:pPr algn="l" fontAlgn="base"/>
            <a:r>
              <a:rPr lang="pt-PT" sz="1600" i="0" dirty="0">
                <a:solidFill>
                  <a:srgbClr val="212121"/>
                </a:solidFill>
                <a:effectLst/>
                <a:latin typeface="Barlow Light" panose="00000400000000000000" pitchFamily="2" charset="-18"/>
              </a:rPr>
              <a:t>O tratamento é multidisciplinar e projetado para abordar pensamentos, comportamentos, habilidades de enfrentamento e fatores de estilo de vida para ajudar as pessoas a se recuperarem.</a:t>
            </a:r>
            <a:endParaRPr lang="ro-RO" sz="1600" dirty="0">
              <a:latin typeface="Barlow Light" panose="00000400000000000000" pitchFamily="2" charset="-18"/>
            </a:endParaRPr>
          </a:p>
        </p:txBody>
      </p:sp>
      <p:sp>
        <p:nvSpPr>
          <p:cNvPr id="4" name="Slide Number Placeholder 3">
            <a:extLst>
              <a:ext uri="{FF2B5EF4-FFF2-40B4-BE49-F238E27FC236}">
                <a16:creationId xmlns:a16="http://schemas.microsoft.com/office/drawing/2014/main" id="{02B35661-3DFB-68F0-FCEA-6E80D291D71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3193251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4F99-714F-53CB-5921-171C48F843A6}"/>
              </a:ext>
            </a:extLst>
          </p:cNvPr>
          <p:cNvSpPr>
            <a:spLocks noGrp="1"/>
          </p:cNvSpPr>
          <p:nvPr>
            <p:ph type="title"/>
          </p:nvPr>
        </p:nvSpPr>
        <p:spPr/>
        <p:txBody>
          <a:bodyPr/>
          <a:lstStyle/>
          <a:p>
            <a:r>
              <a:rPr lang="ro-RO" sz="2400" i="1" dirty="0"/>
              <a:t>Bibliogra</a:t>
            </a:r>
            <a:r>
              <a:rPr lang="pt-PT" sz="2400" i="1" dirty="0"/>
              <a:t>fia</a:t>
            </a:r>
            <a:endParaRPr lang="en-US" sz="2400" i="1" dirty="0"/>
          </a:p>
        </p:txBody>
      </p:sp>
      <p:sp>
        <p:nvSpPr>
          <p:cNvPr id="3" name="Text Placeholder 2">
            <a:extLst>
              <a:ext uri="{FF2B5EF4-FFF2-40B4-BE49-F238E27FC236}">
                <a16:creationId xmlns:a16="http://schemas.microsoft.com/office/drawing/2014/main" id="{299EF08F-579A-EC3D-6F50-136B9BDC45E2}"/>
              </a:ext>
            </a:extLst>
          </p:cNvPr>
          <p:cNvSpPr>
            <a:spLocks noGrp="1"/>
          </p:cNvSpPr>
          <p:nvPr>
            <p:ph type="body" idx="1"/>
          </p:nvPr>
        </p:nvSpPr>
        <p:spPr>
          <a:xfrm>
            <a:off x="467544" y="1347614"/>
            <a:ext cx="8496943" cy="3114632"/>
          </a:xfrm>
        </p:spPr>
        <p:txBody>
          <a:bodyPr/>
          <a:lstStyle/>
          <a:p>
            <a:r>
              <a:rPr lang="en-US" sz="1200" dirty="0" err="1"/>
              <a:t>Chaput</a:t>
            </a:r>
            <a:r>
              <a:rPr lang="en-US" sz="1200" dirty="0"/>
              <a:t> JP, Ferraro ZM, </a:t>
            </a:r>
            <a:r>
              <a:rPr lang="en-US" sz="1200" dirty="0" err="1"/>
              <a:t>Prud'homme</a:t>
            </a:r>
            <a:r>
              <a:rPr lang="en-US" sz="1200" dirty="0"/>
              <a:t> D, Sharma AM. Widespread misconceptions about obesity. Can Fam Physician. 2014</a:t>
            </a:r>
            <a:r>
              <a:rPr lang="ro-RO" sz="1200" dirty="0"/>
              <a:t>,  </a:t>
            </a:r>
            <a:r>
              <a:rPr lang="en-US" sz="1200" dirty="0"/>
              <a:t>60(11):973-5, 981-</a:t>
            </a:r>
            <a:r>
              <a:rPr lang="ro-RO" sz="1200" dirty="0"/>
              <a:t>4</a:t>
            </a:r>
          </a:p>
          <a:p>
            <a:r>
              <a:rPr lang="en-US" sz="1200" dirty="0"/>
              <a:t>Mahmoud R</a:t>
            </a:r>
            <a:r>
              <a:rPr lang="ro-RO" sz="1200" dirty="0"/>
              <a:t>,</a:t>
            </a:r>
            <a:r>
              <a:rPr lang="en-US" sz="1200" dirty="0"/>
              <a:t> </a:t>
            </a:r>
            <a:r>
              <a:rPr lang="en-US" sz="1200" dirty="0" err="1"/>
              <a:t>Kimonis</a:t>
            </a:r>
            <a:r>
              <a:rPr lang="en-US" sz="1200" dirty="0"/>
              <a:t> V</a:t>
            </a:r>
            <a:r>
              <a:rPr lang="ro-RO" sz="1200" dirty="0"/>
              <a:t>, </a:t>
            </a:r>
            <a:r>
              <a:rPr lang="en-US" sz="1200" dirty="0"/>
              <a:t>Butler MG. Genetics of Obesity in Humans: A Clinical Review. Int. J. Mol. Sci. 2022, 23</a:t>
            </a:r>
            <a:r>
              <a:rPr lang="ro-RO" sz="1200" dirty="0"/>
              <a:t>:</a:t>
            </a:r>
            <a:r>
              <a:rPr lang="en-US" sz="1200" dirty="0"/>
              <a:t>11005</a:t>
            </a:r>
            <a:endParaRPr lang="ro-RO" sz="1200" dirty="0"/>
          </a:p>
          <a:p>
            <a:r>
              <a:rPr lang="en-US" sz="1200" dirty="0"/>
              <a:t>NCD Risk Factor Collaboration</a:t>
            </a:r>
            <a:r>
              <a:rPr lang="ro-RO" sz="1200" dirty="0"/>
              <a:t>.</a:t>
            </a:r>
            <a:r>
              <a:rPr lang="en-US" sz="1200" dirty="0"/>
              <a:t> UN Population Division and World Obesity Federation projections</a:t>
            </a:r>
            <a:r>
              <a:rPr lang="ro-RO" sz="1200" dirty="0"/>
              <a:t>. 2017</a:t>
            </a:r>
          </a:p>
          <a:p>
            <a:r>
              <a:rPr lang="ro-RO" sz="1200" dirty="0"/>
              <a:t>Freemark M.S. Pediatric Obesity, Etiology, Pathogenesis and Treatment, Second edition. Humana Press. 2018, ISBN 978-3-319-68191-7</a:t>
            </a:r>
          </a:p>
          <a:p>
            <a:r>
              <a:rPr lang="en-US" sz="1200" dirty="0"/>
              <a:t>World Obesity Federation. ”World Obesity Atlas 2022”, London, 2022</a:t>
            </a:r>
            <a:endParaRPr lang="ro-RO" sz="1200" dirty="0"/>
          </a:p>
          <a:p>
            <a:r>
              <a:rPr lang="en-US" sz="1200" dirty="0"/>
              <a:t>Grief SN, Waterman M</a:t>
            </a:r>
            <a:r>
              <a:rPr lang="ro-RO" sz="1200" dirty="0"/>
              <a:t>. </a:t>
            </a:r>
            <a:r>
              <a:rPr lang="en-US" sz="1200" dirty="0"/>
              <a:t>Approach to Obesity Management in the Primary Care Setting. J </a:t>
            </a:r>
            <a:r>
              <a:rPr lang="en-US" sz="1200" dirty="0" err="1"/>
              <a:t>Obes</a:t>
            </a:r>
            <a:r>
              <a:rPr lang="en-US" sz="1200" dirty="0"/>
              <a:t> Weight-Loss Medication</a:t>
            </a:r>
            <a:r>
              <a:rPr lang="ro-RO" sz="1200" dirty="0"/>
              <a:t>. 2019,  </a:t>
            </a:r>
            <a:r>
              <a:rPr lang="en-US" sz="1200" dirty="0"/>
              <a:t> 5:</a:t>
            </a:r>
            <a:r>
              <a:rPr lang="ro-RO" sz="1200" dirty="0"/>
              <a:t>1</a:t>
            </a:r>
            <a:r>
              <a:rPr lang="en-US" sz="1200" dirty="0"/>
              <a:t>024</a:t>
            </a:r>
            <a:endParaRPr lang="ro-RO" sz="1200" dirty="0"/>
          </a:p>
          <a:p>
            <a:r>
              <a:rPr lang="en-US" sz="1200" dirty="0" err="1"/>
              <a:t>Forgione</a:t>
            </a:r>
            <a:r>
              <a:rPr lang="en-US" sz="1200" dirty="0"/>
              <a:t> N, Deed G, </a:t>
            </a:r>
            <a:r>
              <a:rPr lang="en-US" sz="1200" dirty="0" err="1"/>
              <a:t>Kilov</a:t>
            </a:r>
            <a:r>
              <a:rPr lang="en-US" sz="1200" dirty="0"/>
              <a:t> G et al. Managing Obesity in Primary Care: Breaking Down the Barriers. Adv </a:t>
            </a:r>
            <a:r>
              <a:rPr lang="en-US" sz="1200" dirty="0" err="1"/>
              <a:t>Ther</a:t>
            </a:r>
            <a:r>
              <a:rPr lang="en-US" sz="1200" dirty="0"/>
              <a:t> </a:t>
            </a:r>
            <a:r>
              <a:rPr lang="ro-RO" sz="1200" dirty="0"/>
              <a:t>2018, </a:t>
            </a:r>
            <a:r>
              <a:rPr lang="en-US" sz="1200" dirty="0"/>
              <a:t>35</a:t>
            </a:r>
            <a:r>
              <a:rPr lang="ro-RO" sz="1200" dirty="0"/>
              <a:t>:</a:t>
            </a:r>
            <a:r>
              <a:rPr lang="en-US" sz="1200" dirty="0"/>
              <a:t>191–198</a:t>
            </a:r>
            <a:endParaRPr lang="ro-RO" sz="1200" dirty="0"/>
          </a:p>
          <a:p>
            <a:r>
              <a:rPr lang="ro-RO" sz="1200" b="0" i="0" dirty="0">
                <a:solidFill>
                  <a:srgbClr val="000000"/>
                </a:solidFill>
                <a:effectLst/>
                <a:latin typeface="Barlow Light" panose="00000400000000000000" pitchFamily="2" charset="-18"/>
              </a:rPr>
              <a:t>MacKay H, Gunasekara CJ, Yam KY, et al. Sex-specific epigenetic development in the mouse hypothalamic arcuate nucleus pinpoints human genomic regions associated with body mass index. </a:t>
            </a:r>
            <a:r>
              <a:rPr lang="ro-RO" sz="1200" b="0" dirty="0">
                <a:solidFill>
                  <a:srgbClr val="000000"/>
                </a:solidFill>
                <a:effectLst/>
                <a:latin typeface="Barlow Light" panose="00000400000000000000" pitchFamily="2" charset="-18"/>
              </a:rPr>
              <a:t>Sci Adv. </a:t>
            </a:r>
            <a:r>
              <a:rPr lang="ro-RO" sz="1200" b="0" i="0" dirty="0">
                <a:solidFill>
                  <a:srgbClr val="000000"/>
                </a:solidFill>
                <a:effectLst/>
                <a:latin typeface="Barlow Light" panose="00000400000000000000" pitchFamily="2" charset="-18"/>
              </a:rPr>
              <a:t>2022, 8(39):eabo3991. </a:t>
            </a:r>
          </a:p>
          <a:p>
            <a:r>
              <a:rPr lang="en-US" sz="1200" dirty="0"/>
              <a:t>Eurostat.  ”Body mass index (BMI) by sex, age and income quintile” 2019, available  at </a:t>
            </a:r>
            <a:r>
              <a:rPr lang="en-US" sz="1200" dirty="0">
                <a:hlinkClick r:id="rId2"/>
              </a:rPr>
              <a:t>https://appsso.eurostat.ec.europa.eu/nui/show.do?dataset=hlth_ehis_bm1i&amp;lang=en</a:t>
            </a:r>
            <a:endParaRPr lang="en-US" sz="1200" dirty="0"/>
          </a:p>
          <a:p>
            <a:r>
              <a:rPr lang="en-US" sz="1200" dirty="0"/>
              <a:t>https://www.verywellmind.com/difference-between-disordered-eating-and-eating-disorders-5184548</a:t>
            </a:r>
          </a:p>
        </p:txBody>
      </p:sp>
      <p:sp>
        <p:nvSpPr>
          <p:cNvPr id="4" name="Slide Number Placeholder 3">
            <a:extLst>
              <a:ext uri="{FF2B5EF4-FFF2-40B4-BE49-F238E27FC236}">
                <a16:creationId xmlns:a16="http://schemas.microsoft.com/office/drawing/2014/main" id="{6292D268-3C0C-E090-59EC-1C9EDA648FC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1105068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3" name="Google Shape;503;p3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635646"/>
            <a:ext cx="3552394" cy="199822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95536" y="3579862"/>
            <a:ext cx="7996145" cy="576000"/>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07654"/>
            <a:ext cx="7543875" cy="1582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fld id="{00000000-1234-1234-1234-123412341234}" type="slidenum">
              <a:rPr lang="en">
                <a:solidFill>
                  <a:srgbClr val="748394"/>
                </a:solidFill>
              </a:rPr>
              <a:pPr/>
              <a:t>3</a:t>
            </a:fld>
            <a:endParaRPr>
              <a:solidFill>
                <a:srgbClr val="748394"/>
              </a:solidFill>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extLst>
      <p:ext uri="{BB962C8B-B14F-4D97-AF65-F5344CB8AC3E}">
        <p14:creationId xmlns:p14="http://schemas.microsoft.com/office/powerpoint/2010/main" val="2536480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03DEB-CB3B-0E8E-424D-A78F9446AE00}"/>
              </a:ext>
            </a:extLst>
          </p:cNvPr>
          <p:cNvSpPr>
            <a:spLocks noGrp="1"/>
          </p:cNvSpPr>
          <p:nvPr>
            <p:ph type="title"/>
          </p:nvPr>
        </p:nvSpPr>
        <p:spPr/>
        <p:txBody>
          <a:bodyPr/>
          <a:lstStyle/>
          <a:p>
            <a:r>
              <a:rPr lang="en-US" sz="2400" b="1" i="0" dirty="0">
                <a:solidFill>
                  <a:schemeClr val="bg1"/>
                </a:solidFill>
                <a:effectLst>
                  <a:outerShdw blurRad="38100" dist="38100" dir="2700000" algn="tl">
                    <a:srgbClr val="000000">
                      <a:alpha val="43137"/>
                    </a:srgbClr>
                  </a:outerShdw>
                </a:effectLst>
                <a:latin typeface="Barlow SemiBold" panose="00000700000000000000" pitchFamily="2" charset="-18"/>
              </a:rPr>
              <a:t>Comer </a:t>
            </a:r>
            <a:r>
              <a:rPr lang="en-US" sz="2400" b="1" i="0" dirty="0" err="1">
                <a:solidFill>
                  <a:schemeClr val="bg1"/>
                </a:solidFill>
                <a:effectLst>
                  <a:outerShdw blurRad="38100" dist="38100" dir="2700000" algn="tl">
                    <a:srgbClr val="000000">
                      <a:alpha val="43137"/>
                    </a:srgbClr>
                  </a:outerShdw>
                </a:effectLst>
                <a:latin typeface="Barlow SemiBold" panose="00000700000000000000" pitchFamily="2" charset="-18"/>
              </a:rPr>
              <a:t>transtornado</a:t>
            </a:r>
            <a:r>
              <a:rPr lang="en-US" sz="2400" b="1" i="0" dirty="0">
                <a:solidFill>
                  <a:schemeClr val="bg1"/>
                </a:solidFill>
                <a:effectLst>
                  <a:outerShdw blurRad="38100" dist="38100" dir="2700000" algn="tl">
                    <a:srgbClr val="000000">
                      <a:alpha val="43137"/>
                    </a:srgbClr>
                  </a:outerShdw>
                </a:effectLst>
                <a:latin typeface="Barlow SemiBold" panose="00000700000000000000" pitchFamily="2" charset="-18"/>
              </a:rPr>
              <a:t> vs. </a:t>
            </a:r>
            <a:r>
              <a:rPr lang="en-US" sz="2400" b="1" i="0">
                <a:solidFill>
                  <a:schemeClr val="bg1"/>
                </a:solidFill>
                <a:effectLst>
                  <a:outerShdw blurRad="38100" dist="38100" dir="2700000" algn="tl">
                    <a:srgbClr val="000000">
                      <a:alpha val="43137"/>
                    </a:srgbClr>
                  </a:outerShdw>
                </a:effectLst>
                <a:latin typeface="Barlow SemiBold" panose="00000700000000000000" pitchFamily="2" charset="-18"/>
              </a:rPr>
              <a:t>Transtorno </a:t>
            </a:r>
            <a:r>
              <a:rPr lang="en-US" sz="2400" b="1" i="0" dirty="0" err="1">
                <a:solidFill>
                  <a:schemeClr val="bg1"/>
                </a:solidFill>
                <a:effectLst>
                  <a:outerShdw blurRad="38100" dist="38100" dir="2700000" algn="tl">
                    <a:srgbClr val="000000">
                      <a:alpha val="43137"/>
                    </a:srgbClr>
                  </a:outerShdw>
                </a:effectLst>
                <a:latin typeface="Barlow SemiBold" panose="00000700000000000000" pitchFamily="2" charset="-18"/>
              </a:rPr>
              <a:t>alimentar</a:t>
            </a:r>
            <a:br>
              <a:rPr lang="en-US" sz="2400" b="1" i="0" dirty="0">
                <a:solidFill>
                  <a:schemeClr val="bg1"/>
                </a:solidFill>
                <a:effectLst>
                  <a:outerShdw blurRad="38100" dist="38100" dir="2700000" algn="tl">
                    <a:srgbClr val="000000">
                      <a:alpha val="43137"/>
                    </a:srgbClr>
                  </a:outerShdw>
                </a:effectLst>
                <a:latin typeface="Barlow SemiBold" panose="00000700000000000000" pitchFamily="2" charset="-18"/>
              </a:rPr>
            </a:br>
            <a:r>
              <a:rPr lang="en-US" sz="2400" b="1" i="0" dirty="0" err="1">
                <a:solidFill>
                  <a:schemeClr val="bg1"/>
                </a:solidFill>
                <a:effectLst>
                  <a:outerShdw blurRad="38100" dist="38100" dir="2700000" algn="tl">
                    <a:srgbClr val="000000">
                      <a:alpha val="43137"/>
                    </a:srgbClr>
                  </a:outerShdw>
                </a:effectLst>
                <a:latin typeface="Barlow SemiBold" panose="00000700000000000000" pitchFamily="2" charset="-18"/>
              </a:rPr>
              <a:t>Diferenças</a:t>
            </a:r>
            <a:endParaRPr lang="ro-RO" sz="2400" dirty="0">
              <a:latin typeface="Barlow SemiBold" panose="00000700000000000000" pitchFamily="2" charset="-18"/>
            </a:endParaRPr>
          </a:p>
        </p:txBody>
      </p:sp>
      <p:sp>
        <p:nvSpPr>
          <p:cNvPr id="3" name="Text Placeholder 2">
            <a:extLst>
              <a:ext uri="{FF2B5EF4-FFF2-40B4-BE49-F238E27FC236}">
                <a16:creationId xmlns:a16="http://schemas.microsoft.com/office/drawing/2014/main" id="{DEC31C18-C40E-5884-7DAC-E03453504EF2}"/>
              </a:ext>
            </a:extLst>
          </p:cNvPr>
          <p:cNvSpPr>
            <a:spLocks noGrp="1"/>
          </p:cNvSpPr>
          <p:nvPr>
            <p:ph type="body" idx="1"/>
          </p:nvPr>
        </p:nvSpPr>
        <p:spPr>
          <a:xfrm>
            <a:off x="614974" y="1491630"/>
            <a:ext cx="8205497" cy="3040145"/>
          </a:xfrm>
        </p:spPr>
        <p:txBody>
          <a:bodyPr/>
          <a:lstStyle/>
          <a:p>
            <a:r>
              <a:rPr lang="pt-PT" sz="1600" b="0" i="0" dirty="0">
                <a:solidFill>
                  <a:srgbClr val="212121"/>
                </a:solidFill>
                <a:effectLst/>
                <a:latin typeface="Barlow Light" panose="00000400000000000000" pitchFamily="2" charset="-18"/>
              </a:rPr>
              <a:t>Novos dados de pesquisa dizem que o comer transtornado e os Transtornos Alimentares compartilham alguns aspetos comuns, mas não são os mesmos.</a:t>
            </a:r>
          </a:p>
          <a:p>
            <a:r>
              <a:rPr lang="pt-PT" sz="1600" b="0" i="0" dirty="0">
                <a:solidFill>
                  <a:srgbClr val="212121"/>
                </a:solidFill>
                <a:effectLst/>
                <a:latin typeface="Barlow Light" panose="00000400000000000000" pitchFamily="2" charset="-18"/>
              </a:rPr>
              <a:t>Onde um Transtorno Alimentar é um diagnóstico clínico, o comer transtornado refere-se a padrões alimentares anormais que não atendem aos critérios para um diagnóstico de Transtorno Alimentar.</a:t>
            </a:r>
          </a:p>
          <a:p>
            <a:r>
              <a:rPr lang="pt-PT" sz="1600" b="0" i="0" dirty="0">
                <a:solidFill>
                  <a:srgbClr val="212121"/>
                </a:solidFill>
                <a:effectLst/>
                <a:latin typeface="Barlow Light" panose="00000400000000000000" pitchFamily="2" charset="-18"/>
              </a:rPr>
              <a:t>A principal diferença entre eles envolve a gravidade e o grau dos sintomas.</a:t>
            </a:r>
          </a:p>
          <a:p>
            <a:r>
              <a:rPr lang="pt-PT" sz="1600" b="0" i="0" dirty="0">
                <a:solidFill>
                  <a:srgbClr val="212121"/>
                </a:solidFill>
                <a:effectLst/>
                <a:latin typeface="Barlow Light" panose="00000400000000000000" pitchFamily="2" charset="-18"/>
              </a:rPr>
              <a:t>Comer transtornado frequentemente envolve muitos dos mesmos comportamentos que ocorrem nos Transtornos Alimentares, mas tais sintomas ocorrem com menos frequência ou intensidade.</a:t>
            </a:r>
          </a:p>
          <a:p>
            <a:r>
              <a:rPr lang="pt-PT" sz="1600" b="0" i="0" dirty="0">
                <a:solidFill>
                  <a:srgbClr val="212121"/>
                </a:solidFill>
                <a:effectLst/>
                <a:latin typeface="Barlow Light" panose="00000400000000000000" pitchFamily="2" charset="-18"/>
              </a:rPr>
              <a:t>A alimentação desordenada geralmente pode ser mais sutil, tornando-a mais difícil de reconhecer ou, às vezes, mais difícil de abordar.</a:t>
            </a:r>
            <a:endParaRPr lang="ro-RO" sz="1800" dirty="0">
              <a:latin typeface="Barlow Light" panose="00000400000000000000" pitchFamily="2" charset="-18"/>
            </a:endParaRPr>
          </a:p>
        </p:txBody>
      </p:sp>
      <p:sp>
        <p:nvSpPr>
          <p:cNvPr id="4" name="Slide Number Placeholder 3">
            <a:extLst>
              <a:ext uri="{FF2B5EF4-FFF2-40B4-BE49-F238E27FC236}">
                <a16:creationId xmlns:a16="http://schemas.microsoft.com/office/drawing/2014/main" id="{B1EBBD8B-A511-CDD1-C722-C59A4C15C7C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114316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427ED-1CE8-9F8B-B556-C03E11E7EB57}"/>
              </a:ext>
            </a:extLst>
          </p:cNvPr>
          <p:cNvSpPr>
            <a:spLocks noGrp="1"/>
          </p:cNvSpPr>
          <p:nvPr>
            <p:ph type="title"/>
          </p:nvPr>
        </p:nvSpPr>
        <p:spPr/>
        <p:txBody>
          <a:bodyPr/>
          <a:lstStyle/>
          <a:p>
            <a:r>
              <a:rPr lang="en-US" sz="2400" b="1" i="0" dirty="0">
                <a:solidFill>
                  <a:schemeClr val="bg1"/>
                </a:solidFill>
                <a:effectLst>
                  <a:outerShdw blurRad="38100" dist="38100" dir="2700000" algn="tl">
                    <a:srgbClr val="000000">
                      <a:alpha val="43137"/>
                    </a:srgbClr>
                  </a:outerShdw>
                </a:effectLst>
                <a:latin typeface="Barlow SemiBold" panose="00000700000000000000" pitchFamily="2" charset="-18"/>
              </a:rPr>
              <a:t>Comer </a:t>
            </a:r>
            <a:r>
              <a:rPr lang="en-US" sz="2400" b="1" i="0" dirty="0" err="1">
                <a:solidFill>
                  <a:schemeClr val="bg1"/>
                </a:solidFill>
                <a:effectLst>
                  <a:outerShdw blurRad="38100" dist="38100" dir="2700000" algn="tl">
                    <a:srgbClr val="000000">
                      <a:alpha val="43137"/>
                    </a:srgbClr>
                  </a:outerShdw>
                </a:effectLst>
                <a:latin typeface="Barlow SemiBold" panose="00000700000000000000" pitchFamily="2" charset="-18"/>
              </a:rPr>
              <a:t>transtornado</a:t>
            </a:r>
            <a:r>
              <a:rPr lang="en-US" sz="2400" b="1" i="0" dirty="0">
                <a:solidFill>
                  <a:schemeClr val="bg1"/>
                </a:solidFill>
                <a:effectLst>
                  <a:outerShdw blurRad="38100" dist="38100" dir="2700000" algn="tl">
                    <a:srgbClr val="000000">
                      <a:alpha val="43137"/>
                    </a:srgbClr>
                  </a:outerShdw>
                </a:effectLst>
                <a:latin typeface="Barlow SemiBold" panose="00000700000000000000" pitchFamily="2" charset="-18"/>
              </a:rPr>
              <a:t> vs. </a:t>
            </a:r>
            <a:r>
              <a:rPr lang="en-US" sz="2400" b="1" i="0" dirty="0" err="1">
                <a:solidFill>
                  <a:schemeClr val="bg1"/>
                </a:solidFill>
                <a:effectLst>
                  <a:outerShdw blurRad="38100" dist="38100" dir="2700000" algn="tl">
                    <a:srgbClr val="000000">
                      <a:alpha val="43137"/>
                    </a:srgbClr>
                  </a:outerShdw>
                </a:effectLst>
                <a:latin typeface="Barlow SemiBold" panose="00000700000000000000" pitchFamily="2" charset="-18"/>
              </a:rPr>
              <a:t>Transtorno</a:t>
            </a:r>
            <a:r>
              <a:rPr lang="en-US" sz="2400" b="1" i="0" dirty="0">
                <a:solidFill>
                  <a:schemeClr val="bg1"/>
                </a:solidFill>
                <a:effectLst>
                  <a:outerShdw blurRad="38100" dist="38100" dir="2700000" algn="tl">
                    <a:srgbClr val="000000">
                      <a:alpha val="43137"/>
                    </a:srgbClr>
                  </a:outerShdw>
                </a:effectLst>
                <a:latin typeface="Barlow SemiBold" panose="00000700000000000000" pitchFamily="2" charset="-18"/>
              </a:rPr>
              <a:t> </a:t>
            </a:r>
            <a:r>
              <a:rPr lang="en-US" sz="2400" b="1" i="0" dirty="0" err="1">
                <a:solidFill>
                  <a:schemeClr val="bg1"/>
                </a:solidFill>
                <a:effectLst>
                  <a:outerShdw blurRad="38100" dist="38100" dir="2700000" algn="tl">
                    <a:srgbClr val="000000">
                      <a:alpha val="43137"/>
                    </a:srgbClr>
                  </a:outerShdw>
                </a:effectLst>
                <a:latin typeface="Barlow SemiBold" panose="00000700000000000000" pitchFamily="2" charset="-18"/>
              </a:rPr>
              <a:t>alimentar</a:t>
            </a:r>
            <a:br>
              <a:rPr lang="en-US" sz="2400" b="1" i="0" dirty="0">
                <a:solidFill>
                  <a:schemeClr val="bg1"/>
                </a:solidFill>
                <a:effectLst>
                  <a:outerShdw blurRad="38100" dist="38100" dir="2700000" algn="tl">
                    <a:srgbClr val="000000">
                      <a:alpha val="43137"/>
                    </a:srgbClr>
                  </a:outerShdw>
                </a:effectLst>
                <a:latin typeface="Barlow SemiBold" panose="00000700000000000000" pitchFamily="2" charset="-18"/>
              </a:rPr>
            </a:br>
            <a:r>
              <a:rPr lang="en-US" sz="2400" b="1" i="0" dirty="0" err="1">
                <a:solidFill>
                  <a:schemeClr val="bg1"/>
                </a:solidFill>
                <a:effectLst>
                  <a:outerShdw blurRad="38100" dist="38100" dir="2700000" algn="tl">
                    <a:srgbClr val="000000">
                      <a:alpha val="43137"/>
                    </a:srgbClr>
                  </a:outerShdw>
                </a:effectLst>
                <a:latin typeface="Barlow SemiBold" panose="00000700000000000000" pitchFamily="2" charset="-18"/>
              </a:rPr>
              <a:t>Diferenças</a:t>
            </a:r>
            <a:endParaRPr lang="ro-RO" sz="2400" dirty="0"/>
          </a:p>
        </p:txBody>
      </p:sp>
      <p:sp>
        <p:nvSpPr>
          <p:cNvPr id="3" name="Text Placeholder 2">
            <a:extLst>
              <a:ext uri="{FF2B5EF4-FFF2-40B4-BE49-F238E27FC236}">
                <a16:creationId xmlns:a16="http://schemas.microsoft.com/office/drawing/2014/main" id="{72407343-5555-9F96-10D5-538347529977}"/>
              </a:ext>
            </a:extLst>
          </p:cNvPr>
          <p:cNvSpPr>
            <a:spLocks noGrp="1"/>
          </p:cNvSpPr>
          <p:nvPr>
            <p:ph type="body" idx="1"/>
          </p:nvPr>
        </p:nvSpPr>
        <p:spPr>
          <a:xfrm>
            <a:off x="603999" y="1491630"/>
            <a:ext cx="3751977" cy="2715600"/>
          </a:xfrm>
        </p:spPr>
        <p:txBody>
          <a:bodyPr/>
          <a:lstStyle/>
          <a:p>
            <a:pPr marL="88900" indent="0" algn="l" fontAlgn="base">
              <a:buNone/>
            </a:pPr>
            <a:r>
              <a:rPr lang="pt-PT" sz="1800" b="1" i="1" dirty="0">
                <a:solidFill>
                  <a:srgbClr val="212121"/>
                </a:solidFill>
                <a:effectLst/>
                <a:latin typeface="Barlow Light" panose="00000400000000000000" pitchFamily="2" charset="-18"/>
              </a:rPr>
              <a:t>Transtornos Alimentares</a:t>
            </a:r>
            <a:endParaRPr lang="ro-RO" sz="1800" b="1" i="1" dirty="0">
              <a:solidFill>
                <a:srgbClr val="212121"/>
              </a:solidFill>
              <a:effectLst/>
              <a:latin typeface="Barlow Light" panose="00000400000000000000" pitchFamily="2" charset="-18"/>
            </a:endParaRPr>
          </a:p>
          <a:p>
            <a:pPr algn="l" fontAlgn="base">
              <a:buFont typeface="Arial" panose="020B0604020202020204" pitchFamily="34" charset="0"/>
              <a:buChar char="•"/>
            </a:pPr>
            <a:r>
              <a:rPr lang="pt-PT" sz="1600" b="0" i="0" dirty="0">
                <a:solidFill>
                  <a:srgbClr val="212121"/>
                </a:solidFill>
                <a:effectLst/>
                <a:latin typeface="Barlow Light" panose="00000400000000000000" pitchFamily="2" charset="-18"/>
              </a:rPr>
              <a:t>Pensamentos obsessivos sobre comida</a:t>
            </a:r>
          </a:p>
          <a:p>
            <a:pPr algn="l" fontAlgn="base">
              <a:buFont typeface="Arial" panose="020B0604020202020204" pitchFamily="34" charset="0"/>
              <a:buChar char="•"/>
            </a:pPr>
            <a:r>
              <a:rPr lang="pt-PT" sz="1600" b="0" i="0" dirty="0">
                <a:solidFill>
                  <a:srgbClr val="212121"/>
                </a:solidFill>
                <a:effectLst/>
                <a:latin typeface="Barlow Light" panose="00000400000000000000" pitchFamily="2" charset="-18"/>
              </a:rPr>
              <a:t>Preocupações extremas com calorias</a:t>
            </a:r>
          </a:p>
          <a:p>
            <a:pPr algn="l" fontAlgn="base">
              <a:buFont typeface="Arial" panose="020B0604020202020204" pitchFamily="34" charset="0"/>
              <a:buChar char="•"/>
            </a:pPr>
            <a:r>
              <a:rPr lang="pt-PT" sz="1600" b="0" i="0" dirty="0">
                <a:solidFill>
                  <a:srgbClr val="212121"/>
                </a:solidFill>
                <a:effectLst/>
                <a:latin typeface="Barlow Light" panose="00000400000000000000" pitchFamily="2" charset="-18"/>
              </a:rPr>
              <a:t>Mudanças significativas no peso</a:t>
            </a:r>
          </a:p>
          <a:p>
            <a:pPr algn="l" fontAlgn="base">
              <a:buFont typeface="Arial" panose="020B0604020202020204" pitchFamily="34" charset="0"/>
              <a:buChar char="•"/>
            </a:pPr>
            <a:r>
              <a:rPr lang="pt-PT" sz="1600" b="0" i="0" dirty="0">
                <a:solidFill>
                  <a:srgbClr val="212121"/>
                </a:solidFill>
                <a:effectLst/>
                <a:latin typeface="Barlow Light" panose="00000400000000000000" pitchFamily="2" charset="-18"/>
              </a:rPr>
              <a:t>Pensamentos obsessivos relacionados à forma e peso</a:t>
            </a:r>
          </a:p>
          <a:p>
            <a:pPr algn="l" fontAlgn="base">
              <a:buFont typeface="Arial" panose="020B0604020202020204" pitchFamily="34" charset="0"/>
              <a:buChar char="•"/>
            </a:pPr>
            <a:r>
              <a:rPr lang="pt-PT" sz="1600" b="0" i="0" dirty="0">
                <a:solidFill>
                  <a:srgbClr val="212121"/>
                </a:solidFill>
                <a:effectLst/>
                <a:latin typeface="Barlow Light" panose="00000400000000000000" pitchFamily="2" charset="-18"/>
              </a:rPr>
              <a:t>Funcionamento prejudicado devido à contagem de calorias, compulsão alimentar, purga, exercício ou outros comportamentos</a:t>
            </a:r>
          </a:p>
        </p:txBody>
      </p:sp>
      <p:sp>
        <p:nvSpPr>
          <p:cNvPr id="4" name="Text Placeholder 3">
            <a:extLst>
              <a:ext uri="{FF2B5EF4-FFF2-40B4-BE49-F238E27FC236}">
                <a16:creationId xmlns:a16="http://schemas.microsoft.com/office/drawing/2014/main" id="{71A30B55-9B47-558A-F500-4058A9EDF0A8}"/>
              </a:ext>
            </a:extLst>
          </p:cNvPr>
          <p:cNvSpPr>
            <a:spLocks noGrp="1"/>
          </p:cNvSpPr>
          <p:nvPr>
            <p:ph type="body" idx="2"/>
          </p:nvPr>
        </p:nvSpPr>
        <p:spPr>
          <a:xfrm>
            <a:off x="4788023" y="1491630"/>
            <a:ext cx="3751977" cy="2715600"/>
          </a:xfrm>
        </p:spPr>
        <p:txBody>
          <a:bodyPr/>
          <a:lstStyle/>
          <a:p>
            <a:pPr marL="88900" indent="0" algn="l" fontAlgn="base">
              <a:buNone/>
            </a:pPr>
            <a:r>
              <a:rPr lang="pt-PT" sz="1800" b="1" i="1" dirty="0">
                <a:solidFill>
                  <a:srgbClr val="212121"/>
                </a:solidFill>
                <a:effectLst/>
                <a:latin typeface="Barlow Light" panose="00000400000000000000" pitchFamily="2" charset="-18"/>
              </a:rPr>
              <a:t>Alimentação transtornada</a:t>
            </a:r>
            <a:endParaRPr lang="ro-RO" sz="1800" b="1" i="1" dirty="0">
              <a:solidFill>
                <a:srgbClr val="212121"/>
              </a:solidFill>
              <a:effectLst/>
              <a:latin typeface="Barlow Light" panose="00000400000000000000" pitchFamily="2" charset="-18"/>
            </a:endParaRPr>
          </a:p>
          <a:p>
            <a:pPr algn="l" fontAlgn="base">
              <a:buFont typeface="Arial" panose="020B0604020202020204" pitchFamily="34" charset="0"/>
              <a:buChar char="•"/>
            </a:pPr>
            <a:r>
              <a:rPr lang="pt-PT" sz="1600" b="0" i="0" dirty="0">
                <a:solidFill>
                  <a:srgbClr val="212121"/>
                </a:solidFill>
                <a:effectLst/>
                <a:latin typeface="Barlow Light" panose="00000400000000000000" pitchFamily="2" charset="-18"/>
              </a:rPr>
              <a:t>Comer por motivos que não sejam alimentação ou fome</a:t>
            </a:r>
          </a:p>
          <a:p>
            <a:pPr algn="l" fontAlgn="base">
              <a:buFont typeface="Arial" panose="020B0604020202020204" pitchFamily="34" charset="0"/>
              <a:buChar char="•"/>
            </a:pPr>
            <a:r>
              <a:rPr lang="pt-PT" sz="1600" b="0" i="0" dirty="0">
                <a:solidFill>
                  <a:srgbClr val="212121"/>
                </a:solidFill>
                <a:effectLst/>
                <a:latin typeface="Barlow Light" panose="00000400000000000000" pitchFamily="2" charset="-18"/>
              </a:rPr>
              <a:t>Comer para lidar com o estresse ou emoções difíceis</a:t>
            </a:r>
          </a:p>
          <a:p>
            <a:pPr algn="l" fontAlgn="base">
              <a:buFont typeface="Arial" panose="020B0604020202020204" pitchFamily="34" charset="0"/>
              <a:buChar char="•"/>
            </a:pPr>
            <a:r>
              <a:rPr lang="pt-PT" sz="1600" b="0" i="0" dirty="0">
                <a:solidFill>
                  <a:srgbClr val="212121"/>
                </a:solidFill>
                <a:effectLst/>
                <a:latin typeface="Barlow Light" panose="00000400000000000000" pitchFamily="2" charset="-18"/>
              </a:rPr>
              <a:t>Engajar-se em restrição calórica, compulsão alimentar ou purgação irregular ou limitada</a:t>
            </a:r>
          </a:p>
          <a:p>
            <a:pPr algn="l" fontAlgn="base">
              <a:buFont typeface="Arial" panose="020B0604020202020204" pitchFamily="34" charset="0"/>
              <a:buChar char="•"/>
            </a:pPr>
            <a:r>
              <a:rPr lang="pt-PT" sz="1600" b="0" i="0" dirty="0">
                <a:solidFill>
                  <a:srgbClr val="212121"/>
                </a:solidFill>
                <a:effectLst/>
                <a:latin typeface="Barlow Light" panose="00000400000000000000" pitchFamily="2" charset="-18"/>
              </a:rPr>
              <a:t>Evitando os principais grupos de alimentos</a:t>
            </a:r>
          </a:p>
          <a:p>
            <a:pPr algn="l" fontAlgn="base">
              <a:buFont typeface="Arial" panose="020B0604020202020204" pitchFamily="34" charset="0"/>
              <a:buChar char="•"/>
            </a:pPr>
            <a:r>
              <a:rPr lang="pt-PT" sz="1600" b="0" i="0" dirty="0">
                <a:solidFill>
                  <a:srgbClr val="212121"/>
                </a:solidFill>
                <a:effectLst/>
                <a:latin typeface="Barlow Light" panose="00000400000000000000" pitchFamily="2" charset="-18"/>
              </a:rPr>
              <a:t>Comer apenas certos alimentos</a:t>
            </a:r>
          </a:p>
          <a:p>
            <a:endParaRPr lang="ro-RO" sz="1600" dirty="0">
              <a:latin typeface="Barlow Light" panose="00000400000000000000" pitchFamily="2" charset="-18"/>
            </a:endParaRPr>
          </a:p>
        </p:txBody>
      </p:sp>
      <p:sp>
        <p:nvSpPr>
          <p:cNvPr id="5" name="Slide Number Placeholder 4">
            <a:extLst>
              <a:ext uri="{FF2B5EF4-FFF2-40B4-BE49-F238E27FC236}">
                <a16:creationId xmlns:a16="http://schemas.microsoft.com/office/drawing/2014/main" id="{DDF987E2-5DF0-E58B-D9A7-EF28EEAD353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3650104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DE067-DEF3-B838-405D-9322FDF4EF55}"/>
              </a:ext>
            </a:extLst>
          </p:cNvPr>
          <p:cNvSpPr>
            <a:spLocks noGrp="1"/>
          </p:cNvSpPr>
          <p:nvPr>
            <p:ph type="title"/>
          </p:nvPr>
        </p:nvSpPr>
        <p:spPr/>
        <p:txBody>
          <a:bodyPr/>
          <a:lstStyle/>
          <a:p>
            <a:r>
              <a:rPr lang="en-US" sz="2400" dirty="0"/>
              <a:t>O que é </a:t>
            </a:r>
            <a:r>
              <a:rPr lang="en-US" sz="2400" dirty="0" err="1"/>
              <a:t>Transtorno</a:t>
            </a:r>
            <a:r>
              <a:rPr lang="en-US" sz="2400" dirty="0"/>
              <a:t> </a:t>
            </a:r>
            <a:r>
              <a:rPr lang="en-US" sz="2400" dirty="0" err="1"/>
              <a:t>Alimentar</a:t>
            </a:r>
            <a:r>
              <a:rPr lang="en-US" sz="2400" dirty="0"/>
              <a:t>?</a:t>
            </a:r>
            <a:endParaRPr lang="ro-RO" sz="2400" dirty="0"/>
          </a:p>
        </p:txBody>
      </p:sp>
      <p:sp>
        <p:nvSpPr>
          <p:cNvPr id="3" name="Text Placeholder 2">
            <a:extLst>
              <a:ext uri="{FF2B5EF4-FFF2-40B4-BE49-F238E27FC236}">
                <a16:creationId xmlns:a16="http://schemas.microsoft.com/office/drawing/2014/main" id="{D276BE3D-10D8-47D8-94A1-CEEBE9DDD56D}"/>
              </a:ext>
            </a:extLst>
          </p:cNvPr>
          <p:cNvSpPr>
            <a:spLocks noGrp="1"/>
          </p:cNvSpPr>
          <p:nvPr>
            <p:ph type="body" idx="1"/>
          </p:nvPr>
        </p:nvSpPr>
        <p:spPr>
          <a:xfrm>
            <a:off x="614974" y="1705175"/>
            <a:ext cx="7701442" cy="2826600"/>
          </a:xfrm>
        </p:spPr>
        <p:txBody>
          <a:bodyPr/>
          <a:lstStyle/>
          <a:p>
            <a:pPr algn="l" fontAlgn="base">
              <a:buFont typeface="Wingdings" panose="05000000000000000000" pitchFamily="2" charset="2"/>
              <a:buChar char="v"/>
            </a:pPr>
            <a:r>
              <a:rPr lang="pt-PT" sz="1800" b="0" i="0" dirty="0">
                <a:solidFill>
                  <a:srgbClr val="212121"/>
                </a:solidFill>
                <a:effectLst/>
                <a:latin typeface="Barlow Light" panose="00000400000000000000" pitchFamily="2" charset="-18"/>
              </a:rPr>
              <a:t>Um </a:t>
            </a:r>
            <a:r>
              <a:rPr lang="pt-PT" sz="1800" b="1" i="0" dirty="0">
                <a:solidFill>
                  <a:srgbClr val="212121"/>
                </a:solidFill>
                <a:effectLst/>
                <a:latin typeface="Barlow Light" panose="00000400000000000000" pitchFamily="2" charset="-18"/>
              </a:rPr>
              <a:t>Transtorno Alimentar (TA) </a:t>
            </a:r>
            <a:r>
              <a:rPr lang="pt-PT" sz="1800" b="0" i="0" dirty="0">
                <a:solidFill>
                  <a:srgbClr val="212121"/>
                </a:solidFill>
                <a:effectLst/>
                <a:latin typeface="Barlow Light" panose="00000400000000000000" pitchFamily="2" charset="-18"/>
              </a:rPr>
              <a:t>é uma condição complexa caracterizada por hábitos alimentares anormais que prejudicam a saúde e a capacidade de funcionamento de um indivíduo.</a:t>
            </a:r>
          </a:p>
          <a:p>
            <a:pPr algn="l" fontAlgn="base">
              <a:buFont typeface="Wingdings" panose="05000000000000000000" pitchFamily="2" charset="2"/>
              <a:buChar char="v"/>
            </a:pPr>
            <a:endParaRPr lang="ro-RO" sz="1600" b="0" i="0" dirty="0">
              <a:solidFill>
                <a:srgbClr val="212121"/>
              </a:solidFill>
              <a:effectLst/>
              <a:latin typeface="Barlow Light" panose="00000400000000000000" pitchFamily="2" charset="-18"/>
            </a:endParaRPr>
          </a:p>
          <a:p>
            <a:pPr marL="76200" indent="0" algn="l" fontAlgn="base">
              <a:buNone/>
            </a:pPr>
            <a:r>
              <a:rPr lang="pt-PT" sz="1800" b="1" i="0" dirty="0">
                <a:solidFill>
                  <a:srgbClr val="212121"/>
                </a:solidFill>
                <a:effectLst/>
                <a:latin typeface="Barlow Light" panose="00000400000000000000" pitchFamily="2" charset="-18"/>
              </a:rPr>
              <a:t>Tipos:</a:t>
            </a:r>
            <a:endParaRPr lang="en-US" sz="1800" b="1" i="0" dirty="0">
              <a:solidFill>
                <a:srgbClr val="212121"/>
              </a:solidFill>
              <a:effectLst/>
              <a:latin typeface="Barlow Light" panose="00000400000000000000" pitchFamily="2" charset="-18"/>
            </a:endParaRPr>
          </a:p>
          <a:p>
            <a:pPr algn="l" fontAlgn="base"/>
            <a:r>
              <a:rPr lang="pt-PT" sz="1600" b="0" i="0" dirty="0">
                <a:solidFill>
                  <a:srgbClr val="212121"/>
                </a:solidFill>
                <a:effectLst/>
                <a:latin typeface="Barlow Light" panose="00000400000000000000" pitchFamily="2" charset="-18"/>
              </a:rPr>
              <a:t>Os três </a:t>
            </a:r>
            <a:r>
              <a:rPr lang="pt-PT" sz="1600" b="0" i="0" dirty="0" err="1">
                <a:solidFill>
                  <a:srgbClr val="212121"/>
                </a:solidFill>
                <a:effectLst/>
                <a:latin typeface="Barlow Light" panose="00000400000000000000" pitchFamily="2" charset="-18"/>
              </a:rPr>
              <a:t>TAs</a:t>
            </a:r>
            <a:r>
              <a:rPr lang="pt-PT" sz="1600" b="0" i="0" dirty="0">
                <a:solidFill>
                  <a:srgbClr val="212121"/>
                </a:solidFill>
                <a:effectLst/>
                <a:latin typeface="Barlow Light" panose="00000400000000000000" pitchFamily="2" charset="-18"/>
              </a:rPr>
              <a:t> mais comuns são: compulsão alimentar, anorexia, bulimia, mas també</a:t>
            </a:r>
            <a:r>
              <a:rPr lang="pt-PT" sz="1600" dirty="0">
                <a:solidFill>
                  <a:srgbClr val="212121"/>
                </a:solidFill>
                <a:latin typeface="Barlow Light" panose="00000400000000000000" pitchFamily="2" charset="-18"/>
              </a:rPr>
              <a:t>m existem outros tipos</a:t>
            </a:r>
          </a:p>
          <a:p>
            <a:pPr algn="l" fontAlgn="base"/>
            <a:r>
              <a:rPr lang="pt-PT" sz="1600" b="0" i="0" dirty="0">
                <a:solidFill>
                  <a:srgbClr val="212121"/>
                </a:solidFill>
                <a:effectLst/>
                <a:latin typeface="Barlow Light" panose="00000400000000000000" pitchFamily="2" charset="-18"/>
              </a:rPr>
              <a:t>Cada um tem seu próprio conjunto de sintomas e critérios diagnósticos.</a:t>
            </a:r>
            <a:endParaRPr lang="ro-RO" sz="1600" dirty="0">
              <a:latin typeface="Barlow Light" panose="00000400000000000000" pitchFamily="2" charset="-18"/>
            </a:endParaRPr>
          </a:p>
        </p:txBody>
      </p:sp>
      <p:sp>
        <p:nvSpPr>
          <p:cNvPr id="4" name="Slide Number Placeholder 3">
            <a:extLst>
              <a:ext uri="{FF2B5EF4-FFF2-40B4-BE49-F238E27FC236}">
                <a16:creationId xmlns:a16="http://schemas.microsoft.com/office/drawing/2014/main" id="{F8681821-D459-B37E-0177-22BA4C8F5B0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3790698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EBF5D-0956-1D25-ADAE-C8EF0B8C7E4F}"/>
              </a:ext>
            </a:extLst>
          </p:cNvPr>
          <p:cNvSpPr>
            <a:spLocks noGrp="1"/>
          </p:cNvSpPr>
          <p:nvPr>
            <p:ph type="title"/>
          </p:nvPr>
        </p:nvSpPr>
        <p:spPr/>
        <p:txBody>
          <a:bodyPr/>
          <a:lstStyle/>
          <a:p>
            <a:r>
              <a:rPr lang="pt-PT" sz="2400" dirty="0"/>
              <a:t>E</a:t>
            </a:r>
            <a:r>
              <a:rPr lang="en-US" sz="2400" dirty="0" err="1"/>
              <a:t>tiologia</a:t>
            </a:r>
            <a:endParaRPr lang="ro-RO" sz="2400" dirty="0"/>
          </a:p>
        </p:txBody>
      </p:sp>
      <p:sp>
        <p:nvSpPr>
          <p:cNvPr id="3" name="Text Placeholder 2">
            <a:extLst>
              <a:ext uri="{FF2B5EF4-FFF2-40B4-BE49-F238E27FC236}">
                <a16:creationId xmlns:a16="http://schemas.microsoft.com/office/drawing/2014/main" id="{F367DBE5-4852-06BA-6AD2-2FA96515A18A}"/>
              </a:ext>
            </a:extLst>
          </p:cNvPr>
          <p:cNvSpPr>
            <a:spLocks noGrp="1"/>
          </p:cNvSpPr>
          <p:nvPr>
            <p:ph type="body" idx="1"/>
          </p:nvPr>
        </p:nvSpPr>
        <p:spPr>
          <a:xfrm>
            <a:off x="614974" y="1707654"/>
            <a:ext cx="8061481" cy="2824121"/>
          </a:xfrm>
        </p:spPr>
        <p:txBody>
          <a:bodyPr/>
          <a:lstStyle/>
          <a:p>
            <a:r>
              <a:rPr lang="pt-PT" sz="1600" dirty="0"/>
              <a:t>Fatores psicológicos: perfeccionismo, transtorno compulsivo, baixa autoestima, depressão, ansiedade, estresse</a:t>
            </a:r>
          </a:p>
          <a:p>
            <a:r>
              <a:rPr lang="pt-PT" sz="1600" dirty="0"/>
              <a:t>Fatores ambientais: puberdade, experiências traumáticas, problemas de relacionamento não resolvidos</a:t>
            </a:r>
          </a:p>
          <a:p>
            <a:r>
              <a:rPr lang="pt-PT" sz="1600" dirty="0"/>
              <a:t>Pressão cultural: tipologias dos meios de comunicação de massa</a:t>
            </a:r>
          </a:p>
          <a:p>
            <a:r>
              <a:rPr lang="pt-PT" sz="1600" dirty="0"/>
              <a:t>Exposições ocupacionais</a:t>
            </a:r>
          </a:p>
          <a:p>
            <a:r>
              <a:rPr lang="pt-PT" sz="1600" dirty="0"/>
              <a:t>Impacto hormonal na função cerebral</a:t>
            </a:r>
          </a:p>
          <a:p>
            <a:r>
              <a:rPr lang="pt-PT" sz="1600" dirty="0"/>
              <a:t>Predisposições genéticas: mutações nos </a:t>
            </a:r>
            <a:r>
              <a:rPr lang="pt-PT" sz="1600" dirty="0" err="1"/>
              <a:t>receptores</a:t>
            </a:r>
            <a:r>
              <a:rPr lang="pt-PT" sz="1600" dirty="0"/>
              <a:t> de serotonina (1D HTR1D – 1p36), dopamina D2 (11q23) e D4 (11p15.5), também mutações no </a:t>
            </a:r>
            <a:r>
              <a:rPr lang="pt-PT" sz="1600" dirty="0" err="1"/>
              <a:t>receptor</a:t>
            </a:r>
            <a:r>
              <a:rPr lang="pt-PT" sz="1600" dirty="0"/>
              <a:t> Delta-1 OPRD1 (1p35) e mutações no fator BDNF (11p13-14).</a:t>
            </a:r>
            <a:endParaRPr lang="ro-RO" sz="1200" dirty="0"/>
          </a:p>
          <a:p>
            <a:pPr marL="533400" lvl="1" indent="0">
              <a:buNone/>
            </a:pPr>
            <a:endParaRPr lang="ro-RO" dirty="0"/>
          </a:p>
        </p:txBody>
      </p:sp>
      <p:sp>
        <p:nvSpPr>
          <p:cNvPr id="4" name="Slide Number Placeholder 3">
            <a:extLst>
              <a:ext uri="{FF2B5EF4-FFF2-40B4-BE49-F238E27FC236}">
                <a16:creationId xmlns:a16="http://schemas.microsoft.com/office/drawing/2014/main" id="{DFAB0B46-1857-D482-F82C-AF1179195D0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3315949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584FA-274A-7FC8-4DC3-2EBECECC57C8}"/>
              </a:ext>
            </a:extLst>
          </p:cNvPr>
          <p:cNvSpPr>
            <a:spLocks noGrp="1"/>
          </p:cNvSpPr>
          <p:nvPr>
            <p:ph type="title"/>
          </p:nvPr>
        </p:nvSpPr>
        <p:spPr/>
        <p:txBody>
          <a:bodyPr/>
          <a:lstStyle/>
          <a:p>
            <a:r>
              <a:rPr lang="en-US" sz="2400" dirty="0" err="1"/>
              <a:t>Prevalência</a:t>
            </a:r>
            <a:r>
              <a:rPr lang="en-US" sz="2400" dirty="0"/>
              <a:t> </a:t>
            </a:r>
            <a:r>
              <a:rPr lang="en-US" sz="2400" dirty="0" err="1"/>
              <a:t>mundial</a:t>
            </a:r>
            <a:endParaRPr lang="ro-RO" sz="2400" dirty="0"/>
          </a:p>
        </p:txBody>
      </p:sp>
      <p:sp>
        <p:nvSpPr>
          <p:cNvPr id="3" name="Text Placeholder 2">
            <a:extLst>
              <a:ext uri="{FF2B5EF4-FFF2-40B4-BE49-F238E27FC236}">
                <a16:creationId xmlns:a16="http://schemas.microsoft.com/office/drawing/2014/main" id="{40EB8830-9651-6CE0-2B72-368D41909B3D}"/>
              </a:ext>
            </a:extLst>
          </p:cNvPr>
          <p:cNvSpPr>
            <a:spLocks noGrp="1"/>
          </p:cNvSpPr>
          <p:nvPr>
            <p:ph type="body" idx="1"/>
          </p:nvPr>
        </p:nvSpPr>
        <p:spPr/>
        <p:txBody>
          <a:bodyPr/>
          <a:lstStyle/>
          <a:p>
            <a:endParaRPr lang="ro-RO" dirty="0"/>
          </a:p>
        </p:txBody>
      </p:sp>
      <p:sp>
        <p:nvSpPr>
          <p:cNvPr id="4" name="Slide Number Placeholder 3">
            <a:extLst>
              <a:ext uri="{FF2B5EF4-FFF2-40B4-BE49-F238E27FC236}">
                <a16:creationId xmlns:a16="http://schemas.microsoft.com/office/drawing/2014/main" id="{8A5318FB-9953-7E4D-C749-C5A2A0B9889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graphicFrame>
        <p:nvGraphicFramePr>
          <p:cNvPr id="5" name="Table 4">
            <a:extLst>
              <a:ext uri="{FF2B5EF4-FFF2-40B4-BE49-F238E27FC236}">
                <a16:creationId xmlns:a16="http://schemas.microsoft.com/office/drawing/2014/main" id="{B5A4A3F0-102C-3D0D-C6DA-575A48B11C07}"/>
              </a:ext>
            </a:extLst>
          </p:cNvPr>
          <p:cNvGraphicFramePr>
            <a:graphicFrameLocks noGrp="1"/>
          </p:cNvGraphicFramePr>
          <p:nvPr>
            <p:extLst>
              <p:ext uri="{D42A27DB-BD31-4B8C-83A1-F6EECF244321}">
                <p14:modId xmlns:p14="http://schemas.microsoft.com/office/powerpoint/2010/main" val="1822937856"/>
              </p:ext>
            </p:extLst>
          </p:nvPr>
        </p:nvGraphicFramePr>
        <p:xfrm>
          <a:off x="614362" y="1704974"/>
          <a:ext cx="6837957" cy="2882998"/>
        </p:xfrm>
        <a:graphic>
          <a:graphicData uri="http://schemas.openxmlformats.org/drawingml/2006/table">
            <a:tbl>
              <a:tblPr firstRow="1" bandRow="1">
                <a:tableStyleId>{912C8C85-51F0-491E-9774-3900AFEF0FD7}</a:tableStyleId>
              </a:tblPr>
              <a:tblGrid>
                <a:gridCol w="2279319">
                  <a:extLst>
                    <a:ext uri="{9D8B030D-6E8A-4147-A177-3AD203B41FA5}">
                      <a16:colId xmlns:a16="http://schemas.microsoft.com/office/drawing/2014/main" val="605502241"/>
                    </a:ext>
                  </a:extLst>
                </a:gridCol>
                <a:gridCol w="2279319">
                  <a:extLst>
                    <a:ext uri="{9D8B030D-6E8A-4147-A177-3AD203B41FA5}">
                      <a16:colId xmlns:a16="http://schemas.microsoft.com/office/drawing/2014/main" val="1777526553"/>
                    </a:ext>
                  </a:extLst>
                </a:gridCol>
                <a:gridCol w="2279319">
                  <a:extLst>
                    <a:ext uri="{9D8B030D-6E8A-4147-A177-3AD203B41FA5}">
                      <a16:colId xmlns:a16="http://schemas.microsoft.com/office/drawing/2014/main" val="2516273865"/>
                    </a:ext>
                  </a:extLst>
                </a:gridCol>
              </a:tblGrid>
              <a:tr h="655635">
                <a:tc>
                  <a:txBody>
                    <a:bodyPr/>
                    <a:lstStyle/>
                    <a:p>
                      <a:pPr algn="ctr"/>
                      <a:endParaRPr lang="en-US" dirty="0">
                        <a:solidFill>
                          <a:srgbClr val="FF0000"/>
                        </a:solidFill>
                        <a:effectLst>
                          <a:outerShdw blurRad="38100" dist="38100" dir="2700000" algn="tl">
                            <a:srgbClr val="000000">
                              <a:alpha val="43137"/>
                            </a:srgbClr>
                          </a:outerShdw>
                        </a:effectLst>
                      </a:endParaRPr>
                    </a:p>
                  </a:txBody>
                  <a:tcPr/>
                </a:tc>
                <a:tc>
                  <a:txBody>
                    <a:bodyPr/>
                    <a:lstStyle/>
                    <a:p>
                      <a:pPr algn="ctr"/>
                      <a:r>
                        <a:rPr lang="pt-PT" dirty="0">
                          <a:solidFill>
                            <a:srgbClr val="FF0000"/>
                          </a:solidFill>
                          <a:effectLst>
                            <a:outerShdw blurRad="38100" dist="38100" dir="2700000" algn="tl">
                              <a:srgbClr val="000000">
                                <a:alpha val="43137"/>
                              </a:srgbClr>
                            </a:outerShdw>
                          </a:effectLst>
                        </a:rPr>
                        <a:t>M</a:t>
                      </a:r>
                      <a:r>
                        <a:rPr lang="en-US" dirty="0" err="1">
                          <a:solidFill>
                            <a:srgbClr val="FF0000"/>
                          </a:solidFill>
                          <a:effectLst>
                            <a:outerShdw blurRad="38100" dist="38100" dir="2700000" algn="tl">
                              <a:srgbClr val="000000">
                                <a:alpha val="43137"/>
                              </a:srgbClr>
                            </a:outerShdw>
                          </a:effectLst>
                        </a:rPr>
                        <a:t>ulheres</a:t>
                      </a:r>
                      <a:endParaRPr lang="en-US" dirty="0">
                        <a:solidFill>
                          <a:srgbClr val="FF0000"/>
                        </a:solidFill>
                        <a:effectLst>
                          <a:outerShdw blurRad="38100" dist="38100" dir="2700000" algn="tl">
                            <a:srgbClr val="000000">
                              <a:alpha val="43137"/>
                            </a:srgbClr>
                          </a:outerShdw>
                        </a:effectLst>
                      </a:endParaRPr>
                    </a:p>
                  </a:txBody>
                  <a:tcPr/>
                </a:tc>
                <a:tc>
                  <a:txBody>
                    <a:bodyPr/>
                    <a:lstStyle/>
                    <a:p>
                      <a:pPr algn="ctr"/>
                      <a:r>
                        <a:rPr lang="en-US" dirty="0" err="1">
                          <a:solidFill>
                            <a:srgbClr val="FF0000"/>
                          </a:solidFill>
                          <a:effectLst>
                            <a:outerShdw blurRad="38100" dist="38100" dir="2700000" algn="tl">
                              <a:srgbClr val="000000">
                                <a:alpha val="43137"/>
                              </a:srgbClr>
                            </a:outerShdw>
                          </a:effectLst>
                        </a:rPr>
                        <a:t>Homens</a:t>
                      </a:r>
                      <a:endParaRPr lang="en-US" dirty="0">
                        <a:solidFill>
                          <a:srgbClr val="FF0000"/>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3935356224"/>
                  </a:ext>
                </a:extLst>
              </a:tr>
              <a:tr h="655635">
                <a:tc>
                  <a:txBody>
                    <a:bodyPr/>
                    <a:lstStyle/>
                    <a:p>
                      <a:r>
                        <a:rPr lang="ro-RO" dirty="0"/>
                        <a:t>Anorexi</a:t>
                      </a:r>
                      <a:r>
                        <a:rPr lang="en-US" dirty="0"/>
                        <a:t>a nervosa</a:t>
                      </a:r>
                    </a:p>
                  </a:txBody>
                  <a:tcPr/>
                </a:tc>
                <a:tc>
                  <a:txBody>
                    <a:bodyPr/>
                    <a:lstStyle/>
                    <a:p>
                      <a:pPr algn="ctr"/>
                      <a:r>
                        <a:rPr lang="ro-RO" dirty="0"/>
                        <a:t>4</a:t>
                      </a:r>
                      <a:r>
                        <a:rPr lang="en-US" dirty="0"/>
                        <a:t>%</a:t>
                      </a:r>
                    </a:p>
                  </a:txBody>
                  <a:tcPr/>
                </a:tc>
                <a:tc>
                  <a:txBody>
                    <a:bodyPr/>
                    <a:lstStyle/>
                    <a:p>
                      <a:pPr algn="ctr"/>
                      <a:r>
                        <a:rPr lang="ro-RO" dirty="0"/>
                        <a:t>0.3</a:t>
                      </a:r>
                      <a:r>
                        <a:rPr lang="en-US" dirty="0"/>
                        <a:t>%</a:t>
                      </a:r>
                    </a:p>
                  </a:txBody>
                  <a:tcPr/>
                </a:tc>
                <a:extLst>
                  <a:ext uri="{0D108BD9-81ED-4DB2-BD59-A6C34878D82A}">
                    <a16:rowId xmlns:a16="http://schemas.microsoft.com/office/drawing/2014/main" val="1449806360"/>
                  </a:ext>
                </a:extLst>
              </a:tr>
              <a:tr h="655635">
                <a:tc>
                  <a:txBody>
                    <a:bodyPr/>
                    <a:lstStyle/>
                    <a:p>
                      <a:r>
                        <a:rPr lang="ro-RO" dirty="0"/>
                        <a:t>Bulimi</a:t>
                      </a:r>
                      <a:r>
                        <a:rPr lang="en-US" dirty="0"/>
                        <a:t>a nervosa</a:t>
                      </a:r>
                    </a:p>
                  </a:txBody>
                  <a:tcPr/>
                </a:tc>
                <a:tc>
                  <a:txBody>
                    <a:bodyPr/>
                    <a:lstStyle/>
                    <a:p>
                      <a:pPr algn="ctr"/>
                      <a:r>
                        <a:rPr lang="ro-RO" dirty="0"/>
                        <a:t>3</a:t>
                      </a:r>
                      <a:r>
                        <a:rPr lang="en-US" dirty="0"/>
                        <a:t>%</a:t>
                      </a:r>
                    </a:p>
                  </a:txBody>
                  <a:tcPr/>
                </a:tc>
                <a:tc>
                  <a:txBody>
                    <a:bodyPr/>
                    <a:lstStyle/>
                    <a:p>
                      <a:pPr algn="ctr"/>
                      <a:r>
                        <a:rPr lang="ro-RO" dirty="0"/>
                        <a:t>1</a:t>
                      </a:r>
                      <a:r>
                        <a:rPr lang="en-US" dirty="0"/>
                        <a:t>%</a:t>
                      </a:r>
                    </a:p>
                  </a:txBody>
                  <a:tcPr/>
                </a:tc>
                <a:extLst>
                  <a:ext uri="{0D108BD9-81ED-4DB2-BD59-A6C34878D82A}">
                    <a16:rowId xmlns:a16="http://schemas.microsoft.com/office/drawing/2014/main" val="1067562504"/>
                  </a:ext>
                </a:extLst>
              </a:tr>
              <a:tr h="916093">
                <a:tc>
                  <a:txBody>
                    <a:bodyPr/>
                    <a:lstStyle/>
                    <a:p>
                      <a:r>
                        <a:rPr lang="en-US" dirty="0" err="1"/>
                        <a:t>Compulsão</a:t>
                      </a:r>
                      <a:r>
                        <a:rPr lang="en-US" dirty="0"/>
                        <a:t> </a:t>
                      </a:r>
                      <a:r>
                        <a:rPr lang="en-US" dirty="0" err="1"/>
                        <a:t>alimentar</a:t>
                      </a:r>
                      <a:endParaRPr lang="en-US" dirty="0"/>
                    </a:p>
                  </a:txBody>
                  <a:tcPr/>
                </a:tc>
                <a:tc gridSpan="2">
                  <a:txBody>
                    <a:bodyPr/>
                    <a:lstStyle/>
                    <a:p>
                      <a:pPr algn="ctr"/>
                      <a:r>
                        <a:rPr lang="ro-RO" dirty="0"/>
                        <a:t>9-29</a:t>
                      </a:r>
                      <a:r>
                        <a:rPr lang="en-US" dirty="0"/>
                        <a:t>%</a:t>
                      </a:r>
                    </a:p>
                  </a:txBody>
                  <a:tcPr/>
                </a:tc>
                <a:tc hMerge="1">
                  <a:txBody>
                    <a:bodyPr/>
                    <a:lstStyle/>
                    <a:p>
                      <a:endParaRPr lang="en-US" dirty="0"/>
                    </a:p>
                  </a:txBody>
                  <a:tcPr/>
                </a:tc>
                <a:extLst>
                  <a:ext uri="{0D108BD9-81ED-4DB2-BD59-A6C34878D82A}">
                    <a16:rowId xmlns:a16="http://schemas.microsoft.com/office/drawing/2014/main" val="1000429447"/>
                  </a:ext>
                </a:extLst>
              </a:tr>
            </a:tbl>
          </a:graphicData>
        </a:graphic>
      </p:graphicFrame>
    </p:spTree>
    <p:extLst>
      <p:ext uri="{BB962C8B-B14F-4D97-AF65-F5344CB8AC3E}">
        <p14:creationId xmlns:p14="http://schemas.microsoft.com/office/powerpoint/2010/main" val="2381126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F6080-4112-C6F5-A0F8-42A47148F06E}"/>
              </a:ext>
            </a:extLst>
          </p:cNvPr>
          <p:cNvSpPr>
            <a:spLocks noGrp="1"/>
          </p:cNvSpPr>
          <p:nvPr>
            <p:ph type="title"/>
          </p:nvPr>
        </p:nvSpPr>
        <p:spPr/>
        <p:txBody>
          <a:bodyPr/>
          <a:lstStyle/>
          <a:p>
            <a:r>
              <a:rPr lang="en-US" sz="2400" i="1" dirty="0"/>
              <a:t>Anorexia nervosa</a:t>
            </a:r>
            <a:endParaRPr lang="ro-RO" sz="2400" i="1" dirty="0"/>
          </a:p>
        </p:txBody>
      </p:sp>
      <p:sp>
        <p:nvSpPr>
          <p:cNvPr id="3" name="Text Placeholder 2">
            <a:extLst>
              <a:ext uri="{FF2B5EF4-FFF2-40B4-BE49-F238E27FC236}">
                <a16:creationId xmlns:a16="http://schemas.microsoft.com/office/drawing/2014/main" id="{D1835CA7-9F3D-355B-AED1-0AD45CD1CD9C}"/>
              </a:ext>
            </a:extLst>
          </p:cNvPr>
          <p:cNvSpPr>
            <a:spLocks noGrp="1"/>
          </p:cNvSpPr>
          <p:nvPr>
            <p:ph type="body" idx="1"/>
          </p:nvPr>
        </p:nvSpPr>
        <p:spPr>
          <a:xfrm>
            <a:off x="173071" y="1563638"/>
            <a:ext cx="4120728" cy="3579862"/>
          </a:xfrm>
        </p:spPr>
        <p:txBody>
          <a:bodyPr/>
          <a:lstStyle/>
          <a:p>
            <a:pPr algn="l" fontAlgn="base">
              <a:buFont typeface="Wingdings" panose="05000000000000000000" pitchFamily="2" charset="2"/>
              <a:buChar char="q"/>
            </a:pPr>
            <a:r>
              <a:rPr lang="en-US" sz="1600" b="1" i="1" dirty="0">
                <a:solidFill>
                  <a:srgbClr val="212121"/>
                </a:solidFill>
                <a:effectLst/>
                <a:latin typeface="Barlow Light" panose="00000400000000000000" pitchFamily="2" charset="-18"/>
              </a:rPr>
              <a:t>Anorexia nervosa </a:t>
            </a:r>
            <a:r>
              <a:rPr lang="pt-PT" sz="1600" b="0" i="0" dirty="0">
                <a:solidFill>
                  <a:srgbClr val="212121"/>
                </a:solidFill>
                <a:effectLst/>
                <a:latin typeface="Barlow Light" panose="00000400000000000000" pitchFamily="2" charset="-18"/>
              </a:rPr>
              <a:t>é um tipo de transtorno alimentar caracterizado por um medo intenso de ganhar peso, restrição severa da ingestão de alimentos e uma imagem corporal distorcida.</a:t>
            </a:r>
          </a:p>
          <a:p>
            <a:pPr algn="l" fontAlgn="base">
              <a:buFont typeface="Wingdings" panose="05000000000000000000" pitchFamily="2" charset="2"/>
              <a:buChar char="q"/>
            </a:pPr>
            <a:r>
              <a:rPr lang="pt-PT" sz="1600" b="0" i="0" dirty="0">
                <a:solidFill>
                  <a:srgbClr val="212121"/>
                </a:solidFill>
                <a:effectLst/>
                <a:latin typeface="Barlow Light" panose="00000400000000000000" pitchFamily="2" charset="-18"/>
              </a:rPr>
              <a:t>As pessoas com anorexia nervosa geralmente se consideram acima do peso, mesmo quando estão gravemente abaixo do peso.</a:t>
            </a:r>
          </a:p>
          <a:p>
            <a:pPr algn="l" fontAlgn="base">
              <a:buFont typeface="Wingdings" panose="05000000000000000000" pitchFamily="2" charset="2"/>
              <a:buChar char="q"/>
            </a:pPr>
            <a:r>
              <a:rPr lang="pt-PT" sz="1600" b="0" i="0" dirty="0">
                <a:solidFill>
                  <a:srgbClr val="212121"/>
                </a:solidFill>
                <a:effectLst/>
                <a:latin typeface="Barlow Light" panose="00000400000000000000" pitchFamily="2" charset="-18"/>
              </a:rPr>
              <a:t>A anorexia nervosa tem a maior taxa de mortalidade de qualquer transtorno mental.</a:t>
            </a:r>
          </a:p>
        </p:txBody>
      </p:sp>
      <p:sp>
        <p:nvSpPr>
          <p:cNvPr id="4" name="Text Placeholder 3">
            <a:extLst>
              <a:ext uri="{FF2B5EF4-FFF2-40B4-BE49-F238E27FC236}">
                <a16:creationId xmlns:a16="http://schemas.microsoft.com/office/drawing/2014/main" id="{37E0D66A-4FC8-199D-9B9E-3721818EDE18}"/>
              </a:ext>
            </a:extLst>
          </p:cNvPr>
          <p:cNvSpPr>
            <a:spLocks noGrp="1"/>
          </p:cNvSpPr>
          <p:nvPr>
            <p:ph type="body" idx="2"/>
          </p:nvPr>
        </p:nvSpPr>
        <p:spPr>
          <a:xfrm>
            <a:off x="4333611" y="1419622"/>
            <a:ext cx="4824536" cy="2715600"/>
          </a:xfrm>
        </p:spPr>
        <p:txBody>
          <a:bodyPr/>
          <a:lstStyle/>
          <a:p>
            <a:pPr marL="88900" indent="0" algn="l" fontAlgn="base">
              <a:buNone/>
            </a:pPr>
            <a:r>
              <a:rPr lang="en-US" sz="1800" b="1" dirty="0" err="1">
                <a:solidFill>
                  <a:srgbClr val="212121"/>
                </a:solidFill>
                <a:latin typeface="Barlow Light" panose="00000400000000000000" pitchFamily="2" charset="-18"/>
              </a:rPr>
              <a:t>Sintomas</a:t>
            </a:r>
            <a:r>
              <a:rPr lang="en-US" sz="1800" b="1" dirty="0">
                <a:solidFill>
                  <a:srgbClr val="212121"/>
                </a:solidFill>
                <a:latin typeface="Barlow Light" panose="00000400000000000000" pitchFamily="2" charset="-18"/>
              </a:rPr>
              <a:t>:</a:t>
            </a:r>
            <a:endParaRPr lang="en-US" sz="1800" b="0" i="0" dirty="0">
              <a:solidFill>
                <a:srgbClr val="212121"/>
              </a:solidFill>
              <a:effectLst/>
              <a:latin typeface="Barlow Light" panose="00000400000000000000" pitchFamily="2" charset="-18"/>
            </a:endParaRPr>
          </a:p>
          <a:p>
            <a:pPr algn="l" fontAlgn="base">
              <a:buFont typeface="Arial" panose="020B0604020202020204" pitchFamily="34" charset="0"/>
              <a:buChar char="•"/>
            </a:pPr>
            <a:r>
              <a:rPr lang="pt-PT" sz="1400" b="0" i="0" dirty="0">
                <a:solidFill>
                  <a:srgbClr val="212121"/>
                </a:solidFill>
                <a:effectLst/>
                <a:latin typeface="Barlow Light" panose="00000400000000000000" pitchFamily="2" charset="-18"/>
              </a:rPr>
              <a:t>Medo intenso de ganhar peso</a:t>
            </a:r>
          </a:p>
          <a:p>
            <a:pPr algn="l" fontAlgn="base">
              <a:buFont typeface="Arial" panose="020B0604020202020204" pitchFamily="34" charset="0"/>
              <a:buChar char="•"/>
            </a:pPr>
            <a:r>
              <a:rPr lang="pt-PT" sz="1400" b="0" i="0" dirty="0">
                <a:solidFill>
                  <a:srgbClr val="212121"/>
                </a:solidFill>
                <a:effectLst/>
                <a:latin typeface="Barlow Light" panose="00000400000000000000" pitchFamily="2" charset="-18"/>
              </a:rPr>
              <a:t>Restrição severa da ingestão de alimentos</a:t>
            </a:r>
          </a:p>
          <a:p>
            <a:pPr algn="l" fontAlgn="base">
              <a:buFont typeface="Arial" panose="020B0604020202020204" pitchFamily="34" charset="0"/>
              <a:buChar char="•"/>
            </a:pPr>
            <a:r>
              <a:rPr lang="pt-PT" sz="1400" b="0" i="0" dirty="0">
                <a:solidFill>
                  <a:srgbClr val="212121"/>
                </a:solidFill>
                <a:effectLst/>
                <a:latin typeface="Barlow Light" panose="00000400000000000000" pitchFamily="2" charset="-18"/>
              </a:rPr>
              <a:t>imagem corporal distorcida</a:t>
            </a:r>
          </a:p>
          <a:p>
            <a:pPr algn="l" fontAlgn="base">
              <a:buFont typeface="Arial" panose="020B0604020202020204" pitchFamily="34" charset="0"/>
              <a:buChar char="•"/>
            </a:pPr>
            <a:r>
              <a:rPr lang="pt-PT" sz="1400" b="0" i="0" dirty="0">
                <a:solidFill>
                  <a:srgbClr val="212121"/>
                </a:solidFill>
                <a:effectLst/>
                <a:latin typeface="Barlow Light" panose="00000400000000000000" pitchFamily="2" charset="-18"/>
              </a:rPr>
              <a:t>exercício excessivo</a:t>
            </a:r>
          </a:p>
          <a:p>
            <a:pPr algn="l" fontAlgn="base">
              <a:buFont typeface="Arial" panose="020B0604020202020204" pitchFamily="34" charset="0"/>
              <a:buChar char="•"/>
            </a:pPr>
            <a:r>
              <a:rPr lang="pt-PT" sz="1400" b="0" i="0" dirty="0">
                <a:solidFill>
                  <a:srgbClr val="212121"/>
                </a:solidFill>
                <a:effectLst/>
                <a:latin typeface="Barlow Light" panose="00000400000000000000" pitchFamily="2" charset="-18"/>
              </a:rPr>
              <a:t>Perda de peso extrema</a:t>
            </a:r>
          </a:p>
          <a:p>
            <a:pPr algn="l" fontAlgn="base">
              <a:buFont typeface="Arial" panose="020B0604020202020204" pitchFamily="34" charset="0"/>
              <a:buChar char="•"/>
            </a:pPr>
            <a:r>
              <a:rPr lang="pt-PT" sz="1400" b="0" i="0" dirty="0">
                <a:solidFill>
                  <a:srgbClr val="212121"/>
                </a:solidFill>
                <a:effectLst/>
                <a:latin typeface="Barlow Light" panose="00000400000000000000" pitchFamily="2" charset="-18"/>
              </a:rPr>
              <a:t>Preocupação com comida e peso</a:t>
            </a:r>
          </a:p>
          <a:p>
            <a:pPr algn="l" fontAlgn="base">
              <a:buFont typeface="Arial" panose="020B0604020202020204" pitchFamily="34" charset="0"/>
              <a:buChar char="•"/>
            </a:pPr>
            <a:endParaRPr lang="en-US" sz="1400" b="0" i="0" dirty="0">
              <a:solidFill>
                <a:srgbClr val="212121"/>
              </a:solidFill>
              <a:effectLst/>
              <a:latin typeface="Barlow Light" panose="00000400000000000000" pitchFamily="2" charset="-18"/>
            </a:endParaRPr>
          </a:p>
          <a:p>
            <a:pPr algn="l" fontAlgn="base">
              <a:buFont typeface="Wingdings" panose="05000000000000000000" pitchFamily="2" charset="2"/>
              <a:buChar char="q"/>
            </a:pPr>
            <a:r>
              <a:rPr lang="pt-PT" sz="1400" b="0" i="0" dirty="0">
                <a:solidFill>
                  <a:srgbClr val="212121"/>
                </a:solidFill>
                <a:effectLst/>
                <a:latin typeface="Barlow Light" panose="00000400000000000000" pitchFamily="2" charset="-18"/>
              </a:rPr>
              <a:t>Além das restrições extremas na ingestão de alimentos, as pessoas com anorexia também farão de tudo para eliminar as calorias que consomem, como exercícios excessivos, vômitos autoinduzidos ou uso de laxantes/diuréticos.</a:t>
            </a:r>
            <a:endParaRPr lang="ro-RO" sz="1600" dirty="0">
              <a:latin typeface="Barlow Light" panose="00000400000000000000" pitchFamily="2" charset="-18"/>
            </a:endParaRPr>
          </a:p>
        </p:txBody>
      </p:sp>
      <p:sp>
        <p:nvSpPr>
          <p:cNvPr id="5" name="Slide Number Placeholder 4">
            <a:extLst>
              <a:ext uri="{FF2B5EF4-FFF2-40B4-BE49-F238E27FC236}">
                <a16:creationId xmlns:a16="http://schemas.microsoft.com/office/drawing/2014/main" id="{B99CEFCA-45C3-0531-32FD-C0EBB6F278F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1187959888"/>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2536</TotalTime>
  <Words>1408</Words>
  <Application>Microsoft Office PowerPoint</Application>
  <PresentationFormat>Apresentação no Ecrã (16:9)</PresentationFormat>
  <Paragraphs>118</Paragraphs>
  <Slides>15</Slides>
  <Notes>4</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15</vt:i4>
      </vt:variant>
    </vt:vector>
  </HeadingPairs>
  <TitlesOfParts>
    <vt:vector size="21" baseType="lpstr">
      <vt:lpstr>Barlow SemiBold</vt:lpstr>
      <vt:lpstr>Arial</vt:lpstr>
      <vt:lpstr>Barlow Light</vt:lpstr>
      <vt:lpstr>Wingdings</vt:lpstr>
      <vt:lpstr>Calibri</vt:lpstr>
      <vt:lpstr>Caius template</vt:lpstr>
      <vt:lpstr> Definição de Transtornos Alimentares Roxana Martin-Hadmas, Adrian Martin Registered Dietitians, PhD</vt:lpstr>
      <vt:lpstr>Project Number: 2021-1-RO01- KA220-HED-38B739A3</vt:lpstr>
      <vt:lpstr>Project Number: 2021-1-RO01- KA220-HED-38B739A3</vt:lpstr>
      <vt:lpstr>Comer transtornado vs. Transtorno alimentar Diferenças</vt:lpstr>
      <vt:lpstr>Comer transtornado vs. Transtorno alimentar Diferenças</vt:lpstr>
      <vt:lpstr>O que é Transtorno Alimentar?</vt:lpstr>
      <vt:lpstr>Etiologia</vt:lpstr>
      <vt:lpstr>Prevalência mundial</vt:lpstr>
      <vt:lpstr>Anorexia nervosa</vt:lpstr>
      <vt:lpstr>Compulsão alimentar</vt:lpstr>
      <vt:lpstr>Bulimia nervosa</vt:lpstr>
      <vt:lpstr>Prevenção e tratamento</vt:lpstr>
      <vt:lpstr>To remember…</vt:lpstr>
      <vt:lpstr>Bibliografia</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manuela.meireles</cp:lastModifiedBy>
  <cp:revision>124</cp:revision>
  <dcterms:modified xsi:type="dcterms:W3CDTF">2023-05-09T09:27:03Z</dcterms:modified>
</cp:coreProperties>
</file>