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7"/>
  </p:notesMasterIdLst>
  <p:sldIdLst>
    <p:sldId id="256" r:id="rId2"/>
    <p:sldId id="257" r:id="rId3"/>
    <p:sldId id="311" r:id="rId4"/>
    <p:sldId id="299" r:id="rId5"/>
    <p:sldId id="300" r:id="rId6"/>
    <p:sldId id="301" r:id="rId7"/>
    <p:sldId id="310" r:id="rId8"/>
    <p:sldId id="309" r:id="rId9"/>
    <p:sldId id="303" r:id="rId10"/>
    <p:sldId id="304" r:id="rId11"/>
    <p:sldId id="305" r:id="rId12"/>
    <p:sldId id="306" r:id="rId13"/>
    <p:sldId id="307" r:id="rId14"/>
    <p:sldId id="294" r:id="rId15"/>
    <p:sldId id="278" r:id="rId16"/>
  </p:sldIdLst>
  <p:sldSz cx="9144000" cy="5143500" type="screen16x9"/>
  <p:notesSz cx="6858000" cy="9144000"/>
  <p:embeddedFontLst>
    <p:embeddedFont>
      <p:font typeface="Barlow SemiBold" panose="020B0604020202020204" charset="0"/>
      <p:regular r:id="rId18"/>
      <p:bold r:id="rId19"/>
      <p:italic r:id="rId20"/>
      <p:boldItalic r:id="rId21"/>
    </p:embeddedFont>
    <p:embeddedFont>
      <p:font typeface="Barlow Light"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5" d="100"/>
          <a:sy n="115" d="100"/>
        </p:scale>
        <p:origin x="-437" y="19"/>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&#65279;<?xml version="1.0" encoding="utf-8" standalone="yes"?><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2" Type="http://schemas.openxmlformats.org/officeDocument/2006/relationships/hyperlink" Target="https://appsso.eurostat.ec.europa.eu/nui/show.do?dataset=hlth_ehis_bm1i&amp;lang=en" TargetMode="External" /><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4.xml" /><Relationship Id="rId1" Type="http://schemas.openxmlformats.org/officeDocument/2006/relationships/slideLayout" Target="../slideLayouts/slideLayout3.xml" /></Relationships>
</file>

<file path=ppt/slides/_rels/slide2.xml.rels>&#65279;<?xml version="1.0" encoding="utf-8" standalone="yes"?><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2.xml" /><Relationship Id="rId1" Type="http://schemas.openxmlformats.org/officeDocument/2006/relationships/slideLayout" Target="../slideLayouts/slideLayout4.xml" /></Relationships>
</file>

<file path=ppt/slides/_rels/slide3.xml.rels>&#65279;<?xml version="1.0" encoding="utf-8" standalone="yes"?><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3.xml" /><Relationship Id="rId1" Type="http://schemas.openxmlformats.org/officeDocument/2006/relationships/slideLayout" Target="../slideLayouts/slideLayout4.xml" /><Relationship Id="rId4" Type="http://schemas.openxmlformats.org/officeDocument/2006/relationships/image" Target="../media/image5.jp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467544" y="3055874"/>
            <a:ext cx="6552728" cy="1532100"/>
          </a:xfrm>
          <a:prstGeom prst="rect">
            <a:avLst/>
          </a:prstGeom>
        </p:spPr>
        <p:txBody>
          <a:bodyPr spcFirstLastPara="1" wrap="square" lIns="0" tIns="0" rIns="0" bIns="0" anchor="ctr" anchorCtr="0">
            <a:noAutofit/>
          </a:bodyPr>
          <a:lstStyle/>
          <a:p>
            <a:pPr lvl="0" algn="ctr"/>
            <a:br>
              <a:rPr lang="lt-LT" dirty="1" sz="2400">
                <a:solidFill>
                  <a:schemeClr val="accent1"/>
                </a:solidFill>
              </a:rPr>
            </a:br>
            <a:r>
              <a:rPr lang="lt-LT" dirty="1" sz="2800"/>
              <a:t>Valgymo sutrikimų apibrėžimas</a:t>
            </a:r>
            <a:br>
              <a:rPr lang="lt-LT" dirty="1" sz="1800"/>
            </a:br>
            <a:r>
              <a:rPr lang="lt-LT" dirty="1" sz="1800"/>
              <a:t>Roxana Martin-Hadmas, Adrian Martin</a:t>
            </a:r>
            <a:br>
              <a:rPr lang="lt-LT" dirty="1" sz="1800"/>
            </a:br>
            <a:r>
              <a:rPr lang="lt-LT" dirty="1" sz="1800"/>
              <a:t>Registered Dietitians, PhD</a:t>
            </a:r>
          </a:p>
        </p:txBody>
      </p:sp>
      <p:sp>
        <p:nvSpPr>
          <p:cNvPr id="3" name="Rectangle 2"/>
          <p:cNvSpPr/>
          <p:nvPr/>
        </p:nvSpPr>
        <p:spPr>
          <a:xfrm>
            <a:off x="683569" y="908015"/>
            <a:ext cx="7644340" cy="1015663"/>
          </a:xfrm>
          <a:prstGeom prst="rect">
            <a:avLst/>
          </a:prstGeom>
        </p:spPr>
        <p:txBody>
          <a:bodyPr wrap="square">
            <a:spAutoFit/>
          </a:bodyPr>
          <a:lstStyle/>
          <a:p>
            <a:r>
              <a:rPr lang="lt-LT" dirty="1" sz="6000" b="1">
                <a:solidFill>
                  <a:schemeClr val="accent2"/>
                </a:solidFill>
              </a:rPr>
              <a:t>Connected 4 Health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E822B0-DB10-5460-71D0-927C2DEA5AAA}"/>
              </a:ext>
            </a:extLst>
          </p:cNvPr>
          <p:cNvSpPr>
            <a:spLocks noGrp="1"/>
          </p:cNvSpPr>
          <p:nvPr>
            <p:ph type="title"/>
          </p:nvPr>
        </p:nvSpPr>
        <p:spPr/>
        <p:txBody>
          <a:bodyPr/>
          <a:lstStyle/>
          <a:p>
            <a:r>
              <a:rPr lang="lt-LT" dirty="1" sz="2400" b="1" i="1"/>
              <a:t>Persivalgymas</a:t>
            </a:r>
          </a:p>
        </p:txBody>
      </p:sp>
      <p:sp>
        <p:nvSpPr>
          <p:cNvPr id="3" name="Text Placeholder 2">
            <a:extLst>
              <a:ext uri="{FF2B5EF4-FFF2-40B4-BE49-F238E27FC236}">
                <a16:creationId xmlns:a16="http://schemas.microsoft.com/office/drawing/2014/main" xmlns="" id="{084C8C8E-E71A-9BDA-2AE9-DABCA164F043}"/>
              </a:ext>
            </a:extLst>
          </p:cNvPr>
          <p:cNvSpPr>
            <a:spLocks noGrp="1"/>
          </p:cNvSpPr>
          <p:nvPr>
            <p:ph type="body" idx="1"/>
          </p:nvPr>
        </p:nvSpPr>
        <p:spPr/>
        <p:txBody>
          <a:bodyPr/>
          <a:lstStyle/>
          <a:p>
            <a:pPr>
              <a:buFont typeface="Wingdings" panose="05000000000000000000" pitchFamily="2" charset="2"/>
              <a:buChar char="q"/>
            </a:pPr>
            <a:r>
              <a:rPr lang="lt-LT" dirty="1" sz="1600">
                <a:solidFill>
                  <a:srgbClr val="212121"/>
                </a:solidFill>
                <a:latin typeface="Barlow Light" panose="00000400000000000000" pitchFamily="2" charset="-18"/>
              </a:rPr>
              <a:t>Persivalgymui būdingi persivalgymo epizodai, po kurių apima gėdos, kaltės ir distreso jausmai. </a:t>
            </a:r>
            <a:r>
              <a:rPr lang="lt-LT" dirty="1" b="0" i="0" sz="1600">
                <a:solidFill>
                  <a:srgbClr val="212121"/>
                </a:solidFill>
                <a:effectLst/>
                <a:latin typeface="Barlow Light" panose="00000400000000000000" pitchFamily="2" charset="-18"/>
              </a:rPr>
              <a:t> </a:t>
            </a:r>
          </a:p>
          <a:p>
            <a:pPr>
              <a:buFont typeface="Wingdings" panose="05000000000000000000" pitchFamily="2" charset="2"/>
              <a:buChar char="q"/>
            </a:pPr>
            <a:r>
              <a:rPr lang="lt-LT" dirty="1" sz="1600">
                <a:solidFill>
                  <a:srgbClr val="212121"/>
                </a:solidFill>
                <a:latin typeface="Barlow Light" panose="00000400000000000000" pitchFamily="2" charset="-18"/>
              </a:rPr>
              <a:t>Persivalgymo sutrikimą turintys asmenys linkę suvartoti didelį maisto kiekį net ir nebūdami išalkę ir jaustis negalintys kontroliuoti to, kaip jie valgo. </a:t>
            </a:r>
          </a:p>
        </p:txBody>
      </p:sp>
      <p:sp>
        <p:nvSpPr>
          <p:cNvPr id="4" name="Text Placeholder 3">
            <a:extLst>
              <a:ext uri="{FF2B5EF4-FFF2-40B4-BE49-F238E27FC236}">
                <a16:creationId xmlns:a16="http://schemas.microsoft.com/office/drawing/2014/main" xmlns="" id="{22EC072D-57D5-CB95-5E56-BFE7520EFAA1}"/>
              </a:ext>
            </a:extLst>
          </p:cNvPr>
          <p:cNvSpPr>
            <a:spLocks noGrp="1"/>
          </p:cNvSpPr>
          <p:nvPr>
            <p:ph type="body" idx="2"/>
          </p:nvPr>
        </p:nvSpPr>
        <p:spPr>
          <a:xfrm>
            <a:off x="4187378" y="1705175"/>
            <a:ext cx="4633094" cy="2715600"/>
          </a:xfrm>
        </p:spPr>
        <p:txBody>
          <a:bodyPr/>
          <a:lstStyle/>
          <a:p>
            <a:pPr marL="88900" indent="0" algn="l" fontAlgn="base">
              <a:buNone/>
            </a:pPr>
            <a:r>
              <a:rPr lang="lt-LT" dirty="1" sz="1800">
                <a:solidFill>
                  <a:srgbClr val="212121"/>
                </a:solidFill>
                <a:latin typeface="Barlow Light" panose="00000400000000000000" pitchFamily="2" charset="-18"/>
              </a:rPr>
              <a:t>Persivalgymo simptomai:</a:t>
            </a:r>
          </a:p>
          <a:p>
            <a:pPr algn="l" fontAlgn="base">
              <a:buFont typeface="Arial" panose="020B0604020202020204" pitchFamily="34" charset="0"/>
              <a:buChar char="•"/>
            </a:pPr>
            <a:r>
              <a:rPr lang="lt-LT" dirty="1" sz="1600" b="0" i="0">
                <a:solidFill>
                  <a:srgbClr val="212121"/>
                </a:solidFill>
                <a:effectLst/>
                <a:latin typeface="Barlow Light" panose="00000400000000000000" pitchFamily="2" charset="-18"/>
              </a:rPr>
              <a:t>Didelio maisto kiekio suvartojimas per trumpą laiką</a:t>
            </a:r>
          </a:p>
          <a:p>
            <a:pPr algn="l" fontAlgn="base">
              <a:buFont typeface="Arial" panose="020B0604020202020204" pitchFamily="34" charset="0"/>
              <a:buChar char="•"/>
            </a:pPr>
            <a:r>
              <a:rPr lang="lt-LT" dirty="1" sz="1600" b="0" i="0">
                <a:solidFill>
                  <a:srgbClr val="212121"/>
                </a:solidFill>
                <a:effectLst/>
                <a:latin typeface="Barlow Light" panose="00000400000000000000" pitchFamily="2" charset="-18"/>
              </a:rPr>
              <a:t>Kontrolės praradimo jausmas persivalgant</a:t>
            </a:r>
          </a:p>
          <a:p>
            <a:pPr algn="l" fontAlgn="base">
              <a:buFont typeface="Arial" panose="020B0604020202020204" pitchFamily="34" charset="0"/>
              <a:buChar char="•"/>
            </a:pPr>
            <a:r>
              <a:rPr lang="lt-LT" dirty="1" sz="1600" b="0" i="0">
                <a:solidFill>
                  <a:srgbClr val="212121"/>
                </a:solidFill>
                <a:effectLst/>
                <a:latin typeface="Barlow Light" panose="00000400000000000000" pitchFamily="2" charset="-18"/>
              </a:rPr>
              <a:t>Valgymas net ir nejaučiant alkio</a:t>
            </a:r>
          </a:p>
          <a:p>
            <a:pPr algn="l" fontAlgn="base">
              <a:buFont typeface="Arial" panose="020B0604020202020204" pitchFamily="34" charset="0"/>
              <a:buChar char="•"/>
            </a:pPr>
            <a:r>
              <a:rPr lang="lt-LT" dirty="1" sz="1600" b="0" i="0">
                <a:solidFill>
                  <a:srgbClr val="212121"/>
                </a:solidFill>
                <a:effectLst/>
                <a:latin typeface="Barlow Light" panose="00000400000000000000" pitchFamily="2" charset="-18"/>
              </a:rPr>
              <a:t>Kaltės, gėdos ar distreso jausmai, apimantys po valgio</a:t>
            </a:r>
          </a:p>
          <a:p>
            <a:endParaRPr lang="ro-RO" sz="1600" dirty="0">
              <a:latin typeface="Barlow Light" panose="00000400000000000000" pitchFamily="2" charset="-18"/>
            </a:endParaRPr>
          </a:p>
        </p:txBody>
      </p:sp>
      <p:sp>
        <p:nvSpPr>
          <p:cNvPr id="5" name="Slide Number Placeholder 4">
            <a:extLst>
              <a:ext uri="{FF2B5EF4-FFF2-40B4-BE49-F238E27FC236}">
                <a16:creationId xmlns:a16="http://schemas.microsoft.com/office/drawing/2014/main" xmlns="" id="{34671351-B5C3-DF8C-0314-764BF91C1B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p>
        </p:txBody>
      </p:sp>
    </p:spTree>
    <p:extLst>
      <p:ext uri="{BB962C8B-B14F-4D97-AF65-F5344CB8AC3E}">
        <p14:creationId xmlns:p14="http://schemas.microsoft.com/office/powerpoint/2010/main" val="2080393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6A3CC2-FC08-5ABD-1F74-24CF09BA3997}"/>
              </a:ext>
            </a:extLst>
          </p:cNvPr>
          <p:cNvSpPr>
            <a:spLocks noGrp="1"/>
          </p:cNvSpPr>
          <p:nvPr>
            <p:ph type="title"/>
          </p:nvPr>
        </p:nvSpPr>
        <p:spPr/>
        <p:txBody>
          <a:bodyPr/>
          <a:lstStyle/>
          <a:p>
            <a:r>
              <a:rPr lang="lt-LT" dirty="1" sz="2400" b="1" i="1"/>
              <a:t>Nervinė bulimija</a:t>
            </a:r>
          </a:p>
        </p:txBody>
      </p:sp>
      <p:sp>
        <p:nvSpPr>
          <p:cNvPr id="3" name="Text Placeholder 2">
            <a:extLst>
              <a:ext uri="{FF2B5EF4-FFF2-40B4-BE49-F238E27FC236}">
                <a16:creationId xmlns:a16="http://schemas.microsoft.com/office/drawing/2014/main" xmlns="" id="{60E7C44B-24B9-452E-007B-E1B520881D6C}"/>
              </a:ext>
            </a:extLst>
          </p:cNvPr>
          <p:cNvSpPr>
            <a:spLocks noGrp="1"/>
          </p:cNvSpPr>
          <p:nvPr>
            <p:ph type="body" idx="1"/>
          </p:nvPr>
        </p:nvSpPr>
        <p:spPr>
          <a:xfrm>
            <a:off x="381000" y="1705175"/>
            <a:ext cx="3408400" cy="2715600"/>
          </a:xfrm>
        </p:spPr>
        <p:txBody>
          <a:bodyPr/>
          <a:lstStyle/>
          <a:p>
            <a:pPr>
              <a:buFont typeface="Wingdings" panose="05000000000000000000" pitchFamily="2" charset="2"/>
              <a:buChar char="q"/>
            </a:pPr>
            <a:r>
              <a:rPr lang="lt-LT" dirty="1" sz="1600">
                <a:solidFill>
                  <a:srgbClr val="212121"/>
                </a:solidFill>
                <a:effectLst/>
                <a:latin typeface="Barlow Light" panose="00000400000000000000" pitchFamily="2" charset="-18"/>
              </a:rPr>
              <a:t>Nervinei bulimijai būdingi persivalgymo epizodai, po kurių seka noras „išsivalyti“, pavyzdžiui vemiant ar vartojant laisvinamųjų.</a:t>
            </a:r>
          </a:p>
          <a:p>
            <a:pPr>
              <a:buFont typeface="Wingdings" panose="05000000000000000000" pitchFamily="2" charset="2"/>
              <a:buChar char="q"/>
            </a:pPr>
            <a:r>
              <a:rPr lang="lt-LT" dirty="1" sz="1600">
                <a:solidFill>
                  <a:srgbClr val="212121"/>
                </a:solidFill>
                <a:latin typeface="Barlow Light" panose="00000400000000000000" pitchFamily="2" charset="-18"/>
              </a:rPr>
              <a:t>Kaip ir anoreksijai, nervinei bulimijai būdingas iškreiptas požiūris į savo kūną ir baimė priaugti svorio. </a:t>
            </a:r>
          </a:p>
          <a:p>
            <a:pPr>
              <a:buFont typeface="Wingdings" panose="05000000000000000000" pitchFamily="2" charset="2"/>
              <a:buChar char="q"/>
            </a:pPr>
            <a:r>
              <a:rPr lang="lt-LT" dirty="1" sz="1600" b="0" i="0">
                <a:solidFill>
                  <a:srgbClr val="212121"/>
                </a:solidFill>
                <a:effectLst/>
                <a:latin typeface="Barlow Light" panose="00000400000000000000" pitchFamily="2" charset="-18"/>
              </a:rPr>
              <a:t>Vis dėlto elgesio modeliai, būdingi šiems sutrikimams, yra nevienodi.</a:t>
            </a:r>
          </a:p>
        </p:txBody>
      </p:sp>
      <p:sp>
        <p:nvSpPr>
          <p:cNvPr id="4" name="Text Placeholder 3">
            <a:extLst>
              <a:ext uri="{FF2B5EF4-FFF2-40B4-BE49-F238E27FC236}">
                <a16:creationId xmlns:a16="http://schemas.microsoft.com/office/drawing/2014/main" xmlns="" id="{03C2FFFF-9955-53C2-6A2C-460919E76952}"/>
              </a:ext>
            </a:extLst>
          </p:cNvPr>
          <p:cNvSpPr>
            <a:spLocks noGrp="1"/>
          </p:cNvSpPr>
          <p:nvPr>
            <p:ph type="body" idx="2"/>
          </p:nvPr>
        </p:nvSpPr>
        <p:spPr>
          <a:xfrm>
            <a:off x="3995936" y="1347614"/>
            <a:ext cx="5040560" cy="3073161"/>
          </a:xfrm>
        </p:spPr>
        <p:txBody>
          <a:bodyPr/>
          <a:lstStyle/>
          <a:p>
            <a:pPr marL="88900" indent="0" algn="l" fontAlgn="base">
              <a:buNone/>
            </a:pPr>
            <a:r>
              <a:rPr lang="lt-LT" dirty="1" sz="1600" i="0">
                <a:solidFill>
                  <a:srgbClr val="212121"/>
                </a:solidFill>
                <a:effectLst/>
                <a:latin typeface="Barlow Light" panose="00000400000000000000" pitchFamily="2" charset="-18"/>
              </a:rPr>
              <a:t>Bulimija sergančiam asmeniui visada pasireiškia:</a:t>
            </a:r>
          </a:p>
          <a:p>
            <a:pPr algn="l" fontAlgn="base">
              <a:buFont typeface="Arial" panose="020B0604020202020204" pitchFamily="34" charset="0"/>
              <a:buChar char="•"/>
            </a:pPr>
            <a:r>
              <a:rPr lang="lt-LT" dirty="1" sz="1400" b="0" i="0">
                <a:solidFill>
                  <a:srgbClr val="212121"/>
                </a:solidFill>
                <a:effectLst/>
                <a:latin typeface="Barlow Light" panose="00000400000000000000" pitchFamily="2" charset="-18"/>
              </a:rPr>
              <a:t>persivalgymas (per dviejų valandų laikotarpį suvartojamas didelis maisto kiekis) ir kontrolės netekimo pojūtis</a:t>
            </a:r>
          </a:p>
          <a:p>
            <a:pPr algn="l" fontAlgn="base">
              <a:buFont typeface="Arial" panose="020B0604020202020204" pitchFamily="34" charset="0"/>
              <a:buChar char="•"/>
            </a:pPr>
            <a:r>
              <a:rPr lang="lt-LT" dirty="1" sz="1400" b="0" i="0">
                <a:solidFill>
                  <a:srgbClr val="212121"/>
                </a:solidFill>
                <a:effectLst/>
                <a:latin typeface="Barlow Light" panose="00000400000000000000" pitchFamily="2" charset="-18"/>
              </a:rPr>
              <a:t>Pasikartojantis kompensacinio sau sukeliamo elgesio taikymas (laisvinamųjų, šlapimą varančių medikamentų vartojimas, vėmimas, perteklinis mankštinimasis, siekiant išvengti galimo svorio priaugimo).</a:t>
            </a:r>
          </a:p>
          <a:p>
            <a:pPr algn="l" fontAlgn="base"/>
            <a:endParaRPr lang="en-US" sz="1400" b="0" i="0" dirty="0">
              <a:solidFill>
                <a:srgbClr val="212121"/>
              </a:solidFill>
              <a:effectLst/>
              <a:latin typeface="Barlow Light" panose="00000400000000000000" pitchFamily="2" charset="-18"/>
            </a:endParaRPr>
          </a:p>
          <a:p>
            <a:pPr algn="l" fontAlgn="base">
              <a:buFont typeface="Wingdings" panose="05000000000000000000" pitchFamily="2" charset="2"/>
              <a:buChar char="q"/>
            </a:pPr>
            <a:r>
              <a:rPr lang="lt-LT" dirty="1" sz="1400" b="0" i="0">
                <a:solidFill>
                  <a:srgbClr val="212121"/>
                </a:solidFill>
                <a:effectLst/>
                <a:latin typeface="Barlow Light" panose="00000400000000000000" pitchFamily="2" charset="-18"/>
              </a:rPr>
              <a:t>Tokio elgesio epizodai pasireiškia mažiausiai kartą per savaitę ir trunka bent tris mėnesius.</a:t>
            </a:r>
            <a:r>
              <a:rPr lang="lt-LT" dirty="1" sz="1400" b="0" i="0">
                <a:solidFill>
                  <a:srgbClr val="212121"/>
                </a:solidFill>
                <a:effectLst/>
                <a:latin typeface="Barlow Light" panose="00000400000000000000" pitchFamily="2" charset="-18"/>
              </a:rPr>
              <a:t> </a:t>
            </a:r>
          </a:p>
          <a:p>
            <a:pPr algn="l" fontAlgn="base">
              <a:buFont typeface="Wingdings" panose="05000000000000000000" pitchFamily="2" charset="2"/>
              <a:buChar char="q"/>
            </a:pPr>
            <a:r>
              <a:rPr lang="lt-LT" dirty="1" sz="1400" b="0" i="0">
                <a:solidFill>
                  <a:srgbClr val="212121"/>
                </a:solidFill>
                <a:effectLst/>
                <a:latin typeface="Barlow Light" panose="00000400000000000000" pitchFamily="2" charset="-18"/>
              </a:rPr>
              <a:t>Esminis tokių poelgių fokusas sutelktas į kūno svorį ir formas (anoreksijos atveju taip nėra). </a:t>
            </a:r>
          </a:p>
          <a:p>
            <a:endParaRPr lang="ro-RO" sz="1600" dirty="0">
              <a:latin typeface="Barlow Light" panose="00000400000000000000" pitchFamily="2" charset="-18"/>
            </a:endParaRPr>
          </a:p>
        </p:txBody>
      </p:sp>
      <p:sp>
        <p:nvSpPr>
          <p:cNvPr id="5" name="Slide Number Placeholder 4">
            <a:extLst>
              <a:ext uri="{FF2B5EF4-FFF2-40B4-BE49-F238E27FC236}">
                <a16:creationId xmlns:a16="http://schemas.microsoft.com/office/drawing/2014/main" xmlns="" id="{35173A0C-2154-5CCE-EDE1-75BE60003E0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p>
        </p:txBody>
      </p:sp>
    </p:spTree>
    <p:extLst>
      <p:ext uri="{BB962C8B-B14F-4D97-AF65-F5344CB8AC3E}">
        <p14:creationId xmlns:p14="http://schemas.microsoft.com/office/powerpoint/2010/main" val="2484106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60461D-2CCA-F982-66E7-5486B98C8362}"/>
              </a:ext>
            </a:extLst>
          </p:cNvPr>
          <p:cNvSpPr>
            <a:spLocks noGrp="1"/>
          </p:cNvSpPr>
          <p:nvPr>
            <p:ph type="title"/>
          </p:nvPr>
        </p:nvSpPr>
        <p:spPr/>
        <p:txBody>
          <a:bodyPr/>
          <a:lstStyle/>
          <a:p>
            <a:r>
              <a:rPr lang="lt-LT" dirty="1" sz="2400"/>
              <a:t>Prevencija ir problemos įveikimo būdai</a:t>
            </a:r>
          </a:p>
        </p:txBody>
      </p:sp>
      <p:sp>
        <p:nvSpPr>
          <p:cNvPr id="3" name="Text Placeholder 2">
            <a:extLst>
              <a:ext uri="{FF2B5EF4-FFF2-40B4-BE49-F238E27FC236}">
                <a16:creationId xmlns:a16="http://schemas.microsoft.com/office/drawing/2014/main" xmlns="" id="{A56224A6-BC73-8094-CAFE-0B09F1C48F52}"/>
              </a:ext>
            </a:extLst>
          </p:cNvPr>
          <p:cNvSpPr>
            <a:spLocks noGrp="1"/>
          </p:cNvSpPr>
          <p:nvPr>
            <p:ph type="body" idx="1"/>
          </p:nvPr>
        </p:nvSpPr>
        <p:spPr>
          <a:xfrm>
            <a:off x="614974" y="1491630"/>
            <a:ext cx="7773449" cy="3040145"/>
          </a:xfrm>
        </p:spPr>
        <p:txBody>
          <a:bodyPr/>
          <a:lstStyle/>
          <a:p>
            <a:pPr algn="l" fontAlgn="base">
              <a:buFont typeface="Wingdings" panose="05000000000000000000" pitchFamily="2" charset="2"/>
              <a:buChar char="q"/>
            </a:pPr>
            <a:r>
              <a:rPr lang="lt-LT" dirty="1" sz="1400" b="0" i="0">
                <a:solidFill>
                  <a:srgbClr val="212121"/>
                </a:solidFill>
                <a:effectLst/>
                <a:latin typeface="Barlow Light" panose="00000400000000000000" pitchFamily="2" charset="-18"/>
              </a:rPr>
              <a:t>Atpažinę valgymo sutrikimo ženklų galime imtis tam tikrų veiksmų, padėsiančių valdyti rizikingą elgesį ir formuoti sveikesnį santykį su maistu.</a:t>
            </a:r>
            <a:r>
              <a:rPr lang="lt-LT" dirty="1" sz="1400" b="0" i="0">
                <a:solidFill>
                  <a:srgbClr val="212121"/>
                </a:solidFill>
                <a:effectLst/>
                <a:latin typeface="Barlow Light" panose="00000400000000000000" pitchFamily="2" charset="-18"/>
              </a:rPr>
              <a:t> </a:t>
            </a:r>
          </a:p>
          <a:p>
            <a:pPr algn="l" fontAlgn="base">
              <a:buFont typeface="Wingdings" panose="05000000000000000000" pitchFamily="2" charset="2"/>
              <a:buChar char="q"/>
            </a:pPr>
            <a:r>
              <a:rPr lang="lt-LT" dirty="1" sz="1400">
                <a:solidFill>
                  <a:srgbClr val="212121"/>
                </a:solidFill>
                <a:latin typeface="Barlow Light" panose="00000400000000000000" pitchFamily="2" charset="-18"/>
              </a:rPr>
              <a:t>Individualizuoti įveikimo būdai gali padėti, norint užkirsti kelią tokių elgesio modelių progresavimui visaverčio valgymo sutrikimo link.</a:t>
            </a:r>
            <a:r>
              <a:rPr lang="lt-LT" dirty="1" b="0" i="0" sz="1400">
                <a:solidFill>
                  <a:srgbClr val="212121"/>
                </a:solidFill>
                <a:effectLst/>
                <a:latin typeface="Barlow Light" panose="00000400000000000000" pitchFamily="2" charset="-18"/>
              </a:rPr>
              <a:t> </a:t>
            </a:r>
          </a:p>
          <a:p>
            <a:pPr algn="l" fontAlgn="base"/>
            <a:endParaRPr lang="en-US" sz="1400" b="0" i="0" dirty="0">
              <a:solidFill>
                <a:srgbClr val="212121"/>
              </a:solidFill>
              <a:effectLst/>
              <a:latin typeface="Barlow Light" panose="00000400000000000000" pitchFamily="2" charset="-18"/>
            </a:endParaRPr>
          </a:p>
          <a:p>
            <a:pPr marL="76200" indent="0" algn="l" fontAlgn="base">
              <a:buNone/>
            </a:pPr>
            <a:r>
              <a:rPr lang="lt-LT" dirty="1" sz="1400" i="0">
                <a:solidFill>
                  <a:srgbClr val="212121"/>
                </a:solidFill>
                <a:effectLst/>
                <a:latin typeface="Barlow Light" panose="00000400000000000000" pitchFamily="2" charset="-18"/>
              </a:rPr>
              <a:t>Veiksmai, kurių verta imtis:</a:t>
            </a:r>
          </a:p>
          <a:p>
            <a:pPr algn="l" fontAlgn="base"/>
            <a:r>
              <a:rPr lang="lt-LT" dirty="1" sz="1200" b="0" i="0">
                <a:solidFill>
                  <a:srgbClr val="212121"/>
                </a:solidFill>
                <a:effectLst/>
                <a:latin typeface="Barlow Light" panose="00000400000000000000" pitchFamily="2" charset="-18"/>
              </a:rPr>
              <a:t>vengti madingų dietų</a:t>
            </a:r>
          </a:p>
          <a:p>
            <a:pPr algn="l" fontAlgn="base"/>
            <a:r>
              <a:rPr lang="lt-LT" dirty="1" sz="1200" b="0" i="0">
                <a:solidFill>
                  <a:srgbClr val="212121"/>
                </a:solidFill>
                <a:effectLst/>
                <a:latin typeface="Barlow Light" panose="00000400000000000000" pitchFamily="2" charset="-18"/>
              </a:rPr>
              <a:t>teigiamai kalbėti apie save</a:t>
            </a:r>
          </a:p>
          <a:p>
            <a:pPr algn="l" fontAlgn="base"/>
            <a:r>
              <a:rPr lang="lt-LT" dirty="1" sz="1200">
                <a:solidFill>
                  <a:srgbClr val="212121"/>
                </a:solidFill>
                <a:latin typeface="Barlow Light" panose="00000400000000000000" pitchFamily="2" charset="-18"/>
              </a:rPr>
              <a:t>vengti neigiamų minčių ir savikritikos, telktis į teigiamas savo savybes (galvoti apie dalykus, kurie jums jūsų pačių kūne patinka, kurti teigiamą ryšį su savo kūnu, pastebėti dalykus, kuriuos savyje mėgstate, kartoti teigiamas afirmacijas, skatinančias pasitikėjimą savimi)</a:t>
            </a:r>
          </a:p>
          <a:p>
            <a:pPr algn="l" fontAlgn="base"/>
            <a:r>
              <a:rPr lang="lt-LT" dirty="1" sz="1200" b="0" i="0">
                <a:solidFill>
                  <a:srgbClr val="212121"/>
                </a:solidFill>
                <a:effectLst/>
                <a:latin typeface="Barlow Light" panose="00000400000000000000" pitchFamily="2" charset="-18"/>
              </a:rPr>
              <a:t>praktikuoti neutralų poriūrį į savo kūną</a:t>
            </a:r>
          </a:p>
          <a:p>
            <a:pPr algn="l" fontAlgn="base"/>
            <a:r>
              <a:rPr lang="lt-LT" dirty="1" sz="1200" b="0" i="0">
                <a:solidFill>
                  <a:srgbClr val="212121"/>
                </a:solidFill>
                <a:effectLst/>
                <a:latin typeface="Barlow Light" panose="00000400000000000000" pitchFamily="2" charset="-18"/>
              </a:rPr>
              <a:t>išmėginti sąmoningą valgymą ir streso valdymą</a:t>
            </a:r>
          </a:p>
          <a:p>
            <a:endParaRPr lang="ro-RO" sz="1400" dirty="0">
              <a:latin typeface="Barlow Light" panose="00000400000000000000" pitchFamily="2" charset="-18"/>
            </a:endParaRPr>
          </a:p>
        </p:txBody>
      </p:sp>
      <p:sp>
        <p:nvSpPr>
          <p:cNvPr id="4" name="Slide Number Placeholder 3">
            <a:extLst>
              <a:ext uri="{FF2B5EF4-FFF2-40B4-BE49-F238E27FC236}">
                <a16:creationId xmlns:a16="http://schemas.microsoft.com/office/drawing/2014/main" xmlns="" id="{111EE6F3-0204-3DEC-03C1-2057A58F637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p>
        </p:txBody>
      </p:sp>
    </p:spTree>
    <p:extLst>
      <p:ext uri="{BB962C8B-B14F-4D97-AF65-F5344CB8AC3E}">
        <p14:creationId xmlns:p14="http://schemas.microsoft.com/office/powerpoint/2010/main" val="4285330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E4854E-16C4-9D29-2588-5329397BEF53}"/>
              </a:ext>
            </a:extLst>
          </p:cNvPr>
          <p:cNvSpPr>
            <a:spLocks noGrp="1"/>
          </p:cNvSpPr>
          <p:nvPr>
            <p:ph type="title"/>
          </p:nvPr>
        </p:nvSpPr>
        <p:spPr/>
        <p:txBody>
          <a:bodyPr/>
          <a:lstStyle/>
          <a:p>
            <a:r>
              <a:rPr lang="lt-LT" dirty="1" sz="2400" i="1"/>
              <a:t>Svarbu nepamiršti, kad:</a:t>
            </a:r>
          </a:p>
        </p:txBody>
      </p:sp>
      <p:sp>
        <p:nvSpPr>
          <p:cNvPr id="3" name="Text Placeholder 2">
            <a:extLst>
              <a:ext uri="{FF2B5EF4-FFF2-40B4-BE49-F238E27FC236}">
                <a16:creationId xmlns:a16="http://schemas.microsoft.com/office/drawing/2014/main" xmlns="" id="{6DF440DC-20C4-BAFC-DC17-C7B2AF5B8436}"/>
              </a:ext>
            </a:extLst>
          </p:cNvPr>
          <p:cNvSpPr>
            <a:spLocks noGrp="1"/>
          </p:cNvSpPr>
          <p:nvPr>
            <p:ph type="body" idx="1"/>
          </p:nvPr>
        </p:nvSpPr>
        <p:spPr/>
        <p:txBody>
          <a:bodyPr/>
          <a:lstStyle/>
          <a:p>
            <a:pPr algn="l" fontAlgn="base"/>
            <a:r>
              <a:rPr lang="lt-LT" dirty="1" sz="1600" i="0">
                <a:solidFill>
                  <a:srgbClr val="212121"/>
                </a:solidFill>
                <a:effectLst/>
                <a:latin typeface="Barlow Light" panose="00000400000000000000" pitchFamily="2" charset="-18"/>
              </a:rPr>
              <a:t>Valgymo sutrikimai gali sukelti rimtų padarinių sveikatai, pavyzdžiui, dantų problemas, suprastėjusią mitybą, mėnesinių ciklo sutrikimus, nerimą, depresiją, organų nepakankamumą, piktnaudžiavimą medžiagomis ir pan. </a:t>
            </a:r>
            <a:r>
              <a:rPr lang="lt-LT" dirty="1" b="0" sz="1600" i="0">
                <a:solidFill>
                  <a:srgbClr val="212121"/>
                </a:solidFill>
                <a:effectLst/>
                <a:latin typeface="Barlow Light" panose="00000400000000000000" pitchFamily="2" charset="-18"/>
              </a:rPr>
              <a:t> </a:t>
            </a:r>
          </a:p>
          <a:p>
            <a:pPr algn="l" fontAlgn="base"/>
            <a:r>
              <a:rPr lang="lt-LT" dirty="1" sz="1600" b="0" i="0">
                <a:solidFill>
                  <a:srgbClr val="212121"/>
                </a:solidFill>
                <a:effectLst/>
                <a:latin typeface="Barlow Light" panose="00000400000000000000" pitchFamily="2" charset="-18"/>
              </a:rPr>
              <a:t>Štai kodėl itin svarbu, kad asmuo, patiriantis valgymo sutrikimams būdingų simptomų, kreiptųsi dėl gydymo. </a:t>
            </a:r>
          </a:p>
          <a:p>
            <a:pPr algn="l" fontAlgn="base"/>
            <a:r>
              <a:rPr lang="lt-LT" dirty="1" sz="1600" b="0" i="0">
                <a:solidFill>
                  <a:srgbClr val="212121"/>
                </a:solidFill>
                <a:effectLst/>
                <a:latin typeface="Barlow Light" panose="00000400000000000000" pitchFamily="2" charset="-18"/>
              </a:rPr>
              <a:t>Valgymo sutrikimų atveju galimi įvairūs gydymo variantai, kurių esmė – individualios, grupinės ir / ar šeimos terapijos bei mitybos konsultacijų kombinacija.</a:t>
            </a:r>
            <a:r>
              <a:rPr lang="lt-LT" dirty="1" sz="1600" b="0" i="0">
                <a:solidFill>
                  <a:srgbClr val="212121"/>
                </a:solidFill>
                <a:effectLst/>
                <a:latin typeface="Barlow Light" panose="00000400000000000000" pitchFamily="2" charset="-18"/>
              </a:rPr>
              <a:t> </a:t>
            </a:r>
          </a:p>
          <a:p>
            <a:pPr algn="l" fontAlgn="base"/>
            <a:r>
              <a:rPr lang="lt-LT" dirty="1" sz="1600" b="0" i="0">
                <a:solidFill>
                  <a:srgbClr val="212121"/>
                </a:solidFill>
                <a:effectLst/>
                <a:latin typeface="Barlow Light" panose="00000400000000000000" pitchFamily="2" charset="-18"/>
              </a:rPr>
              <a:t>Norint padėti tokiems asmenims pasveikti, reikalingas multidisciplininis gydymas, nukreiptas į mąstymą, elgesį, problemos įveikimo įgūdžius ir gyvenimo būdo veiksnius.</a:t>
            </a:r>
          </a:p>
          <a:p>
            <a:endParaRPr lang="ro-RO" sz="1600" dirty="0">
              <a:latin typeface="Barlow Light" panose="00000400000000000000" pitchFamily="2" charset="-18"/>
            </a:endParaRPr>
          </a:p>
        </p:txBody>
      </p:sp>
      <p:sp>
        <p:nvSpPr>
          <p:cNvPr id="4" name="Slide Number Placeholder 3">
            <a:extLst>
              <a:ext uri="{FF2B5EF4-FFF2-40B4-BE49-F238E27FC236}">
                <a16:creationId xmlns:a16="http://schemas.microsoft.com/office/drawing/2014/main" xmlns="" id="{02B35661-3DFB-68F0-FCEA-6E80D291D7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p>
        </p:txBody>
      </p:sp>
    </p:spTree>
    <p:extLst>
      <p:ext uri="{BB962C8B-B14F-4D97-AF65-F5344CB8AC3E}">
        <p14:creationId xmlns:p14="http://schemas.microsoft.com/office/powerpoint/2010/main" val="3193251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B64F99-714F-53CB-5921-171C48F843A6}"/>
              </a:ext>
            </a:extLst>
          </p:cNvPr>
          <p:cNvSpPr>
            <a:spLocks noGrp="1"/>
          </p:cNvSpPr>
          <p:nvPr>
            <p:ph type="title"/>
          </p:nvPr>
        </p:nvSpPr>
        <p:spPr/>
        <p:txBody>
          <a:bodyPr/>
          <a:lstStyle/>
          <a:p>
            <a:r>
              <a:rPr lang="lt-LT" dirty="1" sz="2400" i="1"/>
              <a:t>Bibliografija</a:t>
            </a:r>
          </a:p>
        </p:txBody>
      </p:sp>
      <p:sp>
        <p:nvSpPr>
          <p:cNvPr id="3" name="Text Placeholder 2">
            <a:extLst>
              <a:ext uri="{FF2B5EF4-FFF2-40B4-BE49-F238E27FC236}">
                <a16:creationId xmlns:a16="http://schemas.microsoft.com/office/drawing/2014/main" xmlns="" id="{299EF08F-579A-EC3D-6F50-136B9BDC45E2}"/>
              </a:ext>
            </a:extLst>
          </p:cNvPr>
          <p:cNvSpPr>
            <a:spLocks noGrp="1"/>
          </p:cNvSpPr>
          <p:nvPr>
            <p:ph type="body" idx="1"/>
          </p:nvPr>
        </p:nvSpPr>
        <p:spPr>
          <a:xfrm>
            <a:off x="467544" y="1347614"/>
            <a:ext cx="8496943" cy="3114632"/>
          </a:xfrm>
        </p:spPr>
        <p:txBody>
          <a:bodyPr/>
          <a:lstStyle/>
          <a:p>
            <a:r>
              <a:rPr lang="lt-LT" dirty="1" sz="1200"/>
              <a:t>Chaput JP, Ferraro ZM, Prud'homme D, Sharma AM.</a:t>
            </a:r>
            <a:r>
              <a:rPr lang="lt-LT" dirty="1" sz="1200"/>
              <a:t> </a:t>
            </a:r>
            <a:r>
              <a:rPr lang="lt-LT" dirty="1" sz="1200"/>
              <a:t>Widespread misconceptions about obesity.</a:t>
            </a:r>
            <a:r>
              <a:rPr lang="lt-LT" dirty="1" sz="1200"/>
              <a:t> </a:t>
            </a:r>
            <a:r>
              <a:rPr lang="lt-LT" dirty="1" sz="1200"/>
              <a:t>Can Fam Physician.</a:t>
            </a:r>
            <a:r>
              <a:rPr lang="lt-LT" dirty="1" sz="1200"/>
              <a:t> </a:t>
            </a:r>
            <a:r>
              <a:rPr lang="lt-LT" dirty="1" sz="1200"/>
              <a:t>2014,  60(11):973-5, 981-4</a:t>
            </a:r>
          </a:p>
          <a:p>
            <a:r>
              <a:rPr lang="lt-LT" dirty="1" sz="1200"/>
              <a:t>Mahmoud R, Kimonis V, Butler MG.</a:t>
            </a:r>
            <a:r>
              <a:rPr lang="lt-LT" dirty="1" sz="1200"/>
              <a:t> </a:t>
            </a:r>
            <a:r>
              <a:rPr lang="lt-LT" dirty="1" sz="1200"/>
              <a:t>Genetics of Obesity in Humans:</a:t>
            </a:r>
            <a:r>
              <a:rPr lang="lt-LT" dirty="1" sz="1200"/>
              <a:t> </a:t>
            </a:r>
            <a:r>
              <a:rPr lang="lt-LT" dirty="1" sz="1200"/>
              <a:t>A Clinical Review.</a:t>
            </a:r>
            <a:r>
              <a:rPr lang="lt-LT" dirty="1" sz="1200"/>
              <a:t> </a:t>
            </a:r>
            <a:r>
              <a:rPr lang="lt-LT" dirty="1" sz="1200"/>
              <a:t>Int. J. Mol.</a:t>
            </a:r>
            <a:r>
              <a:rPr lang="lt-LT" dirty="1" sz="1200"/>
              <a:t> </a:t>
            </a:r>
            <a:r>
              <a:rPr lang="lt-LT" dirty="1" sz="1200"/>
              <a:t>Sci.</a:t>
            </a:r>
            <a:r>
              <a:rPr lang="lt-LT" dirty="1" sz="1200"/>
              <a:t> </a:t>
            </a:r>
            <a:r>
              <a:rPr lang="lt-LT" dirty="1" sz="1200"/>
              <a:t>2022, 23:11005</a:t>
            </a:r>
          </a:p>
          <a:p>
            <a:r>
              <a:rPr lang="lt-LT" dirty="1" sz="1200"/>
              <a:t>NCD Risk Factor Collaboration.</a:t>
            </a:r>
            <a:r>
              <a:rPr lang="lt-LT" dirty="1" sz="1200"/>
              <a:t> </a:t>
            </a:r>
            <a:r>
              <a:rPr lang="lt-LT" dirty="1" sz="1200"/>
              <a:t>UN Population Division and World Obesity Federation projections.</a:t>
            </a:r>
            <a:r>
              <a:rPr lang="lt-LT" dirty="1" sz="1200"/>
              <a:t> </a:t>
            </a:r>
            <a:r>
              <a:rPr lang="lt-LT" dirty="1" sz="1200"/>
              <a:t>2017</a:t>
            </a:r>
          </a:p>
          <a:p>
            <a:r>
              <a:rPr lang="lt-LT" dirty="1" sz="1200"/>
              <a:t>Freemark M.S.</a:t>
            </a:r>
            <a:r>
              <a:rPr lang="lt-LT" dirty="1" sz="1200"/>
              <a:t> </a:t>
            </a:r>
            <a:r>
              <a:rPr lang="lt-LT" dirty="1" sz="1200"/>
              <a:t>Pediatric Obesity, Etiology, Pathogenesis and Treatment, Second edition.</a:t>
            </a:r>
            <a:r>
              <a:rPr lang="lt-LT" dirty="1" sz="1200"/>
              <a:t> </a:t>
            </a:r>
            <a:r>
              <a:rPr lang="lt-LT" dirty="1" sz="1200"/>
              <a:t>Humana Press.</a:t>
            </a:r>
            <a:r>
              <a:rPr lang="lt-LT" dirty="1" sz="1200"/>
              <a:t> </a:t>
            </a:r>
            <a:r>
              <a:rPr lang="lt-LT" dirty="1" sz="1200"/>
              <a:t>2018, ISBN 978-3-319-68191-7</a:t>
            </a:r>
          </a:p>
          <a:p>
            <a:r>
              <a:rPr lang="lt-LT" dirty="1" sz="1200"/>
              <a:t>World Obesity Federation.</a:t>
            </a:r>
            <a:r>
              <a:rPr lang="lt-LT" dirty="1" sz="1200"/>
              <a:t> </a:t>
            </a:r>
            <a:r>
              <a:rPr lang="lt-LT" dirty="1" sz="1200"/>
              <a:t>”World Obesity Atlas 2022”, London, 2022</a:t>
            </a:r>
          </a:p>
          <a:p>
            <a:r>
              <a:rPr lang="lt-LT" dirty="1" sz="1200"/>
              <a:t>Grief SN, Waterman M. Approach to Obesity Management in the Primary Care Setting.</a:t>
            </a:r>
            <a:r>
              <a:rPr lang="lt-LT" dirty="1" sz="1200"/>
              <a:t> </a:t>
            </a:r>
            <a:r>
              <a:rPr lang="lt-LT" dirty="1" sz="1200"/>
              <a:t>J Obes Weight-Loss Medication.</a:t>
            </a:r>
            <a:r>
              <a:rPr lang="lt-LT" dirty="1" sz="1200"/>
              <a:t> </a:t>
            </a:r>
            <a:r>
              <a:rPr lang="lt-LT" dirty="1" sz="1200"/>
              <a:t>2019,   5:1024</a:t>
            </a:r>
          </a:p>
          <a:p>
            <a:r>
              <a:rPr lang="lt-LT" dirty="1" sz="1200"/>
              <a:t>Forgione N, Deed G, Kilov G et al.</a:t>
            </a:r>
            <a:r>
              <a:rPr lang="lt-LT" dirty="1" sz="1200"/>
              <a:t> </a:t>
            </a:r>
            <a:r>
              <a:rPr lang="lt-LT" dirty="1" sz="1200"/>
              <a:t>Managing Obesity in Primary Care:</a:t>
            </a:r>
            <a:r>
              <a:rPr lang="lt-LT" dirty="1" sz="1200"/>
              <a:t> </a:t>
            </a:r>
            <a:r>
              <a:rPr lang="lt-LT" dirty="1" sz="1200"/>
              <a:t>Breaking Down the Barriers.</a:t>
            </a:r>
            <a:r>
              <a:rPr lang="lt-LT" dirty="1" sz="1200"/>
              <a:t> </a:t>
            </a:r>
            <a:r>
              <a:rPr lang="lt-LT" dirty="1" sz="1200"/>
              <a:t>Adv Ther 2018, 35:191–198</a:t>
            </a:r>
          </a:p>
          <a:p>
            <a:r>
              <a:rPr lang="lt-LT" dirty="1" i="0" sz="1200" b="0">
                <a:solidFill>
                  <a:srgbClr val="000000"/>
                </a:solidFill>
                <a:effectLst/>
                <a:latin typeface="Barlow Light" panose="00000400000000000000" pitchFamily="2" charset="-18"/>
              </a:rPr>
              <a:t>MacKay H, Gunasekara CJ, Yam KY, et al.</a:t>
            </a:r>
            <a:r>
              <a:rPr lang="lt-LT" dirty="1" i="0" sz="1200" b="0">
                <a:solidFill>
                  <a:srgbClr val="000000"/>
                </a:solidFill>
                <a:effectLst/>
                <a:latin typeface="Barlow Light" panose="00000400000000000000" pitchFamily="2" charset="-18"/>
              </a:rPr>
              <a:t> </a:t>
            </a:r>
            <a:r>
              <a:rPr lang="lt-LT" dirty="1" i="0" sz="1200" b="0">
                <a:solidFill>
                  <a:srgbClr val="000000"/>
                </a:solidFill>
                <a:effectLst/>
                <a:latin typeface="Barlow Light" panose="00000400000000000000" pitchFamily="2" charset="-18"/>
              </a:rPr>
              <a:t>Sex-specific epigenetic development in the mouse hypothalamic arcuate nucleus pinpoints human genomic regions associated with body mass index.</a:t>
            </a:r>
            <a:r>
              <a:rPr lang="lt-LT" dirty="1" i="0" sz="1200" b="0">
                <a:solidFill>
                  <a:srgbClr val="000000"/>
                </a:solidFill>
                <a:effectLst/>
                <a:latin typeface="Barlow Light" panose="00000400000000000000" pitchFamily="2" charset="-18"/>
              </a:rPr>
              <a:t> </a:t>
            </a:r>
            <a:r>
              <a:rPr lang="lt-LT" dirty="1" sz="1200" b="0">
                <a:solidFill>
                  <a:srgbClr val="000000"/>
                </a:solidFill>
                <a:effectLst/>
                <a:latin typeface="Barlow Light" panose="00000400000000000000" pitchFamily="2" charset="-18"/>
              </a:rPr>
              <a:t>Sci Adv.</a:t>
            </a:r>
            <a:r>
              <a:rPr lang="lt-LT" dirty="1" sz="1200" b="0">
                <a:solidFill>
                  <a:srgbClr val="000000"/>
                </a:solidFill>
                <a:effectLst/>
                <a:latin typeface="Barlow Light" panose="00000400000000000000" pitchFamily="2" charset="-18"/>
              </a:rPr>
              <a:t> </a:t>
            </a:r>
            <a:r>
              <a:rPr lang="lt-LT" dirty="1" i="0" sz="1200" b="0">
                <a:solidFill>
                  <a:srgbClr val="000000"/>
                </a:solidFill>
                <a:effectLst/>
                <a:latin typeface="Barlow Light" panose="00000400000000000000" pitchFamily="2" charset="-18"/>
              </a:rPr>
              <a:t>2022, 8(39):eabo3991.</a:t>
            </a:r>
            <a:r>
              <a:rPr lang="lt-LT" dirty="1" i="0" sz="1200" b="0">
                <a:solidFill>
                  <a:srgbClr val="000000"/>
                </a:solidFill>
                <a:effectLst/>
                <a:latin typeface="Barlow Light" panose="00000400000000000000" pitchFamily="2" charset="-18"/>
              </a:rPr>
              <a:t> </a:t>
            </a:r>
          </a:p>
          <a:p>
            <a:r>
              <a:rPr lang="lt-LT" dirty="1" sz="1200"/>
              <a:t>Eurostat.</a:t>
            </a:r>
            <a:r>
              <a:rPr lang="lt-LT" dirty="1" sz="1200"/>
              <a:t>  </a:t>
            </a:r>
            <a:r>
              <a:rPr lang="lt-LT" dirty="1" sz="1200"/>
              <a:t>”Body mass index (BMI) by sex, age and income quintile” 2019, available  at </a:t>
            </a:r>
            <a:r>
              <a:rPr lang="lt-LT" dirty="1" sz="1200">
                <a:hlinkClick r:id="rId2"/>
              </a:rPr>
              <a:t>https://appsso.eurostat.ec.europa.eu/nui/show.do?dataset=hlth_ehis_bm1i&amp;lang=en</a:t>
            </a:r>
          </a:p>
          <a:p>
            <a:r>
              <a:rPr lang="lt-LT" dirty="1" sz="1200"/>
              <a:t>https://www.verywellmind.com/difference-between-disordered-eating-and-eating-disorders-5184548</a:t>
            </a:r>
          </a:p>
        </p:txBody>
      </p:sp>
      <p:sp>
        <p:nvSpPr>
          <p:cNvPr id="4" name="Slide Number Placeholder 3">
            <a:extLst>
              <a:ext uri="{FF2B5EF4-FFF2-40B4-BE49-F238E27FC236}">
                <a16:creationId xmlns:a16="http://schemas.microsoft.com/office/drawing/2014/main" xmlns="" id="{6292D268-3C0C-E090-59EC-1C9EDA648FC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p>
        </p:txBody>
      </p:sp>
    </p:spTree>
    <p:extLst>
      <p:ext uri="{BB962C8B-B14F-4D97-AF65-F5344CB8AC3E}">
        <p14:creationId xmlns:p14="http://schemas.microsoft.com/office/powerpoint/2010/main" val="1105068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lt-LT" dirty="1" sz="2000">
                <a:solidFill>
                  <a:schemeClr val="bg1"/>
                </a:solidFill>
                <a:latin typeface="Barlow SemiBold" panose="020B0604020202020204" charset="0"/>
                <a:cs typeface="Calibri" panose="020F0502020204030204" pitchFamily="34" charset="0"/>
              </a:rPr>
              <a:t>Projekto numeris:</a:t>
            </a:r>
            <a:r>
              <a:rPr lang="lt-LT" dirty="1" sz="2000">
                <a:solidFill>
                  <a:schemeClr val="bg1"/>
                </a:solidFill>
                <a:latin typeface="Barlow SemiBold" panose="020B0604020202020204" charset="0"/>
                <a:cs typeface="Calibri" panose="020F0502020204030204" pitchFamily="34" charset="0"/>
              </a:rPr>
              <a:t> </a:t>
            </a:r>
            <a:r>
              <a:rPr lang="lt-LT" dirty="1" sz="2000">
                <a:solidFill>
                  <a:schemeClr val="bg1"/>
                </a:solidFill>
                <a:latin typeface="Barlow SemiBold" panose="020B0604020202020204" charset="0"/>
                <a:cs typeface="Calibri" panose="020F0502020204030204" pitchFamily="34" charset="0"/>
              </a:rPr>
              <a:t>2021-1-RO01- KA220-HED-38B739A3</a:t>
            </a:r>
          </a:p>
        </p:txBody>
      </p:sp>
      <p:sp>
        <p:nvSpPr>
          <p:cNvPr id="166" name="Google Shape;166;p14"/>
          <p:cNvSpPr txBox="1">
            <a:spLocks noGrp="1"/>
          </p:cNvSpPr>
          <p:nvPr>
            <p:ph type="body" idx="2"/>
          </p:nvPr>
        </p:nvSpPr>
        <p:spPr>
          <a:xfrm>
            <a:off x="395536" y="3579862"/>
            <a:ext cx="7996145" cy="576000"/>
          </a:xfrm>
          <a:prstGeom prst="rect">
            <a:avLst/>
          </a:prstGeom>
        </p:spPr>
        <p:txBody>
          <a:bodyPr spcFirstLastPara="1" wrap="square" lIns="0" tIns="0" rIns="0" bIns="0" anchor="t" anchorCtr="0">
            <a:noAutofit/>
          </a:bodyPr>
          <a:lstStyle/>
          <a:p>
            <a:pPr marL="139700" indent="0" algn="ctr">
              <a:buNone/>
            </a:pPr>
            <a:r>
              <a:rPr lang="lt-LT" dirty="1" sz="140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07654"/>
            <a:ext cx="7543875" cy="158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lt-LT" dirty="1" sz="2000">
                <a:solidFill>
                  <a:schemeClr val="bg1"/>
                </a:solidFill>
                <a:latin typeface="Barlow SemiBold" panose="020B0604020202020204" charset="0"/>
                <a:cs typeface="Calibri" panose="020F0502020204030204" pitchFamily="34" charset="0"/>
              </a:rPr>
              <a:t>Projekto numeris:</a:t>
            </a:r>
            <a:r>
              <a:rPr lang="lt-LT" dirty="1" sz="2000">
                <a:solidFill>
                  <a:schemeClr val="bg1"/>
                </a:solidFill>
                <a:latin typeface="Barlow SemiBold" panose="020B0604020202020204" charset="0"/>
                <a:cs typeface="Calibri" panose="020F0502020204030204" pitchFamily="34" charset="0"/>
              </a:rPr>
              <a:t> </a:t>
            </a:r>
            <a:r>
              <a:rPr lang="lt-LT" dirty="1" sz="2000">
                <a:solidFill>
                  <a:schemeClr val="bg1"/>
                </a:solidFill>
                <a:latin typeface="Barlow SemiBold" panose="020B0604020202020204" charset="0"/>
                <a:cs typeface="Calibri" panose="020F0502020204030204" pitchFamily="34" charset="0"/>
              </a:rPr>
              <a:t>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lt-LT" dirty="1" sz="140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fld id="{00000000-1234-1234-1234-123412341234}" type="slidenum">
              <a:rPr lang="en">
                <a:solidFill>
                  <a:srgbClr val="748394"/>
                </a:solidFill>
              </a:rPr>
              <a:pPr/>
              <a:t>3</a:t>
            </a:fld>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extLst>
      <p:ext uri="{BB962C8B-B14F-4D97-AF65-F5344CB8AC3E}">
        <p14:creationId xmlns:p14="http://schemas.microsoft.com/office/powerpoint/2010/main" val="2536480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403DEB-CB3B-0E8E-424D-A78F9446AE00}"/>
              </a:ext>
            </a:extLst>
          </p:cNvPr>
          <p:cNvSpPr>
            <a:spLocks noGrp="1"/>
          </p:cNvSpPr>
          <p:nvPr>
            <p:ph type="title"/>
          </p:nvPr>
        </p:nvSpPr>
        <p:spPr/>
        <p:txBody>
          <a:bodyPr/>
          <a:lstStyle/>
          <a:p>
            <a:r>
              <a:rPr lang="lt-LT" dirty="1" sz="2400" b="1" i="0">
                <a:solidFill>
                  <a:schemeClr val="bg1"/>
                </a:solidFill>
                <a:effectLst>
                  <a:outerShdw blurRad="38100" dist="38100" dir="2700000" algn="tl">
                    <a:srgbClr val="000000">
                      <a:alpha val="43137"/>
                    </a:srgbClr>
                  </a:outerShdw>
                </a:effectLst>
                <a:latin typeface="Barlow SemiBold" panose="00000700000000000000" pitchFamily="2" charset="-18"/>
              </a:rPr>
              <a:t>Sutrikęs valgymas vs. Valgymo sutrikimas:</a:t>
            </a:r>
            <a:r>
              <a:rPr lang="lt-LT" dirty="1" sz="2400" b="1" i="0">
                <a:solidFill>
                  <a:schemeClr val="bg1"/>
                </a:solidFill>
                <a:effectLst>
                  <a:outerShdw blurRad="38100" dist="38100" dir="2700000" algn="tl">
                    <a:srgbClr val="000000">
                      <a:alpha val="43137"/>
                    </a:srgbClr>
                  </a:outerShdw>
                </a:effectLst>
                <a:latin typeface="Barlow SemiBold" panose="00000700000000000000" pitchFamily="2" charset="-18"/>
              </a:rPr>
              <a:t> </a:t>
            </a:r>
            <a:br>
              <a:rPr lang="lt-LT" dirty="1" sz="2400" b="1" i="0">
                <a:solidFill>
                  <a:schemeClr val="bg1"/>
                </a:solidFill>
                <a:effectLst>
                  <a:outerShdw blurRad="38100" dist="38100" dir="2700000" algn="tl">
                    <a:srgbClr val="000000">
                      <a:alpha val="43137"/>
                    </a:srgbClr>
                  </a:outerShdw>
                </a:effectLst>
                <a:latin typeface="Barlow SemiBold" panose="00000700000000000000" pitchFamily="2" charset="-18"/>
              </a:rPr>
            </a:br>
            <a:r>
              <a:rPr lang="lt-LT" dirty="1" sz="2400" b="1" i="0">
                <a:solidFill>
                  <a:schemeClr val="bg1"/>
                </a:solidFill>
                <a:effectLst>
                  <a:outerShdw blurRad="38100" dist="38100" dir="2700000" algn="tl">
                    <a:srgbClr val="000000">
                      <a:alpha val="43137"/>
                    </a:srgbClr>
                  </a:outerShdw>
                </a:effectLst>
                <a:latin typeface="Barlow SemiBold" panose="00000700000000000000" pitchFamily="2" charset="-18"/>
              </a:rPr>
              <a:t>Esminiai skirtumai (1)</a:t>
            </a:r>
          </a:p>
        </p:txBody>
      </p:sp>
      <p:sp>
        <p:nvSpPr>
          <p:cNvPr id="3" name="Text Placeholder 2">
            <a:extLst>
              <a:ext uri="{FF2B5EF4-FFF2-40B4-BE49-F238E27FC236}">
                <a16:creationId xmlns:a16="http://schemas.microsoft.com/office/drawing/2014/main" xmlns="" id="{DEC31C18-C40E-5884-7DAC-E03453504EF2}"/>
              </a:ext>
            </a:extLst>
          </p:cNvPr>
          <p:cNvSpPr>
            <a:spLocks noGrp="1"/>
          </p:cNvSpPr>
          <p:nvPr>
            <p:ph type="body" idx="1"/>
          </p:nvPr>
        </p:nvSpPr>
        <p:spPr>
          <a:xfrm>
            <a:off x="614974" y="1491630"/>
            <a:ext cx="8205497" cy="3040145"/>
          </a:xfrm>
        </p:spPr>
        <p:txBody>
          <a:bodyPr/>
          <a:lstStyle/>
          <a:p>
            <a:r>
              <a:rPr lang="lt-LT" dirty="1" sz="1600">
                <a:solidFill>
                  <a:srgbClr val="212121"/>
                </a:solidFill>
                <a:latin typeface="Barlow Light" panose="00000400000000000000" pitchFamily="2" charset="-18"/>
              </a:rPr>
              <a:t>Naujausių tyrimų duomenys rodo, kad, nepaisant sutrikusį valgymą ir valgymo sutrikimus vienijančių bendrų aspektų, šios būklės nėra tapačios. </a:t>
            </a:r>
            <a:r>
              <a:rPr lang="lt-LT" dirty="1" b="0" i="0" sz="1600">
                <a:solidFill>
                  <a:srgbClr val="212121"/>
                </a:solidFill>
                <a:effectLst/>
                <a:latin typeface="Barlow Light" panose="00000400000000000000" pitchFamily="2" charset="-18"/>
              </a:rPr>
              <a:t> </a:t>
            </a:r>
          </a:p>
          <a:p>
            <a:r>
              <a:rPr lang="lt-LT" dirty="1" sz="1600">
                <a:solidFill>
                  <a:srgbClr val="212121"/>
                </a:solidFill>
                <a:latin typeface="Barlow Light" panose="00000400000000000000" pitchFamily="2" charset="-18"/>
              </a:rPr>
              <a:t>Valgymo sutrikimas –  klinikinė diagnozė, o sutrikęs valgymas apibrėžiamas kaip nenormalūs valgymo principai, neatitinkantys kriterijų valgymo sutrikimui diagnozuoti. </a:t>
            </a:r>
          </a:p>
          <a:p>
            <a:r>
              <a:rPr lang="lt-LT" dirty="1" sz="1600">
                <a:solidFill>
                  <a:srgbClr val="212121"/>
                </a:solidFill>
                <a:latin typeface="Barlow Light" panose="00000400000000000000" pitchFamily="2" charset="-18"/>
              </a:rPr>
              <a:t>Žmonės turintys sutrikusio valgymo problemą nebūtinai atitinka diagnostinius valgymo sutrikimo kriterijus. </a:t>
            </a:r>
            <a:r>
              <a:rPr lang="lt-LT" dirty="1" b="0" i="0" sz="1600">
                <a:solidFill>
                  <a:srgbClr val="212121"/>
                </a:solidFill>
                <a:effectLst/>
                <a:latin typeface="Barlow Light" panose="00000400000000000000" pitchFamily="2" charset="-18"/>
              </a:rPr>
              <a:t> </a:t>
            </a:r>
          </a:p>
          <a:p>
            <a:r>
              <a:rPr lang="lt-LT" dirty="1" sz="1600" b="0" i="0">
                <a:solidFill>
                  <a:srgbClr val="212121"/>
                </a:solidFill>
                <a:effectLst/>
                <a:latin typeface="Barlow Light" panose="00000400000000000000" pitchFamily="2" charset="-18"/>
              </a:rPr>
              <a:t>Pagrindinis šių dviejų būklių skirtumas – simptomų stiprumas ir lygis.</a:t>
            </a:r>
            <a:r>
              <a:rPr lang="lt-LT" dirty="1" sz="1600" b="0" i="0">
                <a:solidFill>
                  <a:srgbClr val="212121"/>
                </a:solidFill>
                <a:effectLst/>
                <a:latin typeface="Barlow Light" panose="00000400000000000000" pitchFamily="2" charset="-18"/>
              </a:rPr>
              <a:t> </a:t>
            </a:r>
          </a:p>
          <a:p>
            <a:r>
              <a:rPr lang="lt-LT" dirty="1" sz="1600">
                <a:solidFill>
                  <a:srgbClr val="212121"/>
                </a:solidFill>
                <a:latin typeface="Barlow Light" panose="00000400000000000000" pitchFamily="2" charset="-18"/>
              </a:rPr>
              <a:t>Sutrikęs valgymas dažnai apima didelę dalį tų pačių elgesio modelių, pasireiškiančių ir turint valgymo sutrikimą, tačiau šie simptomai pasireiškia rečiau ar mažiau intensyviai. </a:t>
            </a:r>
          </a:p>
          <a:p>
            <a:r>
              <a:rPr lang="lt-LT" dirty="1" sz="1600" b="0" i="0">
                <a:solidFill>
                  <a:srgbClr val="212121"/>
                </a:solidFill>
                <a:effectLst/>
                <a:latin typeface="Barlow Light" panose="00000400000000000000" pitchFamily="2" charset="-18"/>
              </a:rPr>
              <a:t>Sutrikęs valgymas dažnai būna mažiau išreikštas, todėl jį atpažinti gali būti sudėtinga, o jo įveikimas gali tapti didesniu iššūkiu. </a:t>
            </a:r>
          </a:p>
          <a:p>
            <a:endParaRPr lang="ro-RO" sz="1800" dirty="0">
              <a:latin typeface="Barlow Light" panose="00000400000000000000" pitchFamily="2" charset="-18"/>
            </a:endParaRPr>
          </a:p>
        </p:txBody>
      </p:sp>
      <p:sp>
        <p:nvSpPr>
          <p:cNvPr id="4" name="Slide Number Placeholder 3">
            <a:extLst>
              <a:ext uri="{FF2B5EF4-FFF2-40B4-BE49-F238E27FC236}">
                <a16:creationId xmlns:a16="http://schemas.microsoft.com/office/drawing/2014/main" xmlns="" id="{B1EBBD8B-A511-CDD1-C722-C59A4C15C7C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p>
        </p:txBody>
      </p:sp>
    </p:spTree>
    <p:extLst>
      <p:ext uri="{BB962C8B-B14F-4D97-AF65-F5344CB8AC3E}">
        <p14:creationId xmlns:p14="http://schemas.microsoft.com/office/powerpoint/2010/main" val="114316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F427ED-1CE8-9F8B-B556-C03E11E7EB57}"/>
              </a:ext>
            </a:extLst>
          </p:cNvPr>
          <p:cNvSpPr>
            <a:spLocks noGrp="1"/>
          </p:cNvSpPr>
          <p:nvPr>
            <p:ph type="title"/>
          </p:nvPr>
        </p:nvSpPr>
        <p:spPr/>
        <p:txBody>
          <a:bodyPr/>
          <a:lstStyle/>
          <a:p>
            <a:r>
              <a:rPr lang="lt-LT" dirty="1" sz="2400" b="1" i="0">
                <a:solidFill>
                  <a:schemeClr val="bg1"/>
                </a:solidFill>
                <a:effectLst>
                  <a:outerShdw blurRad="38100" dist="38100" dir="2700000" algn="tl">
                    <a:srgbClr val="000000">
                      <a:alpha val="43137"/>
                    </a:srgbClr>
                  </a:outerShdw>
                </a:effectLst>
                <a:latin typeface="Barlow SemiBold" panose="00000700000000000000" pitchFamily="2" charset="-18"/>
              </a:rPr>
              <a:t>Sutrikęs valgymas ar valgymo sutrikimas?</a:t>
            </a:r>
            <a:r>
              <a:rPr lang="lt-LT" dirty="1" sz="2400" b="1" i="0">
                <a:solidFill>
                  <a:schemeClr val="bg1"/>
                </a:solidFill>
                <a:effectLst>
                  <a:outerShdw blurRad="38100" dist="38100" dir="2700000" algn="tl">
                    <a:srgbClr val="000000">
                      <a:alpha val="43137"/>
                    </a:srgbClr>
                  </a:outerShdw>
                </a:effectLst>
                <a:latin typeface="Barlow SemiBold" panose="00000700000000000000" pitchFamily="2" charset="-18"/>
              </a:rPr>
              <a:t> </a:t>
            </a:r>
            <a:br>
              <a:rPr lang="lt-LT" dirty="1" sz="2400" b="1" i="0">
                <a:solidFill>
                  <a:schemeClr val="bg1"/>
                </a:solidFill>
                <a:effectLst>
                  <a:outerShdw blurRad="38100" dist="38100" dir="2700000" algn="tl">
                    <a:srgbClr val="000000">
                      <a:alpha val="43137"/>
                    </a:srgbClr>
                  </a:outerShdw>
                </a:effectLst>
                <a:latin typeface="Barlow SemiBold" panose="00000700000000000000" pitchFamily="2" charset="-18"/>
              </a:rPr>
            </a:br>
            <a:r>
              <a:rPr lang="lt-LT" dirty="1" sz="2400" b="1" i="0">
                <a:solidFill>
                  <a:schemeClr val="bg1"/>
                </a:solidFill>
                <a:effectLst>
                  <a:outerShdw blurRad="38100" dist="38100" dir="2700000" algn="tl">
                    <a:srgbClr val="000000">
                      <a:alpha val="43137"/>
                    </a:srgbClr>
                  </a:outerShdw>
                </a:effectLst>
                <a:latin typeface="Barlow SemiBold" panose="00000700000000000000" pitchFamily="2" charset="-18"/>
              </a:rPr>
              <a:t>Esminiai skirtumai (2)</a:t>
            </a:r>
          </a:p>
        </p:txBody>
      </p:sp>
      <p:sp>
        <p:nvSpPr>
          <p:cNvPr id="3" name="Text Placeholder 2">
            <a:extLst>
              <a:ext uri="{FF2B5EF4-FFF2-40B4-BE49-F238E27FC236}">
                <a16:creationId xmlns:a16="http://schemas.microsoft.com/office/drawing/2014/main" xmlns="" id="{72407343-5555-9F96-10D5-538347529977}"/>
              </a:ext>
            </a:extLst>
          </p:cNvPr>
          <p:cNvSpPr>
            <a:spLocks noGrp="1"/>
          </p:cNvSpPr>
          <p:nvPr>
            <p:ph type="body" idx="1"/>
          </p:nvPr>
        </p:nvSpPr>
        <p:spPr>
          <a:xfrm>
            <a:off x="603999" y="1705175"/>
            <a:ext cx="3751977" cy="2715600"/>
          </a:xfrm>
        </p:spPr>
        <p:txBody>
          <a:bodyPr/>
          <a:lstStyle/>
          <a:p>
            <a:pPr marL="88900" indent="0" algn="l" fontAlgn="base">
              <a:buNone/>
            </a:pPr>
            <a:r>
              <a:rPr lang="lt-LT" dirty="1" sz="1800" b="1" i="1">
                <a:solidFill>
                  <a:srgbClr val="212121"/>
                </a:solidFill>
                <a:effectLst/>
                <a:latin typeface="Barlow Light" panose="00000400000000000000" pitchFamily="2" charset="-18"/>
              </a:rPr>
              <a:t>Valgymo sutrikimai</a:t>
            </a:r>
          </a:p>
          <a:p>
            <a:pPr algn="l" fontAlgn="base">
              <a:buFont typeface="Arial" panose="020B0604020202020204" pitchFamily="34" charset="0"/>
              <a:buChar char="•"/>
            </a:pPr>
            <a:r>
              <a:rPr lang="lt-LT" dirty="1" sz="1600" b="0" i="0">
                <a:solidFill>
                  <a:srgbClr val="212121"/>
                </a:solidFill>
                <a:effectLst/>
                <a:latin typeface="Barlow Light" panose="00000400000000000000" pitchFamily="2" charset="-18"/>
              </a:rPr>
              <a:t>Įkyrios mintys apie maistą</a:t>
            </a:r>
          </a:p>
          <a:p>
            <a:pPr algn="l" fontAlgn="base">
              <a:buFont typeface="Arial" panose="020B0604020202020204" pitchFamily="34" charset="0"/>
              <a:buChar char="•"/>
            </a:pPr>
            <a:r>
              <a:rPr lang="lt-LT" dirty="1" sz="1600" b="0" i="0">
                <a:solidFill>
                  <a:srgbClr val="212121"/>
                </a:solidFill>
                <a:effectLst/>
                <a:latin typeface="Barlow Light" panose="00000400000000000000" pitchFamily="2" charset="-18"/>
              </a:rPr>
              <a:t>Itin didelis susitelkimas į kalorijas</a:t>
            </a:r>
          </a:p>
          <a:p>
            <a:pPr algn="l" fontAlgn="base">
              <a:buFont typeface="Arial" panose="020B0604020202020204" pitchFamily="34" charset="0"/>
              <a:buChar char="•"/>
            </a:pPr>
            <a:r>
              <a:rPr lang="lt-LT" dirty="1" sz="1600" b="0" i="0">
                <a:solidFill>
                  <a:srgbClr val="212121"/>
                </a:solidFill>
                <a:effectLst/>
                <a:latin typeface="Barlow Light" panose="00000400000000000000" pitchFamily="2" charset="-18"/>
              </a:rPr>
              <a:t>Reikšmingi svorio pokyčiai</a:t>
            </a:r>
          </a:p>
          <a:p>
            <a:pPr algn="l" fontAlgn="base">
              <a:buFont typeface="Arial" panose="020B0604020202020204" pitchFamily="34" charset="0"/>
              <a:buChar char="•"/>
            </a:pPr>
            <a:r>
              <a:rPr lang="lt-LT" dirty="1" sz="1600" b="0" i="0">
                <a:solidFill>
                  <a:srgbClr val="212121"/>
                </a:solidFill>
                <a:effectLst/>
                <a:latin typeface="Barlow Light" panose="00000400000000000000" pitchFamily="2" charset="-18"/>
              </a:rPr>
              <a:t>Įkyrios mintys, susijusios su kūno formomis ir svoriu</a:t>
            </a:r>
          </a:p>
          <a:p>
            <a:pPr algn="l" fontAlgn="base">
              <a:buFont typeface="Arial" panose="020B0604020202020204" pitchFamily="34" charset="0"/>
              <a:buChar char="•"/>
            </a:pPr>
            <a:r>
              <a:rPr lang="lt-LT" dirty="1" sz="1600" b="0" i="0">
                <a:solidFill>
                  <a:srgbClr val="212121"/>
                </a:solidFill>
                <a:effectLst/>
                <a:latin typeface="Barlow Light" panose="00000400000000000000" pitchFamily="2" charset="-18"/>
              </a:rPr>
              <a:t>Sutrikęs funkcionavimas dėl kalorijų skaičiavimo, besaikio valgymo, iškrovų, mankštinimosi ar kitų elgesio modelių </a:t>
            </a:r>
          </a:p>
          <a:p>
            <a:endParaRPr lang="ro-RO" sz="1600" dirty="0">
              <a:latin typeface="Barlow Light" panose="00000400000000000000" pitchFamily="2" charset="-18"/>
            </a:endParaRPr>
          </a:p>
        </p:txBody>
      </p:sp>
      <p:sp>
        <p:nvSpPr>
          <p:cNvPr id="4" name="Text Placeholder 3">
            <a:extLst>
              <a:ext uri="{FF2B5EF4-FFF2-40B4-BE49-F238E27FC236}">
                <a16:creationId xmlns:a16="http://schemas.microsoft.com/office/drawing/2014/main" xmlns="" id="{71A30B55-9B47-558A-F500-4058A9EDF0A8}"/>
              </a:ext>
            </a:extLst>
          </p:cNvPr>
          <p:cNvSpPr>
            <a:spLocks noGrp="1"/>
          </p:cNvSpPr>
          <p:nvPr>
            <p:ph type="body" idx="2"/>
          </p:nvPr>
        </p:nvSpPr>
        <p:spPr>
          <a:xfrm>
            <a:off x="4788023" y="1705175"/>
            <a:ext cx="3751977" cy="2715600"/>
          </a:xfrm>
        </p:spPr>
        <p:txBody>
          <a:bodyPr/>
          <a:lstStyle/>
          <a:p>
            <a:pPr marL="88900" indent="0" algn="l" fontAlgn="base">
              <a:buNone/>
            </a:pPr>
            <a:r>
              <a:rPr lang="lt-LT" dirty="1" sz="1800" b="1" i="1">
                <a:solidFill>
                  <a:srgbClr val="212121"/>
                </a:solidFill>
                <a:effectLst/>
                <a:latin typeface="Barlow Light" panose="00000400000000000000" pitchFamily="2" charset="-18"/>
              </a:rPr>
              <a:t>Sutrikęs valgymas</a:t>
            </a:r>
          </a:p>
          <a:p>
            <a:pPr algn="l" fontAlgn="base">
              <a:buFont typeface="Arial" panose="020B0604020202020204" pitchFamily="34" charset="0"/>
              <a:buChar char="•"/>
            </a:pPr>
            <a:r>
              <a:rPr lang="lt-LT" dirty="1" sz="1600" b="0" i="0">
                <a:solidFill>
                  <a:srgbClr val="212121"/>
                </a:solidFill>
                <a:effectLst/>
                <a:latin typeface="Barlow Light" panose="00000400000000000000" pitchFamily="2" charset="-18"/>
              </a:rPr>
              <a:t>Valgymas dėl kitų nei pasisotinimas ir alkis priežasčių</a:t>
            </a:r>
          </a:p>
          <a:p>
            <a:pPr algn="l" fontAlgn="base">
              <a:buFont typeface="Arial" panose="020B0604020202020204" pitchFamily="34" charset="0"/>
              <a:buChar char="•"/>
            </a:pPr>
            <a:r>
              <a:rPr lang="lt-LT" dirty="1" sz="1600" b="0" i="0">
                <a:solidFill>
                  <a:srgbClr val="212121"/>
                </a:solidFill>
                <a:effectLst/>
                <a:latin typeface="Barlow Light" panose="00000400000000000000" pitchFamily="2" charset="-18"/>
              </a:rPr>
              <a:t>Valgymas, siekiant įveikti stresą ar sudėtingas emocijas</a:t>
            </a:r>
          </a:p>
          <a:p>
            <a:pPr algn="l" fontAlgn="base">
              <a:buFont typeface="Arial" panose="020B0604020202020204" pitchFamily="34" charset="0"/>
              <a:buChar char="•"/>
            </a:pPr>
            <a:r>
              <a:rPr lang="lt-LT" dirty="1" sz="1600" b="0" i="0">
                <a:solidFill>
                  <a:srgbClr val="212121"/>
                </a:solidFill>
                <a:effectLst/>
                <a:latin typeface="Barlow Light" panose="00000400000000000000" pitchFamily="2" charset="-18"/>
              </a:rPr>
              <a:t>Kalorijų ribojimas, nereguliarus ar ribota persivalgymas ar iškrovos </a:t>
            </a:r>
          </a:p>
          <a:p>
            <a:pPr algn="l" fontAlgn="base">
              <a:buFont typeface="Arial" panose="020B0604020202020204" pitchFamily="34" charset="0"/>
              <a:buChar char="•"/>
            </a:pPr>
            <a:r>
              <a:rPr lang="lt-LT" dirty="1" sz="1600" b="0" i="0">
                <a:solidFill>
                  <a:srgbClr val="212121"/>
                </a:solidFill>
                <a:effectLst/>
                <a:latin typeface="Barlow Light" panose="00000400000000000000" pitchFamily="2" charset="-18"/>
              </a:rPr>
              <a:t>Pagrindinių maisto grupių vengimas</a:t>
            </a:r>
          </a:p>
          <a:p>
            <a:pPr algn="l" fontAlgn="base">
              <a:buFont typeface="Arial" panose="020B0604020202020204" pitchFamily="34" charset="0"/>
              <a:buChar char="•"/>
            </a:pPr>
            <a:r>
              <a:rPr lang="lt-LT" dirty="1" sz="1600" b="0" i="0">
                <a:solidFill>
                  <a:srgbClr val="212121"/>
                </a:solidFill>
                <a:effectLst/>
                <a:latin typeface="Barlow Light" panose="00000400000000000000" pitchFamily="2" charset="-18"/>
              </a:rPr>
              <a:t>Tik tam tikro maisto valgymas</a:t>
            </a:r>
          </a:p>
          <a:p>
            <a:endParaRPr lang="ro-RO" sz="1600" dirty="0">
              <a:latin typeface="Barlow Light" panose="00000400000000000000" pitchFamily="2" charset="-18"/>
            </a:endParaRPr>
          </a:p>
        </p:txBody>
      </p:sp>
      <p:sp>
        <p:nvSpPr>
          <p:cNvPr id="5" name="Slide Number Placeholder 4">
            <a:extLst>
              <a:ext uri="{FF2B5EF4-FFF2-40B4-BE49-F238E27FC236}">
                <a16:creationId xmlns:a16="http://schemas.microsoft.com/office/drawing/2014/main" xmlns="" id="{DDF987E2-5DF0-E58B-D9A7-EF28EEAD353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p>
        </p:txBody>
      </p:sp>
    </p:spTree>
    <p:extLst>
      <p:ext uri="{BB962C8B-B14F-4D97-AF65-F5344CB8AC3E}">
        <p14:creationId xmlns:p14="http://schemas.microsoft.com/office/powerpoint/2010/main" val="3650104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7DE067-DEF3-B838-405D-9322FDF4EF55}"/>
              </a:ext>
            </a:extLst>
          </p:cNvPr>
          <p:cNvSpPr>
            <a:spLocks noGrp="1"/>
          </p:cNvSpPr>
          <p:nvPr>
            <p:ph type="title"/>
          </p:nvPr>
        </p:nvSpPr>
        <p:spPr/>
        <p:txBody>
          <a:bodyPr/>
          <a:lstStyle/>
          <a:p>
            <a:r>
              <a:rPr lang="lt-LT" dirty="1" sz="2400"/>
              <a:t>Kas yra valgymo sutrikimas?</a:t>
            </a:r>
          </a:p>
        </p:txBody>
      </p:sp>
      <p:sp>
        <p:nvSpPr>
          <p:cNvPr id="3" name="Text Placeholder 2">
            <a:extLst>
              <a:ext uri="{FF2B5EF4-FFF2-40B4-BE49-F238E27FC236}">
                <a16:creationId xmlns:a16="http://schemas.microsoft.com/office/drawing/2014/main" xmlns="" id="{D276BE3D-10D8-47D8-94A1-CEEBE9DDD56D}"/>
              </a:ext>
            </a:extLst>
          </p:cNvPr>
          <p:cNvSpPr>
            <a:spLocks noGrp="1"/>
          </p:cNvSpPr>
          <p:nvPr>
            <p:ph type="body" idx="1"/>
          </p:nvPr>
        </p:nvSpPr>
        <p:spPr>
          <a:xfrm>
            <a:off x="614974" y="1705175"/>
            <a:ext cx="7701442" cy="2826600"/>
          </a:xfrm>
        </p:spPr>
        <p:txBody>
          <a:bodyPr/>
          <a:lstStyle/>
          <a:p>
            <a:pPr algn="l" fontAlgn="base">
              <a:buFont typeface="Wingdings" panose="05000000000000000000" pitchFamily="2" charset="2"/>
              <a:buChar char="v"/>
            </a:pPr>
            <a:r>
              <a:rPr lang="lt-LT" dirty="1" sz="1800">
                <a:solidFill>
                  <a:srgbClr val="212121"/>
                </a:solidFill>
                <a:latin typeface="Barlow Light" panose="00000400000000000000" pitchFamily="2" charset="-18"/>
              </a:rPr>
              <a:t>Valgymo sutrikimas – kompleksinė būklė, kuriai būdingi nenormalūs valgymo įpročiai, kurie kenkia sveikatai ar asmens galimybei funkcionuoti tinkamai. </a:t>
            </a:r>
          </a:p>
          <a:p>
            <a:pPr marL="76200" indent="0" algn="l" fontAlgn="base">
              <a:buNone/>
            </a:pPr>
            <a:endParaRPr lang="ro-RO" sz="1600" b="0" i="0" dirty="0">
              <a:solidFill>
                <a:srgbClr val="212121"/>
              </a:solidFill>
              <a:effectLst/>
              <a:latin typeface="Barlow Light" panose="00000400000000000000" pitchFamily="2" charset="-18"/>
            </a:endParaRPr>
          </a:p>
          <a:p>
            <a:pPr marL="76200" indent="0" algn="l" fontAlgn="base">
              <a:buNone/>
            </a:pPr>
            <a:r>
              <a:rPr lang="lt-LT" dirty="1" sz="1800" b="1" i="0">
                <a:solidFill>
                  <a:srgbClr val="212121"/>
                </a:solidFill>
                <a:effectLst/>
                <a:latin typeface="Barlow Light" panose="00000400000000000000" pitchFamily="2" charset="-18"/>
              </a:rPr>
              <a:t>Valgymo sutrikimų tipai:</a:t>
            </a:r>
          </a:p>
          <a:p>
            <a:pPr algn="l" fontAlgn="base"/>
            <a:r>
              <a:rPr lang="lt-LT" dirty="1" i="0" sz="1600" b="0">
                <a:solidFill>
                  <a:srgbClr val="212121"/>
                </a:solidFill>
                <a:effectLst/>
                <a:latin typeface="Barlow Light" panose="00000400000000000000" pitchFamily="2" charset="-18"/>
              </a:rPr>
              <a:t>Trys dažniausi valgymo sutrikimai:</a:t>
            </a:r>
            <a:r>
              <a:rPr lang="lt-LT" dirty="1" i="0" sz="1600" b="0">
                <a:solidFill>
                  <a:srgbClr val="212121"/>
                </a:solidFill>
                <a:effectLst/>
                <a:latin typeface="Barlow Light" panose="00000400000000000000" pitchFamily="2" charset="-18"/>
              </a:rPr>
              <a:t>                                                                   </a:t>
            </a:r>
            <a:r>
              <a:rPr lang="lt-LT" dirty="1" sz="1600" b="0">
                <a:solidFill>
                  <a:srgbClr val="212121"/>
                </a:solidFill>
                <a:effectLst/>
                <a:latin typeface="Barlow Light" panose="00000400000000000000" pitchFamily="2" charset="-18"/>
              </a:rPr>
              <a:t>persivalgymo sutrikimas, nervinė anoreksija ir nervinė bulimija, tačiau yra ir kitų tipų.</a:t>
            </a:r>
            <a:r>
              <a:rPr lang="lt-LT" dirty="1" i="0" sz="1600" b="0">
                <a:solidFill>
                  <a:srgbClr val="212121"/>
                </a:solidFill>
                <a:effectLst/>
                <a:latin typeface="Barlow Light" panose="00000400000000000000" pitchFamily="2" charset="-18"/>
              </a:rPr>
              <a:t> </a:t>
            </a:r>
          </a:p>
          <a:p>
            <a:pPr algn="l" fontAlgn="base"/>
            <a:r>
              <a:rPr lang="lt-LT" dirty="1" sz="1600" b="0" i="0">
                <a:solidFill>
                  <a:srgbClr val="212121"/>
                </a:solidFill>
                <a:effectLst/>
                <a:latin typeface="Barlow Light" panose="00000400000000000000" pitchFamily="2" charset="-18"/>
              </a:rPr>
              <a:t>Kiekvienas iš jų pasižymi išskirtiniu simptomų rinkiniu ir diagnostiniais kriterijais. </a:t>
            </a:r>
          </a:p>
          <a:p>
            <a:endParaRPr lang="ro-RO" sz="1600" dirty="0">
              <a:latin typeface="Barlow Light" panose="00000400000000000000" pitchFamily="2" charset="-18"/>
            </a:endParaRPr>
          </a:p>
        </p:txBody>
      </p:sp>
      <p:sp>
        <p:nvSpPr>
          <p:cNvPr id="4" name="Slide Number Placeholder 3">
            <a:extLst>
              <a:ext uri="{FF2B5EF4-FFF2-40B4-BE49-F238E27FC236}">
                <a16:creationId xmlns:a16="http://schemas.microsoft.com/office/drawing/2014/main" xmlns="" id="{F8681821-D459-B37E-0177-22BA4C8F5B0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p>
        </p:txBody>
      </p:sp>
    </p:spTree>
    <p:extLst>
      <p:ext uri="{BB962C8B-B14F-4D97-AF65-F5344CB8AC3E}">
        <p14:creationId xmlns:p14="http://schemas.microsoft.com/office/powerpoint/2010/main" val="3790698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3EBF5D-0956-1D25-ADAE-C8EF0B8C7E4F}"/>
              </a:ext>
            </a:extLst>
          </p:cNvPr>
          <p:cNvSpPr>
            <a:spLocks noGrp="1"/>
          </p:cNvSpPr>
          <p:nvPr>
            <p:ph type="title"/>
          </p:nvPr>
        </p:nvSpPr>
        <p:spPr/>
        <p:txBody>
          <a:bodyPr/>
          <a:lstStyle/>
          <a:p>
            <a:r>
              <a:rPr lang="lt-LT" dirty="1" sz="2400"/>
              <a:t>Valgymo sutrikimų etiologija</a:t>
            </a:r>
          </a:p>
        </p:txBody>
      </p:sp>
      <p:sp>
        <p:nvSpPr>
          <p:cNvPr id="3" name="Text Placeholder 2">
            <a:extLst>
              <a:ext uri="{FF2B5EF4-FFF2-40B4-BE49-F238E27FC236}">
                <a16:creationId xmlns:a16="http://schemas.microsoft.com/office/drawing/2014/main" xmlns="" id="{F367DBE5-4852-06BA-6AD2-2FA96515A18A}"/>
              </a:ext>
            </a:extLst>
          </p:cNvPr>
          <p:cNvSpPr>
            <a:spLocks noGrp="1"/>
          </p:cNvSpPr>
          <p:nvPr>
            <p:ph type="body" idx="1"/>
          </p:nvPr>
        </p:nvSpPr>
        <p:spPr>
          <a:xfrm>
            <a:off x="614974" y="1707654"/>
            <a:ext cx="8061481" cy="2824121"/>
          </a:xfrm>
        </p:spPr>
        <p:txBody>
          <a:bodyPr/>
          <a:lstStyle/>
          <a:p>
            <a:r>
              <a:rPr lang="lt-LT" dirty="1" sz="1600"/>
              <a:t>Psichologiniai veiksniai: perfekcionizmas, obsesinis kompulsinis sutrikimas, žema savivertė, depresija, nerimas, stresas</a:t>
            </a:r>
          </a:p>
          <a:p>
            <a:r>
              <a:rPr lang="lt-LT" dirty="1" sz="1600"/>
              <a:t>Aplinkos veiksniai: lytinis brendimas, patirtos traumos, nesprendžiamos santykių problemos</a:t>
            </a:r>
          </a:p>
          <a:p>
            <a:r>
              <a:rPr lang="lt-LT" dirty="1" sz="1600"/>
              <a:t>Kultūrinis spaudimas: žiniasklaidos pateikiami pavyzdžiai</a:t>
            </a:r>
          </a:p>
          <a:p>
            <a:r>
              <a:rPr lang="lt-LT" dirty="1" sz="1600"/>
              <a:t>Profesinis poveikis</a:t>
            </a:r>
            <a:r>
              <a:rPr lang="lt-LT" dirty="1" sz="1600"/>
              <a:t> </a:t>
            </a:r>
          </a:p>
          <a:p>
            <a:r>
              <a:rPr lang="lt-LT" dirty="1" sz="1600"/>
              <a:t>Hormonų daromas poveikis smegenų funkcijai</a:t>
            </a:r>
          </a:p>
          <a:p>
            <a:r>
              <a:rPr lang="lt-LT" dirty="1" sz="1600"/>
              <a:t>Genetinis polinkis: seratonino (1D HTR1D – 1p36), dopamino D2 (11q23) ir D4 (11p15,5) receptorių mutacijos, Delta-1 OPRD1 (1p35) receptorių ir BDNF faktoriaus (11p13-14) mutacijos. </a:t>
            </a:r>
          </a:p>
          <a:p>
            <a:endParaRPr lang="ro-RO" sz="1200" dirty="0"/>
          </a:p>
          <a:p>
            <a:pPr marL="533400" lvl="1" indent="0">
              <a:buNone/>
            </a:pPr>
            <a:endParaRPr lang="ro-RO" dirty="0"/>
          </a:p>
        </p:txBody>
      </p:sp>
      <p:sp>
        <p:nvSpPr>
          <p:cNvPr id="4" name="Slide Number Placeholder 3">
            <a:extLst>
              <a:ext uri="{FF2B5EF4-FFF2-40B4-BE49-F238E27FC236}">
                <a16:creationId xmlns:a16="http://schemas.microsoft.com/office/drawing/2014/main" xmlns="" id="{DFAB0B46-1857-D482-F82C-AF1179195D0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p>
        </p:txBody>
      </p:sp>
    </p:spTree>
    <p:extLst>
      <p:ext uri="{BB962C8B-B14F-4D97-AF65-F5344CB8AC3E}">
        <p14:creationId xmlns:p14="http://schemas.microsoft.com/office/powerpoint/2010/main" val="331594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9584FA-274A-7FC8-4DC3-2EBECECC57C8}"/>
              </a:ext>
            </a:extLst>
          </p:cNvPr>
          <p:cNvSpPr>
            <a:spLocks noGrp="1"/>
          </p:cNvSpPr>
          <p:nvPr>
            <p:ph type="title"/>
          </p:nvPr>
        </p:nvSpPr>
        <p:spPr/>
        <p:txBody>
          <a:bodyPr/>
          <a:lstStyle/>
          <a:p>
            <a:r>
              <a:rPr lang="lt-LT" dirty="1" sz="2400"/>
              <a:t>Paplitimas pasaulyje</a:t>
            </a:r>
          </a:p>
        </p:txBody>
      </p:sp>
      <p:sp>
        <p:nvSpPr>
          <p:cNvPr id="3" name="Text Placeholder 2">
            <a:extLst>
              <a:ext uri="{FF2B5EF4-FFF2-40B4-BE49-F238E27FC236}">
                <a16:creationId xmlns:a16="http://schemas.microsoft.com/office/drawing/2014/main" xmlns="" id="{40EB8830-9651-6CE0-2B72-368D41909B3D}"/>
              </a:ext>
            </a:extLst>
          </p:cNvPr>
          <p:cNvSpPr>
            <a:spLocks noGrp="1"/>
          </p:cNvSpPr>
          <p:nvPr>
            <p:ph type="body" idx="1"/>
          </p:nvPr>
        </p:nvSpPr>
        <p:spPr/>
        <p:txBody>
          <a:bodyPr/>
          <a:lstStyle/>
          <a:p>
            <a:endParaRPr lang="ro-RO" dirty="0"/>
          </a:p>
        </p:txBody>
      </p:sp>
      <p:sp>
        <p:nvSpPr>
          <p:cNvPr id="4" name="Slide Number Placeholder 3">
            <a:extLst>
              <a:ext uri="{FF2B5EF4-FFF2-40B4-BE49-F238E27FC236}">
                <a16:creationId xmlns:a16="http://schemas.microsoft.com/office/drawing/2014/main" xmlns="" id="{8A5318FB-9953-7E4D-C749-C5A2A0B9889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p>
        </p:txBody>
      </p:sp>
      <p:graphicFrame>
        <p:nvGraphicFramePr>
          <p:cNvPr id="5" name="Table 4">
            <a:extLst>
              <a:ext uri="{FF2B5EF4-FFF2-40B4-BE49-F238E27FC236}">
                <a16:creationId xmlns:a16="http://schemas.microsoft.com/office/drawing/2014/main" xmlns="" id="{B5A4A3F0-102C-3D0D-C6DA-575A48B11C07}"/>
              </a:ext>
            </a:extLst>
          </p:cNvPr>
          <p:cNvGraphicFramePr>
            <a:graphicFrameLocks noGrp="1"/>
          </p:cNvGraphicFramePr>
          <p:nvPr>
            <p:extLst>
              <p:ext uri="{D42A27DB-BD31-4B8C-83A1-F6EECF244321}">
                <p14:modId xmlns:p14="http://schemas.microsoft.com/office/powerpoint/2010/main" val="3756143235"/>
              </p:ext>
            </p:extLst>
          </p:nvPr>
        </p:nvGraphicFramePr>
        <p:xfrm>
          <a:off x="614362" y="1704974"/>
          <a:ext cx="6837957" cy="2882998"/>
        </p:xfrm>
        <a:graphic>
          <a:graphicData uri="http://schemas.openxmlformats.org/drawingml/2006/table">
            <a:tbl>
              <a:tblPr firstRow="1" bandRow="1">
                <a:tableStyleId>{912C8C85-51F0-491E-9774-3900AFEF0FD7}</a:tableStyleId>
              </a:tblPr>
              <a:tblGrid>
                <a:gridCol w="2279319">
                  <a:extLst>
                    <a:ext uri="{9D8B030D-6E8A-4147-A177-3AD203B41FA5}">
                      <a16:colId xmlns:a16="http://schemas.microsoft.com/office/drawing/2014/main" xmlns="" val="605502241"/>
                    </a:ext>
                  </a:extLst>
                </a:gridCol>
                <a:gridCol w="2279319">
                  <a:extLst>
                    <a:ext uri="{9D8B030D-6E8A-4147-A177-3AD203B41FA5}">
                      <a16:colId xmlns:a16="http://schemas.microsoft.com/office/drawing/2014/main" xmlns="" val="1777526553"/>
                    </a:ext>
                  </a:extLst>
                </a:gridCol>
                <a:gridCol w="2279319">
                  <a:extLst>
                    <a:ext uri="{9D8B030D-6E8A-4147-A177-3AD203B41FA5}">
                      <a16:colId xmlns:a16="http://schemas.microsoft.com/office/drawing/2014/main" xmlns="" val="2516273865"/>
                    </a:ext>
                  </a:extLst>
                </a:gridCol>
              </a:tblGrid>
              <a:tr h="655635">
                <a:tc>
                  <a:txBody>
                    <a:bodyPr/>
                    <a:lstStyle/>
                    <a:p>
                      <a:pPr algn="l" rtl="0"/>
                      <a:endParaRPr lang="en-US" dirty="0">
                        <a:solidFill>
                          <a:srgbClr val="FF0000"/>
                        </a:solidFill>
                        <a:effectLst>
                          <a:outerShdw blurRad="38100" dist="38100" dir="2700000" algn="tl">
                            <a:srgbClr val="000000">
                              <a:alpha val="43137"/>
                            </a:srgbClr>
                          </a:outerShdw>
                        </a:effectLst>
                      </a:endParaRPr>
                    </a:p>
                  </a:txBody>
                  <a:tcPr/>
                </a:tc>
                <a:tc>
                  <a:txBody>
                    <a:bodyPr/>
                    <a:lstStyle/>
                    <a:p>
                      <a:pPr algn="ctr"/>
                      <a:r>
                        <a:rPr lang="lt-LT" dirty="1">
                          <a:solidFill>
                            <a:srgbClr val="FF0000"/>
                          </a:solidFill>
                          <a:effectLst>
                            <a:outerShdw blurRad="38100" dist="38100" dir="2700000" algn="tl">
                              <a:srgbClr val="000000">
                                <a:alpha val="43137"/>
                              </a:srgbClr>
                            </a:outerShdw>
                          </a:effectLst>
                        </a:rPr>
                        <a:t>Moterys</a:t>
                      </a:r>
                    </a:p>
                  </a:txBody>
                  <a:tcPr/>
                </a:tc>
                <a:tc>
                  <a:txBody>
                    <a:bodyPr/>
                    <a:lstStyle/>
                    <a:p>
                      <a:pPr algn="ctr"/>
                      <a:r>
                        <a:rPr lang="lt-LT" dirty="1">
                          <a:solidFill>
                            <a:srgbClr val="FF0000"/>
                          </a:solidFill>
                          <a:effectLst>
                            <a:outerShdw blurRad="38100" dist="38100" dir="2700000" algn="tl">
                              <a:srgbClr val="000000">
                                <a:alpha val="43137"/>
                              </a:srgbClr>
                            </a:outerShdw>
                          </a:effectLst>
                        </a:rPr>
                        <a:t>Vyrai</a:t>
                      </a:r>
                    </a:p>
                  </a:txBody>
                  <a:tcPr/>
                </a:tc>
                <a:extLst>
                  <a:ext uri="{0D108BD9-81ED-4DB2-BD59-A6C34878D82A}">
                    <a16:rowId xmlns:a16="http://schemas.microsoft.com/office/drawing/2014/main" xmlns="" val="3935356224"/>
                  </a:ext>
                </a:extLst>
              </a:tr>
              <a:tr h="655635">
                <a:tc>
                  <a:txBody>
                    <a:bodyPr/>
                    <a:lstStyle/>
                    <a:p>
                      <a:r>
                        <a:rPr lang="lt-LT" dirty="1"/>
                        <a:t>Nervinė anoreksija</a:t>
                      </a:r>
                    </a:p>
                  </a:txBody>
                  <a:tcPr/>
                </a:tc>
                <a:tc>
                  <a:txBody>
                    <a:bodyPr/>
                    <a:lstStyle/>
                    <a:p>
                      <a:pPr algn="ctr"/>
                      <a:r>
                        <a:rPr lang="lt-LT" dirty="1"/>
                        <a:t>4 %</a:t>
                      </a:r>
                    </a:p>
                  </a:txBody>
                  <a:tcPr/>
                </a:tc>
                <a:tc>
                  <a:txBody>
                    <a:bodyPr/>
                    <a:lstStyle/>
                    <a:p>
                      <a:pPr algn="ctr"/>
                      <a:r>
                        <a:rPr lang="lt-LT" dirty="1"/>
                        <a:t>0,3 %</a:t>
                      </a:r>
                    </a:p>
                  </a:txBody>
                  <a:tcPr/>
                </a:tc>
                <a:extLst>
                  <a:ext uri="{0D108BD9-81ED-4DB2-BD59-A6C34878D82A}">
                    <a16:rowId xmlns:a16="http://schemas.microsoft.com/office/drawing/2014/main" xmlns="" val="1449806360"/>
                  </a:ext>
                </a:extLst>
              </a:tr>
              <a:tr h="655635">
                <a:tc>
                  <a:txBody>
                    <a:bodyPr/>
                    <a:lstStyle/>
                    <a:p>
                      <a:r>
                        <a:rPr lang="lt-LT" dirty="1"/>
                        <a:t>Nervinė bulimija</a:t>
                      </a:r>
                    </a:p>
                  </a:txBody>
                  <a:tcPr/>
                </a:tc>
                <a:tc>
                  <a:txBody>
                    <a:bodyPr/>
                    <a:lstStyle/>
                    <a:p>
                      <a:pPr algn="ctr"/>
                      <a:r>
                        <a:rPr lang="lt-LT" dirty="1"/>
                        <a:t>3 %</a:t>
                      </a:r>
                    </a:p>
                  </a:txBody>
                  <a:tcPr/>
                </a:tc>
                <a:tc>
                  <a:txBody>
                    <a:bodyPr/>
                    <a:lstStyle/>
                    <a:p>
                      <a:pPr algn="ctr"/>
                      <a:r>
                        <a:rPr lang="lt-LT" dirty="1"/>
                        <a:t>1 %</a:t>
                      </a:r>
                    </a:p>
                  </a:txBody>
                  <a:tcPr/>
                </a:tc>
                <a:extLst>
                  <a:ext uri="{0D108BD9-81ED-4DB2-BD59-A6C34878D82A}">
                    <a16:rowId xmlns:a16="http://schemas.microsoft.com/office/drawing/2014/main" xmlns="" val="1067562504"/>
                  </a:ext>
                </a:extLst>
              </a:tr>
              <a:tr h="916093">
                <a:tc>
                  <a:txBody>
                    <a:bodyPr/>
                    <a:lstStyle/>
                    <a:p>
                      <a:r>
                        <a:rPr lang="lt-LT" dirty="1"/>
                        <a:t>Persivalgymas</a:t>
                      </a:r>
                    </a:p>
                  </a:txBody>
                  <a:tcPr/>
                </a:tc>
                <a:tc gridSpan="2">
                  <a:txBody>
                    <a:bodyPr/>
                    <a:lstStyle/>
                    <a:p>
                      <a:pPr algn="ctr"/>
                      <a:r>
                        <a:rPr lang="lt-LT" dirty="1"/>
                        <a:t>29 %</a:t>
                      </a:r>
                    </a:p>
                  </a:txBody>
                  <a:tcPr/>
                </a:tc>
                <a:tc hMerge="1">
                  <a:txBody>
                    <a:bodyPr/>
                    <a:lstStyle/>
                    <a:p>
                      <a:endParaRPr lang="en-US" dirty="0"/>
                    </a:p>
                  </a:txBody>
                  <a:tcPr/>
                </a:tc>
                <a:extLst>
                  <a:ext uri="{0D108BD9-81ED-4DB2-BD59-A6C34878D82A}">
                    <a16:rowId xmlns:a16="http://schemas.microsoft.com/office/drawing/2014/main" xmlns="" val="1000429447"/>
                  </a:ext>
                </a:extLst>
              </a:tr>
            </a:tbl>
          </a:graphicData>
        </a:graphic>
      </p:graphicFrame>
    </p:spTree>
    <p:extLst>
      <p:ext uri="{BB962C8B-B14F-4D97-AF65-F5344CB8AC3E}">
        <p14:creationId xmlns:p14="http://schemas.microsoft.com/office/powerpoint/2010/main" val="2381126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CF6080-4112-C6F5-A0F8-42A47148F06E}"/>
              </a:ext>
            </a:extLst>
          </p:cNvPr>
          <p:cNvSpPr>
            <a:spLocks noGrp="1"/>
          </p:cNvSpPr>
          <p:nvPr>
            <p:ph type="title"/>
          </p:nvPr>
        </p:nvSpPr>
        <p:spPr/>
        <p:txBody>
          <a:bodyPr/>
          <a:lstStyle/>
          <a:p>
            <a:r>
              <a:rPr lang="lt-LT" dirty="1" sz="2400" i="1"/>
              <a:t>Nervinė anoreksija</a:t>
            </a:r>
          </a:p>
        </p:txBody>
      </p:sp>
      <p:sp>
        <p:nvSpPr>
          <p:cNvPr id="3" name="Text Placeholder 2">
            <a:extLst>
              <a:ext uri="{FF2B5EF4-FFF2-40B4-BE49-F238E27FC236}">
                <a16:creationId xmlns:a16="http://schemas.microsoft.com/office/drawing/2014/main" xmlns="" id="{D1835CA7-9F3D-355B-AED1-0AD45CD1CD9C}"/>
              </a:ext>
            </a:extLst>
          </p:cNvPr>
          <p:cNvSpPr>
            <a:spLocks noGrp="1"/>
          </p:cNvSpPr>
          <p:nvPr>
            <p:ph type="body" idx="1"/>
          </p:nvPr>
        </p:nvSpPr>
        <p:spPr>
          <a:xfrm>
            <a:off x="179512" y="1705175"/>
            <a:ext cx="3816424" cy="2715600"/>
          </a:xfrm>
        </p:spPr>
        <p:txBody>
          <a:bodyPr/>
          <a:lstStyle/>
          <a:p>
            <a:pPr algn="l" fontAlgn="base">
              <a:buFont typeface="Wingdings" panose="05000000000000000000" pitchFamily="2" charset="2"/>
              <a:buChar char="q"/>
            </a:pPr>
            <a:r>
              <a:rPr lang="lt-LT" dirty="1" sz="1600">
                <a:solidFill>
                  <a:srgbClr val="212121"/>
                </a:solidFill>
                <a:effectLst/>
                <a:latin typeface="Barlow Light" panose="00000400000000000000" pitchFamily="2" charset="-18"/>
              </a:rPr>
              <a:t>Nervinė anoreksija – tai valgymo sutrikimų tipas, kuriam būdinga intensyvi baimė priaugti svorio, griežtas maisto vartojimo ribojimas ir iškreiptas požiūris į savo kūną. </a:t>
            </a:r>
            <a:r>
              <a:rPr lang="lt-LT" dirty="1" b="0" i="0" sz="1600">
                <a:solidFill>
                  <a:srgbClr val="212121"/>
                </a:solidFill>
                <a:effectLst/>
                <a:latin typeface="Barlow Light" panose="00000400000000000000" pitchFamily="2" charset="-18"/>
              </a:rPr>
              <a:t> </a:t>
            </a:r>
          </a:p>
          <a:p>
            <a:pPr algn="l" fontAlgn="base">
              <a:buFont typeface="Wingdings" panose="05000000000000000000" pitchFamily="2" charset="2"/>
              <a:buChar char="q"/>
            </a:pPr>
            <a:r>
              <a:rPr lang="lt-LT" dirty="1" sz="1600" b="0" i="0">
                <a:solidFill>
                  <a:srgbClr val="212121"/>
                </a:solidFill>
                <a:effectLst/>
                <a:latin typeface="Barlow Light" panose="00000400000000000000" pitchFamily="2" charset="-18"/>
              </a:rPr>
              <a:t>Asmenims, sergantiems nervine anoreksija, dažnai atrodo, kad jie turi antsvorio, net jei jų svoris gerokai per mažas. </a:t>
            </a:r>
          </a:p>
          <a:p>
            <a:pPr algn="l" fontAlgn="base">
              <a:buFont typeface="Wingdings" panose="05000000000000000000" pitchFamily="2" charset="2"/>
              <a:buChar char="q"/>
            </a:pPr>
            <a:endParaRPr lang="en-US" sz="1600" b="0" i="0" dirty="0">
              <a:solidFill>
                <a:srgbClr val="212121"/>
              </a:solidFill>
              <a:effectLst/>
              <a:latin typeface="Barlow Light" panose="00000400000000000000" pitchFamily="2" charset="-18"/>
            </a:endParaRPr>
          </a:p>
          <a:p>
            <a:pPr algn="l" fontAlgn="base">
              <a:buFont typeface="Wingdings" panose="05000000000000000000" pitchFamily="2" charset="2"/>
              <a:buChar char="q"/>
            </a:pPr>
            <a:r>
              <a:rPr lang="lt-LT" dirty="1" sz="1600" b="0" i="0">
                <a:solidFill>
                  <a:srgbClr val="212121"/>
                </a:solidFill>
                <a:effectLst/>
                <a:latin typeface="Barlow Light" panose="00000400000000000000" pitchFamily="2" charset="-18"/>
              </a:rPr>
              <a:t>Nervinė anoreksija pasižymi aukščiausiu mirtingumo rodikliu, lyginant su bet kuriais kitais psichikos sutrikimais.</a:t>
            </a:r>
            <a:br>
              <a:rPr lang="lt-LT" dirty="1" sz="1600" b="0" i="0">
                <a:solidFill>
                  <a:srgbClr val="212121"/>
                </a:solidFill>
                <a:effectLst/>
                <a:latin typeface="Barlow Light" panose="00000400000000000000" pitchFamily="2" charset="-18"/>
              </a:rPr>
            </a:br>
          </a:p>
          <a:p>
            <a:endParaRPr lang="ro-RO" sz="1600" dirty="0">
              <a:latin typeface="Barlow Light" panose="00000400000000000000" pitchFamily="2" charset="-18"/>
            </a:endParaRPr>
          </a:p>
        </p:txBody>
      </p:sp>
      <p:sp>
        <p:nvSpPr>
          <p:cNvPr id="4" name="Text Placeholder 3">
            <a:extLst>
              <a:ext uri="{FF2B5EF4-FFF2-40B4-BE49-F238E27FC236}">
                <a16:creationId xmlns:a16="http://schemas.microsoft.com/office/drawing/2014/main" xmlns="" id="{37E0D66A-4FC8-199D-9B9E-3721818EDE18}"/>
              </a:ext>
            </a:extLst>
          </p:cNvPr>
          <p:cNvSpPr>
            <a:spLocks noGrp="1"/>
          </p:cNvSpPr>
          <p:nvPr>
            <p:ph type="body" idx="2"/>
          </p:nvPr>
        </p:nvSpPr>
        <p:spPr>
          <a:xfrm>
            <a:off x="4211960" y="1705175"/>
            <a:ext cx="4824536" cy="2715600"/>
          </a:xfrm>
        </p:spPr>
        <p:txBody>
          <a:bodyPr/>
          <a:lstStyle/>
          <a:p>
            <a:pPr marL="88900" indent="0" algn="l" fontAlgn="base">
              <a:buNone/>
            </a:pPr>
            <a:r>
              <a:rPr lang="lt-LT" dirty="1" sz="1800" i="0">
                <a:solidFill>
                  <a:srgbClr val="212121"/>
                </a:solidFill>
                <a:effectLst/>
                <a:latin typeface="Barlow Light" panose="00000400000000000000" pitchFamily="2" charset="-18"/>
              </a:rPr>
              <a:t>Anoreksijos simptomai: </a:t>
            </a:r>
          </a:p>
          <a:p>
            <a:pPr algn="l" fontAlgn="base">
              <a:buFont typeface="Arial" panose="020B0604020202020204" pitchFamily="34" charset="0"/>
              <a:buChar char="•"/>
            </a:pPr>
            <a:r>
              <a:rPr lang="lt-LT" dirty="1" sz="1400" b="0" i="0">
                <a:solidFill>
                  <a:srgbClr val="212121"/>
                </a:solidFill>
                <a:effectLst/>
                <a:latin typeface="Barlow Light" panose="00000400000000000000" pitchFamily="2" charset="-18"/>
              </a:rPr>
              <a:t>stipri baimė priaugti svorio</a:t>
            </a:r>
          </a:p>
          <a:p>
            <a:pPr algn="l" fontAlgn="base">
              <a:buFont typeface="Arial" panose="020B0604020202020204" pitchFamily="34" charset="0"/>
              <a:buChar char="•"/>
            </a:pPr>
            <a:r>
              <a:rPr lang="lt-LT" dirty="1" sz="1400" b="0" i="0">
                <a:solidFill>
                  <a:srgbClr val="212121"/>
                </a:solidFill>
                <a:effectLst/>
                <a:latin typeface="Barlow Light" panose="00000400000000000000" pitchFamily="2" charset="-18"/>
              </a:rPr>
              <a:t>griežtas maisto vartojimo ribojimas</a:t>
            </a:r>
          </a:p>
          <a:p>
            <a:pPr algn="l" fontAlgn="base">
              <a:buFont typeface="Arial" panose="020B0604020202020204" pitchFamily="34" charset="0"/>
              <a:buChar char="•"/>
            </a:pPr>
            <a:r>
              <a:rPr lang="lt-LT" dirty="1" sz="1400" b="0" i="0">
                <a:solidFill>
                  <a:srgbClr val="212121"/>
                </a:solidFill>
                <a:effectLst/>
                <a:latin typeface="Barlow Light" panose="00000400000000000000" pitchFamily="2" charset="-18"/>
              </a:rPr>
              <a:t>iškreiptas požiūris į savo kūną</a:t>
            </a:r>
          </a:p>
          <a:p>
            <a:pPr algn="l" fontAlgn="base">
              <a:buFont typeface="Arial" panose="020B0604020202020204" pitchFamily="34" charset="0"/>
              <a:buChar char="•"/>
            </a:pPr>
            <a:r>
              <a:rPr lang="lt-LT" dirty="1" sz="1400" b="0" i="0">
                <a:solidFill>
                  <a:srgbClr val="212121"/>
                </a:solidFill>
                <a:effectLst/>
                <a:latin typeface="Barlow Light" panose="00000400000000000000" pitchFamily="2" charset="-18"/>
              </a:rPr>
              <a:t>perteklinis mankštinimasis</a:t>
            </a:r>
          </a:p>
          <a:p>
            <a:pPr algn="l" fontAlgn="base">
              <a:buFont typeface="Arial" panose="020B0604020202020204" pitchFamily="34" charset="0"/>
              <a:buChar char="•"/>
            </a:pPr>
            <a:r>
              <a:rPr lang="lt-LT" dirty="1" sz="1400" b="0" i="0">
                <a:solidFill>
                  <a:srgbClr val="212121"/>
                </a:solidFill>
                <a:effectLst/>
                <a:latin typeface="Barlow Light" panose="00000400000000000000" pitchFamily="2" charset="-18"/>
              </a:rPr>
              <a:t>radikalus svorio sumažėjimas</a:t>
            </a:r>
          </a:p>
          <a:p>
            <a:pPr algn="l" fontAlgn="base">
              <a:buFont typeface="Arial" panose="020B0604020202020204" pitchFamily="34" charset="0"/>
              <a:buChar char="•"/>
            </a:pPr>
            <a:r>
              <a:rPr lang="lt-LT" dirty="1" sz="1400" b="0" i="0">
                <a:solidFill>
                  <a:srgbClr val="212121"/>
                </a:solidFill>
                <a:effectLst/>
                <a:latin typeface="Barlow Light" panose="00000400000000000000" pitchFamily="2" charset="-18"/>
              </a:rPr>
              <a:t>nuolatinis susitelkimas į maisto ir svorio temą</a:t>
            </a:r>
          </a:p>
          <a:p>
            <a:pPr algn="l" fontAlgn="base">
              <a:buFont typeface="Arial" panose="020B0604020202020204" pitchFamily="34" charset="0"/>
              <a:buChar char="•"/>
            </a:pPr>
            <a:endParaRPr lang="en-US" sz="1400" b="0" i="0" dirty="0">
              <a:solidFill>
                <a:srgbClr val="212121"/>
              </a:solidFill>
              <a:effectLst/>
              <a:latin typeface="Barlow Light" panose="00000400000000000000" pitchFamily="2" charset="-18"/>
            </a:endParaRPr>
          </a:p>
          <a:p>
            <a:pPr algn="l" fontAlgn="base">
              <a:buFont typeface="Wingdings" panose="05000000000000000000" pitchFamily="2" charset="2"/>
              <a:buChar char="q"/>
            </a:pPr>
            <a:r>
              <a:rPr lang="lt-LT" dirty="1" sz="1400" b="0" i="0">
                <a:solidFill>
                  <a:srgbClr val="212121"/>
                </a:solidFill>
                <a:effectLst/>
                <a:latin typeface="Barlow Light" panose="00000400000000000000" pitchFamily="2" charset="-18"/>
              </a:rPr>
              <a:t>Be radikaliai ribojamo maisto vartojimo anoreksija sergantys asmenys ryžtasi visais įmanomais būdais deginti suvartojamas kalorijas, pavyzdžiui, pasitelkdami perteklinis mankštinimąsi, sukeldami vėmimą, vartodami laisvinamųjų ar lapimą varančių medikamentų. </a:t>
            </a:r>
          </a:p>
          <a:p>
            <a:endParaRPr lang="ro-RO" sz="1600" dirty="0">
              <a:latin typeface="Barlow Light" panose="00000400000000000000" pitchFamily="2" charset="-18"/>
            </a:endParaRPr>
          </a:p>
        </p:txBody>
      </p:sp>
      <p:sp>
        <p:nvSpPr>
          <p:cNvPr id="5" name="Slide Number Placeholder 4">
            <a:extLst>
              <a:ext uri="{FF2B5EF4-FFF2-40B4-BE49-F238E27FC236}">
                <a16:creationId xmlns:a16="http://schemas.microsoft.com/office/drawing/2014/main" xmlns="" id="{B99CEFCA-45C3-0531-32FD-C0EBB6F278F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p>
        </p:txBody>
      </p:sp>
    </p:spTree>
    <p:extLst>
      <p:ext uri="{BB962C8B-B14F-4D97-AF65-F5344CB8AC3E}">
        <p14:creationId xmlns:p14="http://schemas.microsoft.com/office/powerpoint/2010/main" val="1187959888"/>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2520</TotalTime>
  <Words>1306</Words>
  <Application>Microsoft Office PowerPoint</Application>
  <PresentationFormat>On-screen Show (16:9)</PresentationFormat>
  <Paragraphs>122</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Barlow SemiBold</vt:lpstr>
      <vt:lpstr>Barlow Light</vt:lpstr>
      <vt:lpstr>Calibri</vt:lpstr>
      <vt:lpstr>Wingdings</vt:lpstr>
      <vt:lpstr>Caius template</vt:lpstr>
      <vt:lpstr> Eating Disorders Definition Roxana Martin-Hadmas, Adrian Martin Registered Dietitians, PhD</vt:lpstr>
      <vt:lpstr>Project Number: 2021-1-RO01- KA220-HED-38B739A3</vt:lpstr>
      <vt:lpstr>Project Number: 2021-1-RO01- KA220-HED-38B739A3</vt:lpstr>
      <vt:lpstr>Disordered Eating vs. Eating Disorder:  Key Differences (1)</vt:lpstr>
      <vt:lpstr>Disordered Eating vs. Eating Disorder:  Key Differences (2)</vt:lpstr>
      <vt:lpstr>What is an Eating Disorder ?</vt:lpstr>
      <vt:lpstr>Eating Disorders Etiology</vt:lpstr>
      <vt:lpstr>Worldwide prevalence</vt:lpstr>
      <vt:lpstr>Anorexia nervosa</vt:lpstr>
      <vt:lpstr>Binge Eating</vt:lpstr>
      <vt:lpstr>Bulimia nervosa</vt:lpstr>
      <vt:lpstr>Prevention and Coping</vt:lpstr>
      <vt:lpstr>To remember…</vt:lpstr>
      <vt:lpstr>Bibliography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A POP</cp:lastModifiedBy>
  <cp:revision>118</cp:revision>
  <dcterms:modified xsi:type="dcterms:W3CDTF">2023-01-01T15:42:49Z</dcterms:modified>
</cp:coreProperties>
</file>