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311" r:id="rId4"/>
    <p:sldId id="299" r:id="rId5"/>
    <p:sldId id="300" r:id="rId6"/>
    <p:sldId id="301" r:id="rId7"/>
    <p:sldId id="310" r:id="rId8"/>
    <p:sldId id="309" r:id="rId9"/>
    <p:sldId id="303" r:id="rId10"/>
    <p:sldId id="304" r:id="rId11"/>
    <p:sldId id="305" r:id="rId12"/>
    <p:sldId id="306" r:id="rId13"/>
    <p:sldId id="307" r:id="rId14"/>
    <p:sldId id="294" r:id="rId15"/>
    <p:sldId id="278" r:id="rId16"/>
  </p:sldIdLst>
  <p:sldSz cx="9144000" cy="5143500" type="screen16x9"/>
  <p:notesSz cx="6858000" cy="9144000"/>
  <p:embeddedFontLst>
    <p:embeddedFont>
      <p:font typeface="Barlow SemiBol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rlow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8" y="-1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dataset=hlth_ehis_bm1i&amp;lang=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67544" y="3055874"/>
            <a:ext cx="6552728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accent1"/>
                </a:solidFill>
              </a:rPr>
              <a:t/>
            </a:r>
            <a:br>
              <a:rPr lang="en" sz="2400" dirty="0">
                <a:solidFill>
                  <a:schemeClr val="accent1"/>
                </a:solidFill>
              </a:rPr>
            </a:br>
            <a:r>
              <a:rPr lang="en-US" sz="2800" dirty="0" smtClean="0"/>
              <a:t>Eating </a:t>
            </a:r>
            <a:r>
              <a:rPr lang="en-US" sz="2800" dirty="0"/>
              <a:t>Disorders Definition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Roxana Martin-Hadmas, Adrian Martin</a:t>
            </a:r>
            <a:br>
              <a:rPr lang="it-IT" sz="1800" dirty="0"/>
            </a:br>
            <a:r>
              <a:rPr lang="it-IT" sz="1800" dirty="0"/>
              <a:t>Registered Dietitians, PhD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822B0-DB10-5460-71D0-927C2DEA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err="1"/>
              <a:t>Abbuffate</a:t>
            </a:r>
            <a:r>
              <a:rPr lang="en-US" sz="2400" b="1" i="1" dirty="0"/>
              <a:t> di </a:t>
            </a:r>
            <a:r>
              <a:rPr lang="en-US" sz="2400" b="1" i="1" dirty="0" err="1"/>
              <a:t>cibo</a:t>
            </a:r>
            <a:endParaRPr lang="ro-RO" sz="24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4C8C8E-E71A-9BDA-2AE9-DABCA164F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Il </a:t>
            </a:r>
            <a:r>
              <a:rPr lang="it-IT" sz="16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Binge Eating </a:t>
            </a: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è caratterizzato da episodi di abbuffate seguiti da sentimenti di vergogna, colpa e angoscia</a:t>
            </a:r>
            <a:r>
              <a:rPr lang="it-IT" sz="1600" i="1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Le persone affette da disturbo da Binge Eating spesso consumano grandi quantità di cibo anche quando non hanno fame e sentono di non riuscire a controllare la propria alimentazione.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EC072D-57D5-CB95-5E56-BFE7520EFA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87378" y="1705175"/>
            <a:ext cx="4633094" cy="2715600"/>
          </a:xfrm>
        </p:spPr>
        <p:txBody>
          <a:bodyPr/>
          <a:lstStyle/>
          <a:p>
            <a:pPr marL="88900" indent="0" fontAlgn="base">
              <a:buNone/>
            </a:pPr>
            <a:r>
              <a:rPr lang="it-IT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I sintomi del Binge Eating includono</a:t>
            </a:r>
            <a:r>
              <a:rPr lang="it-IT" sz="1800" b="1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: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Mangiare grandi quantità di cibo in un breve periodo di tempo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Sensazione di perdere il controllo durante l'abbuffata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Mangiare anche quando non si ha fame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Sentirsi in colpa, vergognarsi o angosciarsi dopo aver mangiato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671351-B5C3-DF8C-0314-764BF91C1B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039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A3CC2-FC08-5ABD-1F74-24CF09BA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/>
              <a:t>Bulimia nervosa</a:t>
            </a:r>
            <a:endParaRPr lang="ro-RO" sz="24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E7C44B-24B9-452E-007B-E1B520881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05175"/>
            <a:ext cx="3408400" cy="2715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La </a:t>
            </a:r>
            <a:r>
              <a:rPr lang="it-IT" sz="16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bulimia nervosa </a:t>
            </a: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è caratterizzata da episodi di abbuffate seguiti da comportamenti di spurgo, come il vomito o l'uso di lassativi.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Come l'anoressia, la bulimia nervosa comporta una distorsione dell'immagine corporea e la paura di aumentare di peso.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Tuttavia, i comportamenti che derivano da queste distorsioni e dalla paura sono diversi.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C2FFFF-9955-53C2-6A2C-460919E769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95936" y="1347614"/>
            <a:ext cx="5040560" cy="3073161"/>
          </a:xfrm>
        </p:spPr>
        <p:txBody>
          <a:bodyPr/>
          <a:lstStyle/>
          <a:p>
            <a:pPr marL="88900" indent="0" fontAlgn="base">
              <a:buNone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Per ricevere </a:t>
            </a:r>
            <a:r>
              <a:rPr lang="it-IT" sz="1600" b="1" dirty="0">
                <a:solidFill>
                  <a:srgbClr val="212121"/>
                </a:solidFill>
                <a:latin typeface="Barlow Light" panose="00000400000000000000" pitchFamily="2" charset="-18"/>
              </a:rPr>
              <a:t>la diagnosi di bulimia</a:t>
            </a: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, una persona deve presentare i seguenti comportamenti</a:t>
            </a:r>
            <a:r>
              <a:rPr lang="it-IT" sz="16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:</a:t>
            </a:r>
          </a:p>
          <a:p>
            <a:pPr fontAlgn="base"/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Abbuffate (che comportano l'assunzione di quantità eccessive di cibo nel corso di un periodo di due ore) e una sensazione di fuori controllo</a:t>
            </a:r>
          </a:p>
          <a:p>
            <a:pPr fontAlgn="base"/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L'uso ripetuto di comportamenti compensatori e autoindotti di spurgo, come l'uso di lassativi, diuretici, vomito ed esercizio fisico estremo per evitare un potenziale aumento di peso.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Tali comportamenti devono verificarsi almeno una volta alla settimana per un minimo di tre mesi.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L'obiettivo principale di tali comportamenti deve essere legato al peso e alla forma del corpo e non deve essere legato all'anoressia.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173A0C-2154-5CCE-EDE1-75BE60003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410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60461D-2CCA-F982-66E7-5486B98C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Prevenzione</a:t>
            </a:r>
            <a:r>
              <a:rPr lang="en-US" sz="2400" dirty="0"/>
              <a:t> e </a:t>
            </a:r>
            <a:r>
              <a:rPr lang="en-US" sz="2400" dirty="0" err="1"/>
              <a:t>gestione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6224A6-BC73-8094-CAFE-0B09F1C4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7773449" cy="3040145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Se riconosciamo i segni della DE, possiamo adottare alcune misure per gestire il comportamento a rischio e sviluppare un rapporto più sano con il cibo.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Metodi di coping personalizzati possono aiutare a evitare che questi comportamenti progrediscano fino a diventare un vero e proprio disturbo alimentare.</a:t>
            </a:r>
            <a:endParaRPr lang="en-US" sz="14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marL="76200" indent="0" fontAlgn="base">
              <a:buNone/>
            </a:pP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Alcuni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4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passaggi</a:t>
            </a:r>
            <a:r>
              <a:rPr lang="en-US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 da </a:t>
            </a:r>
            <a:r>
              <a:rPr lang="en-US" sz="1400" dirty="0" err="1">
                <a:solidFill>
                  <a:srgbClr val="212121"/>
                </a:solidFill>
                <a:latin typeface="Barlow Light" panose="00000400000000000000" pitchFamily="2" charset="-18"/>
              </a:rPr>
              <a:t>includere</a:t>
            </a:r>
            <a:r>
              <a:rPr lang="en-US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:</a:t>
            </a:r>
          </a:p>
          <a:p>
            <a:pPr fontAlgn="base"/>
            <a:r>
              <a:rPr lang="it-IT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Evitare le diete a perdere</a:t>
            </a:r>
          </a:p>
          <a:p>
            <a:pPr fontAlgn="base"/>
            <a:r>
              <a:rPr lang="it-IT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Usare un discorso positivo su di sé</a:t>
            </a:r>
          </a:p>
          <a:p>
            <a:pPr fontAlgn="base"/>
            <a:r>
              <a:rPr lang="it-IT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Evitare i pensieri negativi e l'autocritica e concentrarsi sull'apprezzamento degli aspetti positivi e delle buone qualità (pensare a ciò che piace del proprio corpo, instaurare un rapporto positivo con il proprio corpo, notare le cose che si amano di se stessi e usare affermazioni positive per aumentare la propria fiducia).</a:t>
            </a:r>
          </a:p>
          <a:p>
            <a:pPr fontAlgn="base"/>
            <a:r>
              <a:rPr lang="it-IT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Praticare la neutralità corporea</a:t>
            </a:r>
          </a:p>
          <a:p>
            <a:pPr fontAlgn="base"/>
            <a:r>
              <a:rPr lang="it-IT" sz="1200" dirty="0">
                <a:solidFill>
                  <a:srgbClr val="212121"/>
                </a:solidFill>
                <a:latin typeface="Barlow Light" panose="00000400000000000000" pitchFamily="2" charset="-18"/>
              </a:rPr>
              <a:t>Provare a mangiare in modo consapevole e a gestire lo stress</a:t>
            </a:r>
            <a:endParaRPr lang="ro-RO" sz="14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1EE6F3-0204-3DEC-03C1-2057A58F63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5330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E4854E-16C4-9D29-2588-5329397B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/>
              <a:t>Per </a:t>
            </a:r>
            <a:r>
              <a:rPr lang="en-US" sz="2400" i="1" dirty="0" err="1"/>
              <a:t>ricordare</a:t>
            </a:r>
            <a:r>
              <a:rPr lang="en-US" sz="2400" i="1" dirty="0"/>
              <a:t>...</a:t>
            </a:r>
            <a:endParaRPr lang="ro-RO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F440DC-20C4-BAFC-DC17-C7B2AF5B8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 </a:t>
            </a:r>
            <a:r>
              <a:rPr lang="it-IT" sz="1600" b="1" dirty="0">
                <a:solidFill>
                  <a:srgbClr val="212121"/>
                </a:solidFill>
                <a:latin typeface="Barlow Light" panose="00000400000000000000" pitchFamily="2" charset="-18"/>
              </a:rPr>
              <a:t>disturbi alimentari </a:t>
            </a: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possono portare a gravi conseguenze per la salute, tra cui problemi dentali, malnutrizione, irregolarità mestruali, ansia, depressione, insufficienza d'organo e uso di sostanze. 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Per questo motivo è fondamentale cercare un trattamento se si avvertono i sintomi di un disturbo alimentare.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Esistono diversi tipi di trattamento per i disturbi del comportamento alimentare: esso comprende una combinazione di terapia individuale, di gruppo e/o familiare e di consulenza nutrizionale. 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Il trattamento è multidisciplinare e mira ad affrontare i pensieri, i comportamenti, le abilità di coping e i fattori dello stile di vita per aiutare le persone a guarire.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B35661-3DFB-68F0-FCEA-6E80D291D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325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B64F99-714F-53CB-5921-171C48F8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i="1" dirty="0" smtClean="0"/>
              <a:t>Bibliogra</a:t>
            </a:r>
            <a:r>
              <a:rPr lang="it-IT" sz="2400" i="1" dirty="0" smtClean="0"/>
              <a:t>fia</a:t>
            </a:r>
            <a:endParaRPr lang="en-US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EF08F-579A-EC3D-6F50-136B9BDC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347614"/>
            <a:ext cx="8496943" cy="3114632"/>
          </a:xfrm>
        </p:spPr>
        <p:txBody>
          <a:bodyPr/>
          <a:lstStyle/>
          <a:p>
            <a:r>
              <a:rPr lang="en-US" sz="1200" dirty="0" err="1"/>
              <a:t>Chaput</a:t>
            </a:r>
            <a:r>
              <a:rPr lang="en-US" sz="1200" dirty="0"/>
              <a:t> JP, Ferraro ZM, </a:t>
            </a:r>
            <a:r>
              <a:rPr lang="en-US" sz="1200" dirty="0" err="1"/>
              <a:t>Prud'homme</a:t>
            </a:r>
            <a:r>
              <a:rPr lang="en-US" sz="1200" dirty="0"/>
              <a:t> D, Sharma AM. Widespread misconceptions about obesity. Can Fam Physician. 2014</a:t>
            </a:r>
            <a:r>
              <a:rPr lang="ro-RO" sz="1200" dirty="0"/>
              <a:t>,  </a:t>
            </a:r>
            <a:r>
              <a:rPr lang="en-US" sz="1200" dirty="0"/>
              <a:t>60(11):973-5, 981-</a:t>
            </a:r>
            <a:r>
              <a:rPr lang="ro-RO" sz="1200" dirty="0"/>
              <a:t>4</a:t>
            </a:r>
          </a:p>
          <a:p>
            <a:r>
              <a:rPr lang="en-US" sz="1200" dirty="0"/>
              <a:t>Mahmoud R</a:t>
            </a:r>
            <a:r>
              <a:rPr lang="ro-RO" sz="1200" dirty="0"/>
              <a:t>,</a:t>
            </a:r>
            <a:r>
              <a:rPr lang="en-US" sz="1200" dirty="0"/>
              <a:t> </a:t>
            </a:r>
            <a:r>
              <a:rPr lang="en-US" sz="1200" dirty="0" err="1"/>
              <a:t>Kimonis</a:t>
            </a:r>
            <a:r>
              <a:rPr lang="en-US" sz="1200" dirty="0"/>
              <a:t> V</a:t>
            </a:r>
            <a:r>
              <a:rPr lang="ro-RO" sz="1200" dirty="0"/>
              <a:t>, </a:t>
            </a:r>
            <a:r>
              <a:rPr lang="en-US" sz="1200" dirty="0"/>
              <a:t>Butler MG. Genetics of Obesity in Humans: A Clinical Review. Int. J. Mol. Sci. 2022, 23</a:t>
            </a:r>
            <a:r>
              <a:rPr lang="ro-RO" sz="1200" dirty="0"/>
              <a:t>:</a:t>
            </a:r>
            <a:r>
              <a:rPr lang="en-US" sz="1200" dirty="0"/>
              <a:t>11005</a:t>
            </a:r>
            <a:endParaRPr lang="ro-RO" sz="1200" dirty="0"/>
          </a:p>
          <a:p>
            <a:r>
              <a:rPr lang="en-US" sz="1200" dirty="0"/>
              <a:t>NCD Risk Factor Collaboration</a:t>
            </a:r>
            <a:r>
              <a:rPr lang="ro-RO" sz="1200" dirty="0"/>
              <a:t>.</a:t>
            </a:r>
            <a:r>
              <a:rPr lang="en-US" sz="1200" dirty="0"/>
              <a:t> UN Population Division and World Obesity Federation projections</a:t>
            </a:r>
            <a:r>
              <a:rPr lang="ro-RO" sz="1200" dirty="0"/>
              <a:t>. 2017</a:t>
            </a:r>
          </a:p>
          <a:p>
            <a:r>
              <a:rPr lang="ro-RO" sz="1200" dirty="0"/>
              <a:t>Freemark M.S. Pediatric Obesity, Etiology, Pathogenesis and Treatment, Second edition. Humana Press. 2018, ISBN 978-3-319-68191-7</a:t>
            </a:r>
          </a:p>
          <a:p>
            <a:r>
              <a:rPr lang="en-US" sz="1200" dirty="0"/>
              <a:t>World Obesity Federation. ”World Obesity Atlas 2022”, London, 2022</a:t>
            </a:r>
            <a:endParaRPr lang="ro-RO" sz="1200" dirty="0"/>
          </a:p>
          <a:p>
            <a:r>
              <a:rPr lang="en-US" sz="1200" dirty="0"/>
              <a:t>Grief SN, Waterman M</a:t>
            </a:r>
            <a:r>
              <a:rPr lang="ro-RO" sz="1200" dirty="0"/>
              <a:t>. </a:t>
            </a:r>
            <a:r>
              <a:rPr lang="en-US" sz="1200" dirty="0"/>
              <a:t>Approach to Obesity Management in the Primary Care Setting. J </a:t>
            </a:r>
            <a:r>
              <a:rPr lang="en-US" sz="1200" dirty="0" err="1"/>
              <a:t>Obes</a:t>
            </a:r>
            <a:r>
              <a:rPr lang="en-US" sz="1200" dirty="0"/>
              <a:t> Weight-Loss Medication</a:t>
            </a:r>
            <a:r>
              <a:rPr lang="ro-RO" sz="1200" dirty="0"/>
              <a:t>. 2019,  </a:t>
            </a:r>
            <a:r>
              <a:rPr lang="en-US" sz="1200" dirty="0"/>
              <a:t> 5:</a:t>
            </a:r>
            <a:r>
              <a:rPr lang="ro-RO" sz="1200" dirty="0"/>
              <a:t>1</a:t>
            </a:r>
            <a:r>
              <a:rPr lang="en-US" sz="1200" dirty="0"/>
              <a:t>024</a:t>
            </a:r>
            <a:endParaRPr lang="ro-RO" sz="1200" dirty="0"/>
          </a:p>
          <a:p>
            <a:r>
              <a:rPr lang="en-US" sz="1200" dirty="0" err="1"/>
              <a:t>Forgione</a:t>
            </a:r>
            <a:r>
              <a:rPr lang="en-US" sz="1200" dirty="0"/>
              <a:t> N, Deed G, </a:t>
            </a:r>
            <a:r>
              <a:rPr lang="en-US" sz="1200" dirty="0" err="1"/>
              <a:t>Kilov</a:t>
            </a:r>
            <a:r>
              <a:rPr lang="en-US" sz="1200" dirty="0"/>
              <a:t> G et al. Managing Obesity in Primary Care: Breaking Down the Barriers. Adv </a:t>
            </a:r>
            <a:r>
              <a:rPr lang="en-US" sz="1200" dirty="0" err="1"/>
              <a:t>Ther</a:t>
            </a:r>
            <a:r>
              <a:rPr lang="en-US" sz="1200" dirty="0"/>
              <a:t> </a:t>
            </a:r>
            <a:r>
              <a:rPr lang="ro-RO" sz="1200" dirty="0"/>
              <a:t>2018, </a:t>
            </a:r>
            <a:r>
              <a:rPr lang="en-US" sz="1200" dirty="0"/>
              <a:t>35</a:t>
            </a:r>
            <a:r>
              <a:rPr lang="ro-RO" sz="1200" dirty="0"/>
              <a:t>:</a:t>
            </a:r>
            <a:r>
              <a:rPr lang="en-US" sz="1200" dirty="0"/>
              <a:t>191–198</a:t>
            </a:r>
            <a:endParaRPr lang="ro-RO" sz="1200" dirty="0"/>
          </a:p>
          <a:p>
            <a:r>
              <a:rPr lang="ro-RO" sz="1200" b="0" i="0" dirty="0">
                <a:solidFill>
                  <a:srgbClr val="000000"/>
                </a:solidFill>
                <a:effectLst/>
                <a:latin typeface="Barlow Light" panose="00000400000000000000" pitchFamily="2" charset="-18"/>
              </a:rPr>
              <a:t>MacKay H, Gunasekara CJ, Yam KY, et al. Sex-specific epigenetic development in the mouse hypothalamic arcuate nucleus pinpoints human genomic regions associated with body mass index. </a:t>
            </a:r>
            <a:r>
              <a:rPr lang="ro-RO" sz="1200" b="0" dirty="0">
                <a:solidFill>
                  <a:srgbClr val="000000"/>
                </a:solidFill>
                <a:effectLst/>
                <a:latin typeface="Barlow Light" panose="00000400000000000000" pitchFamily="2" charset="-18"/>
              </a:rPr>
              <a:t>Sci Adv. </a:t>
            </a:r>
            <a:r>
              <a:rPr lang="ro-RO" sz="1200" b="0" i="0" dirty="0">
                <a:solidFill>
                  <a:srgbClr val="000000"/>
                </a:solidFill>
                <a:effectLst/>
                <a:latin typeface="Barlow Light" panose="00000400000000000000" pitchFamily="2" charset="-18"/>
              </a:rPr>
              <a:t>2022, 8(39):eabo3991. </a:t>
            </a:r>
          </a:p>
          <a:p>
            <a:r>
              <a:rPr lang="en-US" sz="1200" dirty="0"/>
              <a:t>Eurostat.  ”Body mass index (BMI) by sex, age and income quintile” 2019, available  at </a:t>
            </a:r>
            <a:r>
              <a:rPr lang="en-US" sz="1200" dirty="0">
                <a:hlinkClick r:id="rId2"/>
              </a:rPr>
              <a:t>https://appsso.eurostat.ec.europa.eu/nui/show.do?dataset=hlth_ehis_bm1i&amp;lang=en</a:t>
            </a:r>
            <a:endParaRPr lang="en-US" sz="1200" dirty="0"/>
          </a:p>
          <a:p>
            <a:r>
              <a:rPr lang="en-US" sz="1200" dirty="0"/>
              <a:t>https://www.verywellmind.com/difference-between-disordered-eating-and-eating-disorders-5184548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92D268-3C0C-E090-59EC-1C9EDA648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506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Project Number: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536" y="3579862"/>
            <a:ext cx="7996145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it-IT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7543875" cy="158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Project Number: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it-IT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per l'uso che può essere fatto delle informazioni in essa contenute.</a:t>
            </a: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748394"/>
                </a:solidFill>
              </a:rPr>
              <a:pPr/>
              <a:t>3</a:t>
            </a:fld>
            <a:endParaRPr>
              <a:solidFill>
                <a:srgbClr val="748394"/>
              </a:solidFill>
            </a:endParaRP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03DEB-CB3B-0E8E-424D-A78F9446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Alimentazione disordinata vs. disturbo alimentare: Differenze chiave (1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)</a:t>
            </a:r>
            <a:endParaRPr lang="ro-RO" sz="2400" dirty="0">
              <a:latin typeface="Barlow SemiBold" panose="00000700000000000000" pitchFamily="2" charset="-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C31C18-C40E-5884-7DAC-E0345350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491630"/>
            <a:ext cx="8205497" cy="3040145"/>
          </a:xfrm>
        </p:spPr>
        <p:txBody>
          <a:bodyPr/>
          <a:lstStyle/>
          <a:p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Nuovi dati di ricerca affermano che l'alimentazione disordinata e i disturbi alimentari condividono alcuni aspetti comuni, ma non sono la stessa cosa. </a:t>
            </a:r>
          </a:p>
          <a:p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Mentre il Disturbo Alimentare è una diagnosi clinica, l'Alimentazione Disordinata si riferisce a modelli alimentari anormali che non soddisfano i criteri per la diagnosi di Disturbo Alimentare.</a:t>
            </a:r>
          </a:p>
          <a:p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Le persone affette da Alimentazione Disordinata non soddisfano necessariamente i criteri diagnostici di un Disturbo Alimentare. </a:t>
            </a:r>
          </a:p>
          <a:p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La differenza principale riguarda la gravità e il grado dei sintomi. </a:t>
            </a:r>
          </a:p>
          <a:p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L'alimentazione disordinata comporta spesso molti degli stessi comportamenti che si verificano nei disturbi alimentari, ma tali sintomi si manifestano con minore frequenza o intensità.</a:t>
            </a:r>
          </a:p>
          <a:p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L'alimentazione disordinata può spesso essere più sottile, il che la rende più difficile da riconoscere o, a volte, più impegnativa da affrontare.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EBBD8B-A511-CDD1-C722-C59A4C15C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31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427ED-1CE8-9F8B-B556-C03E11E7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SemiBold" panose="00000700000000000000" pitchFamily="2" charset="-18"/>
              </a:rPr>
              <a:t>Alimentazione disordinata vs. disturbo alimentare: Differenze chiave (2)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407343-5555-9F96-10D5-53834752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999" y="1705175"/>
            <a:ext cx="3751977" cy="2715600"/>
          </a:xfrm>
        </p:spPr>
        <p:txBody>
          <a:bodyPr/>
          <a:lstStyle/>
          <a:p>
            <a:pPr marL="88900" indent="0" fontAlgn="base">
              <a:buNone/>
            </a:pPr>
            <a:r>
              <a:rPr lang="en-US" sz="1800" b="1" i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Disturbi</a:t>
            </a:r>
            <a:r>
              <a:rPr lang="en-US" sz="18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800" b="1" i="1" dirty="0" err="1" smtClean="0">
                <a:solidFill>
                  <a:srgbClr val="212121"/>
                </a:solidFill>
                <a:latin typeface="Barlow Light" panose="00000400000000000000" pitchFamily="2" charset="-18"/>
              </a:rPr>
              <a:t>alimentari</a:t>
            </a:r>
            <a:endParaRPr lang="en-US" sz="1800" b="1" i="1" dirty="0" smtClean="0">
              <a:solidFill>
                <a:srgbClr val="212121"/>
              </a:solidFill>
              <a:latin typeface="Barlow Light" panose="00000400000000000000" pitchFamily="2" charset="-18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Pensieri </a:t>
            </a: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ossessivi sul cibo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Preoccupazione estrema per le calorie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Cambiamenti significativi di peso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Pensieri ossessivi legati alla forma e al peso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Compromissione del funzionamento dovuta al conteggio delle calorie, alle abbuffate, alle purghe, all'esercizio fisico o ad altri comportamenti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A30B55-9B47-558A-F500-4058A9EDF0A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8023" y="1705175"/>
            <a:ext cx="3751977" cy="2715600"/>
          </a:xfrm>
        </p:spPr>
        <p:txBody>
          <a:bodyPr/>
          <a:lstStyle/>
          <a:p>
            <a:pPr marL="88900" indent="0" fontAlgn="base">
              <a:buNone/>
            </a:pPr>
            <a:r>
              <a:rPr lang="en-US" sz="1800" b="1" i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Alimentazione</a:t>
            </a:r>
            <a:r>
              <a:rPr lang="en-US" sz="18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800" b="1" i="1" dirty="0" err="1" smtClean="0">
                <a:solidFill>
                  <a:srgbClr val="212121"/>
                </a:solidFill>
                <a:latin typeface="Barlow Light" panose="00000400000000000000" pitchFamily="2" charset="-18"/>
              </a:rPr>
              <a:t>disordinata</a:t>
            </a:r>
            <a:endParaRPr lang="en-US" sz="1800" b="1" i="1" dirty="0" smtClean="0">
              <a:solidFill>
                <a:srgbClr val="212121"/>
              </a:solidFill>
              <a:latin typeface="Barlow Light" panose="00000400000000000000" pitchFamily="2" charset="-18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Mangiare per ragioni diverse dal nutrimento o dalla fame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Mangiare per affrontare lo stress o le emozioni difficili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Impegnarsi in restrizioni caloriche, abbuffate o purghe in modo irregolare o limitato.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Evitare i principali gruppi di alimenti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mangiare solo determinati alimenti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F987E2-5DF0-E58B-D9A7-EF28EEAD35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010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DE067-DEF3-B838-405D-9322FDF4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Che cos'è un disturbo alimentare?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76BE3D-10D8-47D8-94A1-CEEBE9DD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7701442" cy="2826600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it-IT" sz="1800" dirty="0">
                <a:solidFill>
                  <a:srgbClr val="212121"/>
                </a:solidFill>
                <a:latin typeface="Barlow Light" panose="00000400000000000000" pitchFamily="2" charset="-18"/>
              </a:rPr>
              <a:t>Il </a:t>
            </a:r>
            <a:r>
              <a:rPr lang="it-IT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disturbo alimentare </a:t>
            </a:r>
            <a:r>
              <a:rPr lang="it-IT" sz="1800" dirty="0">
                <a:solidFill>
                  <a:srgbClr val="212121"/>
                </a:solidFill>
                <a:latin typeface="Barlow Light" panose="00000400000000000000" pitchFamily="2" charset="-18"/>
              </a:rPr>
              <a:t>(DE) è una condizione complessa caratterizzata da abitudini alimentari anomale che compromettono la salute e la capacità di funzionamento di un individuo.</a:t>
            </a:r>
            <a:endParaRPr lang="ro-RO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marL="76200" indent="0" fontAlgn="base">
              <a:buNone/>
            </a:pPr>
            <a:r>
              <a:rPr lang="en-U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Tipi di </a:t>
            </a:r>
            <a:r>
              <a:rPr lang="en-US" sz="18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disturbi</a:t>
            </a:r>
            <a:r>
              <a:rPr lang="en-U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8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alimentari</a:t>
            </a:r>
            <a:r>
              <a:rPr lang="en-U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:</a:t>
            </a:r>
            <a:endParaRPr lang="en-US" sz="1800" b="1" i="0" dirty="0" smtClean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I tre disturbi alimentari più comuni sono:                                                                   </a:t>
            </a:r>
            <a:endParaRPr lang="it-IT" sz="1600" dirty="0" smtClean="0">
              <a:solidFill>
                <a:srgbClr val="212121"/>
              </a:solidFill>
              <a:latin typeface="Barlow Light" panose="00000400000000000000" pitchFamily="2" charset="-18"/>
            </a:endParaRPr>
          </a:p>
          <a:p>
            <a:pPr marL="76200" indent="0" fontAlgn="base">
              <a:buNone/>
            </a:pPr>
            <a:r>
              <a:rPr lang="it-IT" sz="16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Disturbo </a:t>
            </a:r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da alimentazione incontrollata, Anoressia Nervosa e Bulimia Nervosa, ma ne esistono anche altri tipi</a:t>
            </a:r>
            <a:r>
              <a:rPr lang="it-IT" sz="16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</a:p>
          <a:p>
            <a:pPr fontAlgn="base"/>
            <a:r>
              <a:rPr lang="it-IT" sz="1600" dirty="0">
                <a:solidFill>
                  <a:srgbClr val="212121"/>
                </a:solidFill>
                <a:latin typeface="Barlow Light" panose="00000400000000000000" pitchFamily="2" charset="-18"/>
              </a:rPr>
              <a:t>Ognuno di essi ha una propria serie di sintomi e criteri diagnostici.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681821-D459-B37E-0177-22BA4C8F5B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069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EBF5D-0956-1D25-ADAE-C8EF0B8C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Eziologia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disturbi</a:t>
            </a:r>
            <a:r>
              <a:rPr lang="en-US" sz="2400" dirty="0"/>
              <a:t> </a:t>
            </a:r>
            <a:r>
              <a:rPr lang="en-US" sz="2400" dirty="0" err="1"/>
              <a:t>alimentari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67DBE5-4852-06BA-6AD2-2FA96515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7654"/>
            <a:ext cx="8061481" cy="2824121"/>
          </a:xfrm>
        </p:spPr>
        <p:txBody>
          <a:bodyPr/>
          <a:lstStyle/>
          <a:p>
            <a:r>
              <a:rPr lang="it-IT" sz="1600" dirty="0"/>
              <a:t>Fattori psicologici: perfezionismo, disturbi compulsivi, bassa autostima, depressione, ansia, stress.</a:t>
            </a:r>
          </a:p>
          <a:p>
            <a:r>
              <a:rPr lang="it-IT" sz="1600" dirty="0"/>
              <a:t>Fattori ambientali: pubertà, esperienze traumatiche, problemi relazionali irrisolti</a:t>
            </a:r>
          </a:p>
          <a:p>
            <a:r>
              <a:rPr lang="it-IT" sz="1600" dirty="0"/>
              <a:t>Pressione culturale: tipologie di mass media</a:t>
            </a:r>
          </a:p>
          <a:p>
            <a:r>
              <a:rPr lang="it-IT" sz="1600" dirty="0"/>
              <a:t>Esposizioni professionali </a:t>
            </a:r>
          </a:p>
          <a:p>
            <a:r>
              <a:rPr lang="it-IT" sz="1600" dirty="0"/>
              <a:t>Impatto ormonale sulla funzione cerebrale</a:t>
            </a:r>
          </a:p>
          <a:p>
            <a:r>
              <a:rPr lang="it-IT" sz="1600" dirty="0"/>
              <a:t>Predisposizioni genetiche: mutazioni per i recettori della serotonina (1D HTR1D - 1p36), della dopamina D2 (11q23) e D4 (11p15.5), anche mutazioni per il recettore Delta-1 OPRD1 (1p35) e mutazioni nel fattore BDNF (11p13-14).</a:t>
            </a:r>
            <a:endParaRPr lang="ro-RO" sz="1200" dirty="0"/>
          </a:p>
          <a:p>
            <a:pPr marL="533400" lvl="1" indent="0">
              <a:buNone/>
            </a:pPr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AB0B46-1857-D482-F82C-AF1179195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59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584FA-274A-7FC8-4DC3-2EBECECC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Prevalenza</a:t>
            </a:r>
            <a:r>
              <a:rPr lang="en-US" sz="2400" dirty="0"/>
              <a:t> a </a:t>
            </a:r>
            <a:r>
              <a:rPr lang="en-US" sz="2400" dirty="0" err="1"/>
              <a:t>livello</a:t>
            </a:r>
            <a:r>
              <a:rPr lang="en-US" sz="2400" dirty="0"/>
              <a:t> </a:t>
            </a:r>
            <a:r>
              <a:rPr lang="en-US" sz="2400" dirty="0" err="1"/>
              <a:t>mondiale</a:t>
            </a:r>
            <a:endParaRPr lang="ro-RO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EB8830-9651-6CE0-2B72-368D41909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5318FB-9953-7E4D-C749-C5A2A0B98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5A4A3F0-102C-3D0D-C6DA-575A48B11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31951"/>
              </p:ext>
            </p:extLst>
          </p:nvPr>
        </p:nvGraphicFramePr>
        <p:xfrm>
          <a:off x="614362" y="1704974"/>
          <a:ext cx="6837957" cy="288299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79319">
                  <a:extLst>
                    <a:ext uri="{9D8B030D-6E8A-4147-A177-3AD203B41FA5}">
                      <a16:colId xmlns="" xmlns:a16="http://schemas.microsoft.com/office/drawing/2014/main" val="605502241"/>
                    </a:ext>
                  </a:extLst>
                </a:gridCol>
                <a:gridCol w="2279319">
                  <a:extLst>
                    <a:ext uri="{9D8B030D-6E8A-4147-A177-3AD203B41FA5}">
                      <a16:colId xmlns="" xmlns:a16="http://schemas.microsoft.com/office/drawing/2014/main" val="1777526553"/>
                    </a:ext>
                  </a:extLst>
                </a:gridCol>
                <a:gridCol w="2279319">
                  <a:extLst>
                    <a:ext uri="{9D8B030D-6E8A-4147-A177-3AD203B41FA5}">
                      <a16:colId xmlns="" xmlns:a16="http://schemas.microsoft.com/office/drawing/2014/main" val="2516273865"/>
                    </a:ext>
                  </a:extLst>
                </a:gridCol>
              </a:tblGrid>
              <a:tr h="65563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Femmine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Maschi</a:t>
                      </a:r>
                      <a:endParaRPr lang="en-US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5356224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ro-RO" dirty="0" smtClean="0"/>
                        <a:t>Anoressia nervosa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4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0.3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9806360"/>
                  </a:ext>
                </a:extLst>
              </a:tr>
              <a:tr h="655635">
                <a:tc>
                  <a:txBody>
                    <a:bodyPr/>
                    <a:lstStyle/>
                    <a:p>
                      <a:r>
                        <a:rPr lang="ro-RO" dirty="0" smtClean="0"/>
                        <a:t>Bulimia nervosa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7562504"/>
                  </a:ext>
                </a:extLst>
              </a:tr>
              <a:tr h="9160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Abbuffate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cibo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o-RO" dirty="0"/>
                        <a:t>9-29</a:t>
                      </a:r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2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12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F6080-4112-C6F5-A0F8-42A4714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err="1"/>
              <a:t>Anoressia</a:t>
            </a:r>
            <a:r>
              <a:rPr lang="en-US" sz="2400" i="1" dirty="0"/>
              <a:t> nervosa</a:t>
            </a:r>
            <a:endParaRPr lang="ro-RO" sz="2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835CA7-9F3D-355B-AED1-0AD45CD1C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705175"/>
            <a:ext cx="3816424" cy="2715600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it-IT" sz="1600" b="1" i="1" dirty="0">
                <a:solidFill>
                  <a:srgbClr val="212121"/>
                </a:solidFill>
                <a:latin typeface="Barlow Light" panose="00000400000000000000" pitchFamily="2" charset="-18"/>
              </a:rPr>
              <a:t>L'anoressia nervosa </a:t>
            </a: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è un tipo di disturbo alimentare caratterizzato da un'intensa paura di ingrassare, da una forte restrizione dell'assunzione di cibo e da un'immagine distorta del corpo.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Le persone affette da anoressia nervosa si vedono spesso in sovrappeso, anche quando sono gravemente sottopeso</a:t>
            </a:r>
            <a:r>
              <a:rPr lang="it-IT" sz="1600" i="1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.</a:t>
            </a:r>
            <a:endParaRPr lang="it-IT" sz="1600" i="1" dirty="0">
              <a:solidFill>
                <a:srgbClr val="212121"/>
              </a:solidFill>
              <a:latin typeface="Barlow Light" panose="00000400000000000000" pitchFamily="2" charset="-18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srgbClr val="212121"/>
                </a:solidFill>
                <a:latin typeface="Barlow Light" panose="00000400000000000000" pitchFamily="2" charset="-18"/>
              </a:rPr>
              <a:t>L'anoressia nervosa ha il tasso di mortalità più alto di qualsiasi altro disturbo mentale...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  <a:t/>
            </a:r>
            <a:br>
              <a:rPr lang="en-US" sz="1600" b="0" i="0" dirty="0">
                <a:solidFill>
                  <a:srgbClr val="212121"/>
                </a:solidFill>
                <a:effectLst/>
                <a:latin typeface="Barlow Light" panose="00000400000000000000" pitchFamily="2" charset="-18"/>
              </a:rPr>
            </a:br>
            <a:endParaRPr lang="en-US" sz="1600" b="0" i="0" dirty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E0D66A-4FC8-199D-9B9E-3721818EDE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11960" y="1705175"/>
            <a:ext cx="4824536" cy="2715600"/>
          </a:xfrm>
        </p:spPr>
        <p:txBody>
          <a:bodyPr/>
          <a:lstStyle/>
          <a:p>
            <a:pPr marL="88900" indent="0" fontAlgn="base">
              <a:buNone/>
            </a:pPr>
            <a:r>
              <a:rPr lang="en-U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I </a:t>
            </a:r>
            <a:r>
              <a:rPr lang="en-US" sz="18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sintomi</a:t>
            </a:r>
            <a:r>
              <a:rPr lang="en-U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8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dell'anoressia</a:t>
            </a:r>
            <a:r>
              <a:rPr lang="en-US" sz="1800" b="1" dirty="0">
                <a:solidFill>
                  <a:srgbClr val="212121"/>
                </a:solidFill>
                <a:latin typeface="Barlow Light" panose="00000400000000000000" pitchFamily="2" charset="-18"/>
              </a:rPr>
              <a:t> </a:t>
            </a:r>
            <a:r>
              <a:rPr lang="en-US" sz="1800" b="1" dirty="0" err="1">
                <a:solidFill>
                  <a:srgbClr val="212121"/>
                </a:solidFill>
                <a:latin typeface="Barlow Light" panose="00000400000000000000" pitchFamily="2" charset="-18"/>
              </a:rPr>
              <a:t>comprendono</a:t>
            </a:r>
            <a:r>
              <a:rPr lang="en-US" sz="1800" b="1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:</a:t>
            </a:r>
          </a:p>
          <a:p>
            <a:pPr fontAlgn="base"/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Intensa paura di </a:t>
            </a:r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ingrassare</a:t>
            </a:r>
          </a:p>
          <a:p>
            <a:pPr fontAlgn="base"/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Forte </a:t>
            </a: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restrizione dell'assunzione di </a:t>
            </a:r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cibo</a:t>
            </a:r>
          </a:p>
          <a:p>
            <a:pPr fontAlgn="base"/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Immagine </a:t>
            </a: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corporea </a:t>
            </a:r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distorta</a:t>
            </a:r>
          </a:p>
          <a:p>
            <a:pPr fontAlgn="base"/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Esercizio </a:t>
            </a: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fisico </a:t>
            </a:r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eccessivo</a:t>
            </a:r>
          </a:p>
          <a:p>
            <a:pPr fontAlgn="base"/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Perdita </a:t>
            </a: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di peso </a:t>
            </a:r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estrema</a:t>
            </a:r>
          </a:p>
          <a:p>
            <a:pPr fontAlgn="base"/>
            <a:r>
              <a:rPr lang="it-IT" sz="1400" dirty="0" smtClean="0">
                <a:solidFill>
                  <a:srgbClr val="212121"/>
                </a:solidFill>
                <a:latin typeface="Barlow Light" panose="00000400000000000000" pitchFamily="2" charset="-18"/>
              </a:rPr>
              <a:t>Preoccupazione </a:t>
            </a: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per il cibo e il peso</a:t>
            </a:r>
            <a:endParaRPr lang="en-US" sz="1400" b="0" i="0" dirty="0" smtClean="0">
              <a:solidFill>
                <a:srgbClr val="212121"/>
              </a:solidFill>
              <a:effectLst/>
              <a:latin typeface="Barlow Light" panose="00000400000000000000" pitchFamily="2" charset="-18"/>
            </a:endParaRPr>
          </a:p>
          <a:p>
            <a:pPr fontAlgn="base">
              <a:buFont typeface="Wingdings" panose="05000000000000000000" pitchFamily="2" charset="2"/>
              <a:buChar char="q"/>
            </a:pPr>
            <a:r>
              <a:rPr lang="it-IT" sz="1400" dirty="0">
                <a:solidFill>
                  <a:srgbClr val="212121"/>
                </a:solidFill>
                <a:latin typeface="Barlow Light" panose="00000400000000000000" pitchFamily="2" charset="-18"/>
              </a:rPr>
              <a:t>Oltre a limitare in modo estremo l'assunzione di cibo, le persone affette da anoressia si spingono anche a sforzi estremi per eliminare le calorie assunte, come l'esercizio fisico eccessivo, il vomito autoindotto o l'uso di lassativi/diuretici.</a:t>
            </a:r>
            <a:endParaRPr lang="ro-RO" sz="1600" dirty="0">
              <a:latin typeface="Barlow Light" panose="00000400000000000000" pitchFamily="2" charset="-1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CEFCA-45C3-0531-32FD-C0EBB6F27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95988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1404</Words>
  <Application>Microsoft Office PowerPoint</Application>
  <PresentationFormat>On-screen Show (16:9)</PresentationFormat>
  <Paragraphs>118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Barlow SemiBold</vt:lpstr>
      <vt:lpstr>Wingdings</vt:lpstr>
      <vt:lpstr>Calibri</vt:lpstr>
      <vt:lpstr>Barlow Light</vt:lpstr>
      <vt:lpstr>Caius template</vt:lpstr>
      <vt:lpstr> Eating Disorders Definition Roxana Martin-Hadmas, Adrian Martin Registered Dietitians, PhD</vt:lpstr>
      <vt:lpstr>Project Number: 2021-1-RO01- KA220-HED-38B739A3</vt:lpstr>
      <vt:lpstr>Project Number: 2021-1-RO01- KA220-HED-38B739A3</vt:lpstr>
      <vt:lpstr>Alimentazione disordinata vs. disturbo alimentare: Differenze chiave (1)</vt:lpstr>
      <vt:lpstr>Alimentazione disordinata vs. disturbo alimentare: Differenze chiave (2)</vt:lpstr>
      <vt:lpstr>Che cos'è un disturbo alimentare?</vt:lpstr>
      <vt:lpstr>Eziologia dei disturbi alimentari</vt:lpstr>
      <vt:lpstr>Prevalenza a livello mondiale</vt:lpstr>
      <vt:lpstr>Anoressia nervosa</vt:lpstr>
      <vt:lpstr>Abbuffate di cibo</vt:lpstr>
      <vt:lpstr>Bulimia nervosa</vt:lpstr>
      <vt:lpstr>Prevenzione e gestione</vt:lpstr>
      <vt:lpstr>Per ricordare...</vt:lpstr>
      <vt:lpstr>Bibliografia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andrea.anzanello@outlook.it</cp:lastModifiedBy>
  <cp:revision>119</cp:revision>
  <dcterms:modified xsi:type="dcterms:W3CDTF">2023-05-08T08:06:04Z</dcterms:modified>
</cp:coreProperties>
</file>