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311" r:id="rId4"/>
    <p:sldId id="299" r:id="rId5"/>
    <p:sldId id="300" r:id="rId6"/>
    <p:sldId id="301" r:id="rId7"/>
    <p:sldId id="310" r:id="rId8"/>
    <p:sldId id="309" r:id="rId9"/>
    <p:sldId id="303" r:id="rId10"/>
    <p:sldId id="304" r:id="rId11"/>
    <p:sldId id="305" r:id="rId12"/>
    <p:sldId id="306" r:id="rId13"/>
    <p:sldId id="307" r:id="rId14"/>
    <p:sldId id="294" r:id="rId15"/>
    <p:sldId id="278" r:id="rId16"/>
  </p:sldIdLst>
  <p:sldSz cx="9144000" cy="5143500" type="screen16x9"/>
  <p:notesSz cx="6858000" cy="9144000"/>
  <p:embeddedFontLst>
    <p:embeddedFont>
      <p:font typeface="Barlow Light" panose="020B0604020202020204" charset="0"/>
      <p:regular r:id="rId18"/>
      <p:bold r:id="rId19"/>
      <p:italic r:id="rId20"/>
      <p:boldItalic r:id="rId21"/>
    </p:embeddedFont>
    <p:embeddedFont>
      <p:font typeface="Barlow SemiBold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74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8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07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302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so.eurostat.ec.europa.eu/nui/show.do?dataset=hlth_ehis_bm1i&amp;lang=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67544" y="3055874"/>
            <a:ext cx="6552728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x-es-XL" sz="2400" dirty="0">
                <a:solidFill>
                  <a:schemeClr val="accent1"/>
                </a:solidFill>
              </a:rPr>
              <a:t/>
            </a:r>
            <a:br>
              <a:rPr lang="x-es-XL" sz="2400" dirty="0">
                <a:solidFill>
                  <a:schemeClr val="accent1"/>
                </a:solidFill>
              </a:rPr>
            </a:br>
            <a:r>
              <a:rPr lang="es-ES" sz="3600" dirty="0" smtClean="0">
                <a:latin typeface="+mj-lt"/>
              </a:rPr>
              <a:t>Definición de trastornos de la conducta alimentaria</a:t>
            </a:r>
            <a:br>
              <a:rPr lang="es-ES" sz="3600" dirty="0" smtClean="0">
                <a:latin typeface="+mj-lt"/>
              </a:rPr>
            </a:br>
            <a:r>
              <a:rPr lang="es-ES" sz="1800" dirty="0" smtClean="0">
                <a:latin typeface="+mj-lt"/>
              </a:rPr>
              <a:t>Roxana Martin-Hadmaș, Adrian Martin</a:t>
            </a:r>
            <a:br>
              <a:rPr lang="es-ES" sz="1800" dirty="0" smtClean="0">
                <a:latin typeface="+mj-lt"/>
              </a:rPr>
            </a:br>
            <a:r>
              <a:rPr lang="es-ES" sz="1800" dirty="0" smtClean="0">
                <a:latin typeface="+mj-lt"/>
              </a:rPr>
              <a:t>Dietistas colegiados, PhD</a:t>
            </a:r>
            <a:endParaRPr lang="es-ES" sz="1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es-XL" sz="6000" b="1">
                <a:solidFill>
                  <a:schemeClr val="accent2"/>
                </a:solidFill>
              </a:rPr>
              <a:t>Connected 4 Health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822B0-DB10-5460-71D0-927C2DEA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sz="2400" b="1" i="1" dirty="0">
                <a:latin typeface="+mj-lt"/>
              </a:rPr>
              <a:t>Trastorno de atracones compulsivos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4C8C8E-E71A-9BDA-2AE9-DABCA164F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212121"/>
                </a:solidFill>
                <a:latin typeface="+mn-lt"/>
              </a:rPr>
              <a:t>El </a:t>
            </a:r>
            <a:r>
              <a:rPr lang="es-ES" sz="1400" b="1" i="1" dirty="0" smtClean="0">
                <a:solidFill>
                  <a:srgbClr val="212121"/>
                </a:solidFill>
                <a:effectLst/>
                <a:latin typeface="+mn-lt"/>
              </a:rPr>
              <a:t>trastorno de atracones compulsivos</a:t>
            </a:r>
            <a:r>
              <a:rPr lang="es-ES" sz="1400" b="1" i="1" dirty="0" smtClean="0">
                <a:solidFill>
                  <a:srgbClr val="212121"/>
                </a:solidFill>
                <a:latin typeface="+mn-lt"/>
              </a:rPr>
              <a:t> 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se caracteriza por episodios de ingesta masiva de comida seguidos de sentimientos de vergüenza, culpa y angustia.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212121"/>
                </a:solidFill>
                <a:latin typeface="+mn-lt"/>
              </a:rPr>
              <a:t>Las personas que sufren un trastorno de atracones compulsivos 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suelen consumir grandes cantidades de comida incluso cuando no tienen hambre y sienten que no controlan la forma en la que comen.</a:t>
            </a:r>
            <a:endParaRPr lang="es-ES" sz="1400" b="0" i="0" dirty="0">
              <a:solidFill>
                <a:srgbClr val="212121"/>
              </a:solidFill>
              <a:effectLst/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EC072D-57D5-CB95-5E56-BFE7520EFA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87378" y="1705175"/>
            <a:ext cx="4633094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es-ES" sz="1400" dirty="0" smtClean="0">
                <a:solidFill>
                  <a:srgbClr val="212121"/>
                </a:solidFill>
                <a:latin typeface="+mn-lt"/>
              </a:rPr>
              <a:t>Entre los </a:t>
            </a:r>
            <a:r>
              <a:rPr lang="es-ES" sz="1400" b="1" i="0" dirty="0" smtClean="0">
                <a:solidFill>
                  <a:srgbClr val="212121"/>
                </a:solidFill>
                <a:effectLst/>
                <a:latin typeface="+mn-lt"/>
              </a:rPr>
              <a:t>síntomas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 del trastorno de atracones compulsivos cabe citar</a:t>
            </a:r>
            <a:r>
              <a:rPr lang="es-ES" sz="1400" dirty="0" smtClean="0">
                <a:solidFill>
                  <a:srgbClr val="212121"/>
                </a:solidFill>
                <a:latin typeface="+mn-lt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Comer grandes cantidades de comida en poco tiempo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Sentir que se pierde el control durante el episodio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Comer incluso cuando no se tiene hambre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Sentir vergüenza, culpa o angustia después de comer</a:t>
            </a: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671351-B5C3-DF8C-0314-764BF91C1B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208039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A3CC2-FC08-5ABD-1F74-24CF09BA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i="1" dirty="0" smtClean="0">
                <a:latin typeface="+mj-lt"/>
              </a:rPr>
              <a:t>Bulimia nerviosa</a:t>
            </a:r>
            <a:endParaRPr lang="es-ES" sz="2400" b="1" i="1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E7C44B-24B9-452E-007B-E1B520881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5175"/>
            <a:ext cx="3408400" cy="2715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212121"/>
                </a:solidFill>
                <a:effectLst/>
                <a:latin typeface="+mn-lt"/>
              </a:rPr>
              <a:t>La </a:t>
            </a:r>
            <a:r>
              <a:rPr lang="es-ES" sz="1400" b="1" i="1" dirty="0" smtClean="0">
                <a:solidFill>
                  <a:srgbClr val="212121"/>
                </a:solidFill>
                <a:effectLst/>
                <a:latin typeface="+mn-lt"/>
              </a:rPr>
              <a:t>bulimia nerviosa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 se caracteriza por episodios de atracones seguidos de conductas purgativas, como vomitar o tomar laxantes.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Al igual que en la </a:t>
            </a:r>
            <a:r>
              <a:rPr lang="es-ES" sz="1400" i="1" dirty="0" smtClean="0">
                <a:solidFill>
                  <a:srgbClr val="212121"/>
                </a:solidFill>
                <a:latin typeface="+mn-lt"/>
              </a:rPr>
              <a:t>a</a:t>
            </a:r>
            <a:r>
              <a:rPr lang="es-ES" sz="1400" b="0" i="1" dirty="0" smtClean="0">
                <a:solidFill>
                  <a:srgbClr val="212121"/>
                </a:solidFill>
                <a:effectLst/>
                <a:latin typeface="+mn-lt"/>
              </a:rPr>
              <a:t>norexia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, en la </a:t>
            </a:r>
            <a:r>
              <a:rPr lang="es-ES" sz="1400" b="0" i="1" dirty="0" smtClean="0">
                <a:solidFill>
                  <a:srgbClr val="212121"/>
                </a:solidFill>
                <a:effectLst/>
                <a:latin typeface="+mn-lt"/>
              </a:rPr>
              <a:t>bulimia nerviosa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 también hay una imagen distorsionada del cuerpo propio y un miedo a ganar peso.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Ahora bien, las conductas que resultan de ese miedo y esa distorsión son muy diferentes.</a:t>
            </a:r>
            <a:endParaRPr lang="es-ES" sz="1400" b="0" i="0" dirty="0">
              <a:solidFill>
                <a:srgbClr val="212121"/>
              </a:solidFill>
              <a:effectLst/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C2FFFF-9955-53C2-6A2C-460919E7695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95936" y="1347614"/>
            <a:ext cx="5040560" cy="3073161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Para que a una persona se le </a:t>
            </a:r>
            <a:r>
              <a:rPr lang="es-ES" sz="1400" b="1" i="0" dirty="0" smtClean="0">
                <a:solidFill>
                  <a:srgbClr val="212121"/>
                </a:solidFill>
                <a:effectLst/>
                <a:latin typeface="+mn-lt"/>
              </a:rPr>
              <a:t>diagnostique que sufre de bulimia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, debe presentar las siguientes conductas: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Hiperfagia (consumir cantidades excesivas de comida durante un periodo de dos horas) y sensación de no tener control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Recurso repetitivo a conductas purgativas compensatorias y autoinducidas como tomar laxativos laxantes o diuréticos, vomitar o hacer muchísimo ejercicio para evitar coger peso</a:t>
            </a:r>
          </a:p>
          <a:p>
            <a:pPr algn="l" fontAlgn="base"/>
            <a:endParaRPr lang="en-US" sz="1400" b="0" i="0" dirty="0">
              <a:solidFill>
                <a:srgbClr val="212121"/>
              </a:solidFill>
              <a:effectLst/>
              <a:latin typeface="+mn-lt"/>
            </a:endParaRP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Dichas conductas deben ocurrir al menos una vez a la semana durante un mínimo de tres meses. 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Además, deben centrarse en el peso y la figura, y no estar relacionadas con la anorexia.</a:t>
            </a: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173A0C-2154-5CCE-EDE1-75BE60003E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248410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60461D-2CCA-F982-66E7-5486B98C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+mj-lt"/>
              </a:rPr>
              <a:t>Estrategias de prevención y adaptación</a:t>
            </a:r>
            <a:endParaRPr lang="es-ES" sz="24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6224A6-BC73-8094-CAFE-0B09F1C4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491630"/>
            <a:ext cx="7773449" cy="3040145"/>
          </a:xfrm>
        </p:spPr>
        <p:txBody>
          <a:bodyPr/>
          <a:lstStyle/>
          <a:p>
            <a:pPr algn="l" fontAlgn="base">
              <a:buFont typeface="Wingdings" panose="05000000000000000000" pitchFamily="2" charset="2"/>
              <a:buChar char="q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Si reconocemos signos de TCA, podemos adoptar algunas medidas para gestionar la conducta de riesgo y desarrollar una relación más saludable con la comida. 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212121"/>
                </a:solidFill>
                <a:latin typeface="+mn-lt"/>
              </a:rPr>
              <a:t>Los métodos de adaptación individualizados pueden ayudar a evitar que 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esas conductas alcancen el grado de TCA. </a:t>
            </a:r>
          </a:p>
          <a:p>
            <a:pPr marL="76200" indent="0" algn="l" fontAlgn="base">
              <a:buNone/>
            </a:pPr>
            <a:r>
              <a:rPr lang="es-ES" sz="1200" b="0" i="0" dirty="0" smtClean="0">
                <a:solidFill>
                  <a:srgbClr val="212121"/>
                </a:solidFill>
                <a:effectLst/>
                <a:latin typeface="+mn-lt"/>
              </a:rPr>
              <a:t>Algunos </a:t>
            </a:r>
            <a:r>
              <a:rPr lang="es-ES" sz="1200" b="1" i="0" dirty="0" smtClean="0">
                <a:solidFill>
                  <a:srgbClr val="212121"/>
                </a:solidFill>
                <a:effectLst/>
                <a:latin typeface="+mn-lt"/>
              </a:rPr>
              <a:t>pasos </a:t>
            </a:r>
            <a:r>
              <a:rPr lang="es-ES" sz="1200" b="0" i="0" dirty="0" smtClean="0">
                <a:solidFill>
                  <a:srgbClr val="212121"/>
                </a:solidFill>
                <a:effectLst/>
                <a:latin typeface="+mn-lt"/>
              </a:rPr>
              <a:t>que deben incluirse:</a:t>
            </a:r>
          </a:p>
          <a:p>
            <a:pPr algn="l" fontAlgn="base"/>
            <a:r>
              <a:rPr lang="es-ES" sz="1200" b="0" i="0" dirty="0" smtClean="0">
                <a:solidFill>
                  <a:srgbClr val="212121"/>
                </a:solidFill>
                <a:effectLst/>
                <a:latin typeface="+mn-lt"/>
              </a:rPr>
              <a:t>Evitar las dietas que estén de moda</a:t>
            </a:r>
          </a:p>
          <a:p>
            <a:pPr algn="l" fontAlgn="base"/>
            <a:r>
              <a:rPr lang="es-ES" sz="1200" b="0" i="0" dirty="0" smtClean="0">
                <a:solidFill>
                  <a:srgbClr val="212121"/>
                </a:solidFill>
                <a:effectLst/>
                <a:latin typeface="+mn-lt"/>
              </a:rPr>
              <a:t>Hacer que el paciente se hable de forma positiva</a:t>
            </a:r>
          </a:p>
          <a:p>
            <a:pPr algn="l" fontAlgn="base"/>
            <a:r>
              <a:rPr lang="es-ES" sz="1200" b="0" i="0" dirty="0" smtClean="0">
                <a:solidFill>
                  <a:srgbClr val="212121"/>
                </a:solidFill>
                <a:effectLst/>
                <a:latin typeface="+mn-lt"/>
              </a:rPr>
              <a:t>Evitar pensamientos negativos y autocríticas</a:t>
            </a:r>
            <a:r>
              <a:rPr lang="es-ES" sz="1200" dirty="0" smtClean="0">
                <a:solidFill>
                  <a:srgbClr val="212121"/>
                </a:solidFill>
                <a:latin typeface="+mn-lt"/>
              </a:rPr>
              <a:t> y ayudar al paciente a centrarse en </a:t>
            </a:r>
            <a:r>
              <a:rPr lang="es-ES" sz="1200" b="0" i="0" dirty="0" smtClean="0">
                <a:solidFill>
                  <a:srgbClr val="212121"/>
                </a:solidFill>
                <a:effectLst/>
                <a:latin typeface="+mn-lt"/>
              </a:rPr>
              <a:t>apreciar sus aspectos y cualidades positivas (pensar en lo que les gusta de su cuerpo, crear una relación positiva con él, darse cuenta de las cosas que les gustan de sí mismos y recurrir a afirmaciones positivas para reforzar su confianza)</a:t>
            </a:r>
          </a:p>
          <a:p>
            <a:pPr algn="l" fontAlgn="base"/>
            <a:r>
              <a:rPr lang="es-ES" sz="1200" b="0" i="0" dirty="0" smtClean="0">
                <a:solidFill>
                  <a:srgbClr val="212121"/>
                </a:solidFill>
                <a:effectLst/>
                <a:latin typeface="+mn-lt"/>
              </a:rPr>
              <a:t>Practicar conceptos de neutralidad corporal</a:t>
            </a:r>
          </a:p>
          <a:p>
            <a:pPr algn="l" fontAlgn="base"/>
            <a:r>
              <a:rPr lang="es-ES" sz="1200" b="0" i="0" dirty="0" smtClean="0">
                <a:solidFill>
                  <a:srgbClr val="212121"/>
                </a:solidFill>
                <a:effectLst/>
                <a:latin typeface="+mn-lt"/>
              </a:rPr>
              <a:t>Probar a tener una actitud más presente al comer y gestionar el estrés</a:t>
            </a:r>
          </a:p>
          <a:p>
            <a:endParaRPr lang="ro-RO" sz="14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1EE6F3-0204-3DEC-03C1-2057A58F63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428533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E4854E-16C4-9D29-2588-5329397B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i="1" dirty="0" smtClean="0">
                <a:latin typeface="+mj-lt"/>
              </a:rPr>
              <a:t>Aspectos clave</a:t>
            </a:r>
            <a:endParaRPr lang="es-ES" sz="2400" i="1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F440DC-20C4-BAFC-DC17-C7B2AF5B8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x-es-XL" sz="1400" i="0" dirty="0">
                <a:solidFill>
                  <a:srgbClr val="212121"/>
                </a:solidFill>
                <a:effectLst/>
                <a:latin typeface="+mn-lt"/>
              </a:rPr>
              <a:t>Los </a:t>
            </a:r>
            <a:r>
              <a:rPr lang="x-es-XL" sz="1400" b="1" i="0" dirty="0">
                <a:solidFill>
                  <a:srgbClr val="212121"/>
                </a:solidFill>
                <a:effectLst/>
                <a:latin typeface="+mn-lt"/>
              </a:rPr>
              <a:t>trastornos de la conducta alimentaria </a:t>
            </a: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pueden tener efectos graves sobre la salud: problemas dentales, desnutrición, irregularidades menstruales, ansiedad, depresión, fallos orgánicos, consumo de sustancias... </a:t>
            </a:r>
          </a:p>
          <a:p>
            <a:pPr algn="l" fontAlgn="base"/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Por eso, si alguien sufre síntomas de un TCA, es absolutamente imprescindible buscar atención profesional y un tratamiento.</a:t>
            </a:r>
          </a:p>
          <a:p>
            <a:pPr algn="l" fontAlgn="base"/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Hay muchos tipos diferentes de tratamientos para los trastornos de la conducta alimentaria. Por ejemplo, puede combinarse la psicoterapia (individual, grupal o familiar) con la orientación nutricional. </a:t>
            </a:r>
          </a:p>
          <a:p>
            <a:pPr algn="l" fontAlgn="base"/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El tratamiento debe ser multidisciplinar y diseñarse de manera que aborde pensamientos, conductas, mecanismos de adaptación y factores relacionados con el estilo de vida para ayudar a los pacientes a recuperarse.</a:t>
            </a: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2B35661-3DFB-68F0-FCEA-6E80D291D7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319325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B64F99-714F-53CB-5921-171C48F8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i="1" dirty="0" smtClean="0">
                <a:latin typeface="+mj-lt"/>
              </a:rPr>
              <a:t>Bibliografía</a:t>
            </a:r>
            <a:endParaRPr lang="es-ES" sz="2400" i="1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EF08F-579A-EC3D-6F50-136B9BDC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347614"/>
            <a:ext cx="8496943" cy="3114632"/>
          </a:xfrm>
        </p:spPr>
        <p:txBody>
          <a:bodyPr/>
          <a:lstStyle/>
          <a:p>
            <a:r>
              <a:rPr lang="x-es-XL" sz="1100" dirty="0">
                <a:latin typeface="+mn-lt"/>
              </a:rPr>
              <a:t>Chaput JP, Ferraro ZM, Prud'homme D, Sharma AM. Widespread misconceptions about obesity. Can Fam Physician. 2014, 60(11):973-5, 981-4</a:t>
            </a:r>
          </a:p>
          <a:p>
            <a:r>
              <a:rPr lang="x-es-XL" sz="1100" dirty="0">
                <a:latin typeface="+mn-lt"/>
              </a:rPr>
              <a:t>Mahmoud R, Kimonis V, Butler MG. Genetics of Obesity in Humans: A Clinical Review. Int. J. Mol. Sci. 2022, 23:11005</a:t>
            </a:r>
          </a:p>
          <a:p>
            <a:r>
              <a:rPr lang="x-es-XL" sz="1100" dirty="0">
                <a:latin typeface="+mn-lt"/>
              </a:rPr>
              <a:t>NCD Risk Factor Collaboration. UN Population Division and World Obesity Federation projections. 2017</a:t>
            </a:r>
          </a:p>
          <a:p>
            <a:r>
              <a:rPr lang="x-es-XL" sz="1100" dirty="0">
                <a:latin typeface="+mn-lt"/>
              </a:rPr>
              <a:t>Freemark M.S. Pediatric Obesity, Etiology, Pathogenesis and Treatment, Second edition. Humana Press. 2018, ISBN 978-3-319-68191-7</a:t>
            </a:r>
          </a:p>
          <a:p>
            <a:r>
              <a:rPr lang="x-es-XL" sz="1100" dirty="0">
                <a:latin typeface="+mn-lt"/>
              </a:rPr>
              <a:t>World Obesity Federation. ”World Obesity Atlas 2022”, London, 2022</a:t>
            </a:r>
          </a:p>
          <a:p>
            <a:r>
              <a:rPr lang="x-es-XL" sz="1100" dirty="0">
                <a:latin typeface="+mn-lt"/>
              </a:rPr>
              <a:t>Grief SN, Waterman M. Approach to Obesity Management in the Primary Care Setting. J Obes Weight-Loss Medication. 2019, 5:1024</a:t>
            </a:r>
          </a:p>
          <a:p>
            <a:r>
              <a:rPr lang="x-es-XL" sz="1100" dirty="0">
                <a:latin typeface="+mn-lt"/>
              </a:rPr>
              <a:t>Forgione N, Deed G, Kilov G et al. Managing Obesity in Primary Care: Breaking Down the Barriers. Adv Ther 2018, 35:191–198</a:t>
            </a:r>
          </a:p>
          <a:p>
            <a:r>
              <a:rPr lang="x-es-XL" sz="1100" b="0" i="0" dirty="0">
                <a:solidFill>
                  <a:srgbClr val="000000"/>
                </a:solidFill>
                <a:effectLst/>
                <a:latin typeface="+mn-lt"/>
              </a:rPr>
              <a:t>MacKay H, Gunasekara CJ, Yam KY, et al. Sex-specific epigenetic development in the mouse hypothalamic arcuate nucleus pinpoints human genomic regions associated with body mass index. </a:t>
            </a:r>
            <a:r>
              <a:rPr lang="x-es-XL" sz="1100" b="0" dirty="0">
                <a:solidFill>
                  <a:srgbClr val="000000"/>
                </a:solidFill>
                <a:effectLst/>
                <a:latin typeface="+mn-lt"/>
              </a:rPr>
              <a:t>Sci Adv. </a:t>
            </a:r>
            <a:r>
              <a:rPr lang="x-es-XL" sz="1100" b="0" i="0" dirty="0">
                <a:solidFill>
                  <a:srgbClr val="000000"/>
                </a:solidFill>
                <a:effectLst/>
                <a:latin typeface="+mn-lt"/>
              </a:rPr>
              <a:t>2022, 8(39):eabo3991. </a:t>
            </a:r>
          </a:p>
          <a:p>
            <a:r>
              <a:rPr lang="x-es-XL" sz="1100" dirty="0">
                <a:latin typeface="+mn-lt"/>
              </a:rPr>
              <a:t>Eurostat.  «Body mass index (BMI) by sex, age and income quintile» (Índice de masa corporal (IMC) por sexo, edad y quintil de ingresos) 2019. Consultado en </a:t>
            </a:r>
            <a:r>
              <a:rPr lang="x-es-XL" sz="1100" dirty="0">
                <a:latin typeface="+mn-lt"/>
                <a:hlinkClick r:id="rId2"/>
              </a:rPr>
              <a:t>https://appsso.eurostat.ec.europa.eu/nui/show.do?dataset=hlth_ehis_bm1i&amp;lang=en</a:t>
            </a:r>
          </a:p>
          <a:p>
            <a:r>
              <a:rPr lang="x-es-XL" sz="1100" dirty="0">
                <a:latin typeface="+mn-lt"/>
              </a:rPr>
              <a:t>https://www.verywellmind.com/difference-between-disordered-eating-and-eating-disorders-5184548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92D268-3C0C-E090-59EC-1C9EDA648F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110506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x-es-XL" sz="1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Número de proyecto: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95536" y="3579862"/>
            <a:ext cx="7996145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s-ES" sz="14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La financiación de la Comisión Europea para la elaboración de esta presentación no constituye una adhesión a su contenido, que refleja exclusivamente las opiniones de los autores, y no puede responsabilizarse a la Comisión del uso que pueda hacerse de la información que contiene.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7543875" cy="158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s-ES" sz="18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Número de proyecto: 2021-1-RO01- KA220-HED-38B739A3</a:t>
            </a:r>
            <a:endParaRPr lang="es-ES" sz="18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s-ES" sz="14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La financiación de la Comisión Europea para la elaboración de esta presentación no constituye una adhesión a su contenido, que refleja exclusivamente las opiniones de los autores, y no puede responsabilizarse a la Comisión del uso que pueda hacerse de la información que contiene.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748394"/>
                </a:solidFill>
              </a:rPr>
              <a:pPr/>
              <a:t>3</a:t>
            </a:fld>
            <a:endParaRPr lang="en">
              <a:solidFill>
                <a:srgbClr val="748394"/>
              </a:solidFill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8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03DEB-CB3B-0E8E-424D-A78F9446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Alimentación desequilibrada vs. trastornos de la conducta alimentaria</a:t>
            </a:r>
            <a:r>
              <a:rPr lang="x-es-XL" sz="2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ca-ES" sz="2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diferencias básicas </a:t>
            </a:r>
            <a:r>
              <a:rPr lang="x-es-XL" sz="2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x-es-XL" sz="2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C31C18-C40E-5884-7DAC-E0345350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491630"/>
            <a:ext cx="8205497" cy="3040145"/>
          </a:xfrm>
        </p:spPr>
        <p:txBody>
          <a:bodyPr/>
          <a:lstStyle/>
          <a:p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Nuevos estudios indican que la alimentación desequilibrada y los trastornos de la conducta alimentaria tienen aspectos comunes, pero no lo mismo. </a:t>
            </a:r>
          </a:p>
          <a:p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Un trastorno de la conducta alimentaria implica un diagnóstico clínico, mientras que la alimentación desequilibrada hace referencia a unos hábitos alimentarios anómalos que no cumplen los criterios necesarios para considerarse un trastorno de la conducta alimentaria.</a:t>
            </a:r>
          </a:p>
          <a:p>
            <a:r>
              <a:rPr lang="es-ES" sz="1400" dirty="0" smtClean="0">
                <a:solidFill>
                  <a:srgbClr val="212121"/>
                </a:solidFill>
                <a:latin typeface="+mn-lt"/>
              </a:rPr>
              <a:t>Las personas 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con una alimentación desequilibrada no tienen por qué cumplir los criterios de diagnóstico de un trastorno de la conducta alimentaria. </a:t>
            </a:r>
          </a:p>
          <a:p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La principal diferencia entre ellos reside en el grado y la gravedad de los síntomas. </a:t>
            </a:r>
          </a:p>
          <a:p>
            <a:r>
              <a:rPr lang="es-ES" sz="1400" dirty="0" smtClean="0">
                <a:solidFill>
                  <a:srgbClr val="212121"/>
                </a:solidFill>
                <a:latin typeface="+mn-lt"/>
              </a:rPr>
              <a:t>La 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alimentación desequilibrada suele llevar asociados muchos de los patrones de conducta presentes en los trastornos de la conducta alimentaria, pero de manera menos frecuente o menos intensa.</a:t>
            </a:r>
          </a:p>
          <a:p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La alimentación desequilibrada puede ser un problema más sutil, por lo que resulta más difícil de reconocer o, en ocasiones, de tratar.</a:t>
            </a:r>
          </a:p>
          <a:p>
            <a:endParaRPr lang="ro-RO" sz="18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EBBD8B-A511-CDD1-C722-C59A4C15C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11431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427ED-1CE8-9F8B-B556-C03E11E7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Alimentación desequilibrada vs. trastornos de la conducta alimentaria: diferencias básicas (2)</a:t>
            </a:r>
            <a:endParaRPr lang="es-ES" sz="22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407343-5555-9F96-10D5-538347529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999" y="1705175"/>
            <a:ext cx="3751977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x-es-XL" sz="1400" b="1" i="1" dirty="0">
                <a:solidFill>
                  <a:srgbClr val="212121"/>
                </a:solidFill>
                <a:effectLst/>
                <a:latin typeface="+mn-lt"/>
              </a:rPr>
              <a:t>Trastornos de la conducta alimentaria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Pensamientos obsesivos sobre la comida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Preocupación extrema por las calorías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Cambios de peso significativos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Pensamientos obsesivos sobre el peso y la figura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Incapacidad para funcionar normalmente debido a conductas obsesivas (contar calorías, atracones y purgas, ejercicio físico)</a:t>
            </a: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A30B55-9B47-558A-F500-4058A9EDF0A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8023" y="1705175"/>
            <a:ext cx="3751977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x-es-XL" sz="1400" b="1" i="1" dirty="0">
                <a:solidFill>
                  <a:srgbClr val="212121"/>
                </a:solidFill>
                <a:effectLst/>
                <a:latin typeface="+mn-lt"/>
              </a:rPr>
              <a:t>Alimentación desequilibrada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Comer por motivos que no sean tener hambre o alimentarse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Comer para calmar el estrés u otras emociones complejas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Recurrir a la limitación de calorías o a atracones y purgas de manera irregular o limitada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Evitar grandes grupos alimentarios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Comer solo determinados alimentos</a:t>
            </a: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F987E2-5DF0-E58B-D9A7-EF28EEAD35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365010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DE067-DEF3-B838-405D-9322FDF4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+mj-lt"/>
              </a:rPr>
              <a:t>¿Qué es un trastorno de la conducta alimentaria?</a:t>
            </a:r>
            <a:endParaRPr lang="es-ES" sz="24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76BE3D-10D8-47D8-94A1-CEEBE9DDD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701442" cy="2826600"/>
          </a:xfrm>
        </p:spPr>
        <p:txBody>
          <a:bodyPr/>
          <a:lstStyle/>
          <a:p>
            <a:pPr algn="l" fontAlgn="base">
              <a:buFont typeface="Wingdings" panose="05000000000000000000" pitchFamily="2" charset="2"/>
              <a:buChar char="v"/>
            </a:pPr>
            <a:r>
              <a:rPr lang="es-ES" sz="1800" b="0" i="0" dirty="0" smtClean="0">
                <a:solidFill>
                  <a:srgbClr val="212121"/>
                </a:solidFill>
                <a:effectLst/>
                <a:latin typeface="+mn-lt"/>
              </a:rPr>
              <a:t>Un </a:t>
            </a:r>
            <a:r>
              <a:rPr lang="es-ES" sz="1800" b="1" i="1" dirty="0" smtClean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trastorno de la conducta alimentaria (TCA) </a:t>
            </a:r>
            <a:r>
              <a:rPr lang="es-ES" sz="1800" b="0" i="0" dirty="0" smtClean="0">
                <a:solidFill>
                  <a:srgbClr val="212121"/>
                </a:solidFill>
                <a:effectLst/>
                <a:latin typeface="+mn-lt"/>
              </a:rPr>
              <a:t>es una enfermedad muy compleja que se caracteriza por unos hábitos alimentarios anómalos que impiden al individuo funcionar normalmente y afectan a su salud</a:t>
            </a:r>
          </a:p>
          <a:p>
            <a:pPr marL="76200" indent="0" algn="l" fontAlgn="base">
              <a:buNone/>
            </a:pPr>
            <a:endParaRPr lang="ro-RO" sz="1600" b="0" i="0" dirty="0">
              <a:solidFill>
                <a:srgbClr val="212121"/>
              </a:solidFill>
              <a:effectLst/>
              <a:latin typeface="+mn-lt"/>
            </a:endParaRPr>
          </a:p>
          <a:p>
            <a:pPr marL="76200" indent="0" algn="l" fontAlgn="base">
              <a:buNone/>
            </a:pPr>
            <a:r>
              <a:rPr lang="es-ES" sz="1800" b="1" i="0" dirty="0" smtClean="0">
                <a:solidFill>
                  <a:srgbClr val="212121"/>
                </a:solidFill>
                <a:effectLst/>
                <a:latin typeface="+mn-lt"/>
              </a:rPr>
              <a:t>Tipos de trastornos de la conducta alimentaria:</a:t>
            </a:r>
          </a:p>
          <a:p>
            <a:pPr algn="l" fontAlgn="base"/>
            <a:r>
              <a:rPr lang="es-ES" sz="1600" b="0" i="0" dirty="0" smtClean="0">
                <a:solidFill>
                  <a:srgbClr val="212121"/>
                </a:solidFill>
                <a:effectLst/>
                <a:latin typeface="+mn-lt"/>
              </a:rPr>
              <a:t>Los tres trastornos de la conducta alimentaria más </a:t>
            </a:r>
            <a:r>
              <a:rPr lang="es-ES" sz="1600" b="0" i="0" smtClean="0">
                <a:solidFill>
                  <a:srgbClr val="212121"/>
                </a:solidFill>
                <a:effectLst/>
                <a:latin typeface="+mn-lt"/>
              </a:rPr>
              <a:t>habituales son </a:t>
            </a:r>
            <a:r>
              <a:rPr lang="es-ES" sz="1600" b="0" smtClean="0">
                <a:solidFill>
                  <a:srgbClr val="212121"/>
                </a:solidFill>
                <a:effectLst/>
                <a:latin typeface="+mn-lt"/>
              </a:rPr>
              <a:t>el </a:t>
            </a:r>
            <a:r>
              <a:rPr lang="es-ES" sz="1600" b="0" i="1" dirty="0" smtClean="0">
                <a:solidFill>
                  <a:srgbClr val="212121"/>
                </a:solidFill>
                <a:effectLst/>
                <a:latin typeface="+mn-lt"/>
              </a:rPr>
              <a:t>trastorno de atracones compulsivos</a:t>
            </a:r>
            <a:r>
              <a:rPr lang="es-ES" sz="1600" b="0" dirty="0" smtClean="0">
                <a:solidFill>
                  <a:srgbClr val="212121"/>
                </a:solidFill>
                <a:effectLst/>
                <a:latin typeface="+mn-lt"/>
              </a:rPr>
              <a:t>, la</a:t>
            </a:r>
            <a:r>
              <a:rPr lang="es-ES" sz="1600" b="0" i="1" dirty="0" smtClean="0">
                <a:solidFill>
                  <a:srgbClr val="212121"/>
                </a:solidFill>
                <a:effectLst/>
                <a:latin typeface="+mn-lt"/>
              </a:rPr>
              <a:t> anorexia nerviosa </a:t>
            </a:r>
            <a:r>
              <a:rPr lang="es-ES" sz="1600" b="0" i="0" dirty="0" smtClean="0">
                <a:solidFill>
                  <a:srgbClr val="212121"/>
                </a:solidFill>
                <a:effectLst/>
                <a:latin typeface="+mn-lt"/>
              </a:rPr>
              <a:t>y la </a:t>
            </a:r>
            <a:r>
              <a:rPr lang="es-ES" sz="1600" b="0" i="1" dirty="0" smtClean="0">
                <a:solidFill>
                  <a:srgbClr val="212121"/>
                </a:solidFill>
                <a:effectLst/>
                <a:latin typeface="+mn-lt"/>
              </a:rPr>
              <a:t>bulimia nerviosa</a:t>
            </a:r>
            <a:r>
              <a:rPr lang="es-ES" sz="1600" b="0" i="0" dirty="0" smtClean="0">
                <a:solidFill>
                  <a:srgbClr val="212121"/>
                </a:solidFill>
                <a:effectLst/>
                <a:latin typeface="+mn-lt"/>
              </a:rPr>
              <a:t>, pero también hay otros. </a:t>
            </a:r>
          </a:p>
          <a:p>
            <a:pPr algn="l" fontAlgn="base"/>
            <a:r>
              <a:rPr lang="es-ES" sz="1600" b="0" i="0" dirty="0" smtClean="0">
                <a:solidFill>
                  <a:srgbClr val="212121"/>
                </a:solidFill>
                <a:effectLst/>
                <a:latin typeface="+mn-lt"/>
              </a:rPr>
              <a:t>Cada uno tiene sus propios síntomas y criterios de diagnóstico.</a:t>
            </a: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681821-D459-B37E-0177-22BA4C8F5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379069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3EBF5D-0956-1D25-ADAE-C8EF0B8C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+mj-lt"/>
              </a:rPr>
              <a:t>Etiología de los trastornos de la conducta alimentaria</a:t>
            </a:r>
            <a:endParaRPr lang="es-ES" sz="24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67DBE5-4852-06BA-6AD2-2FA96515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7654"/>
            <a:ext cx="8061481" cy="2824121"/>
          </a:xfrm>
        </p:spPr>
        <p:txBody>
          <a:bodyPr/>
          <a:lstStyle/>
          <a:p>
            <a:r>
              <a:rPr lang="es-ES" sz="1400" dirty="0" smtClean="0">
                <a:latin typeface="+mn-lt"/>
              </a:rPr>
              <a:t>Factores psicológicos: perfeccionismo, trastornos compulsivos, baja autoestima, depresión, ansiedad, estrés</a:t>
            </a:r>
          </a:p>
          <a:p>
            <a:r>
              <a:rPr lang="es-ES" sz="1400" dirty="0" smtClean="0">
                <a:latin typeface="+mn-lt"/>
              </a:rPr>
              <a:t>Factores ambientales: pubertad, experiencias traumáticas, problemas no resueltos en relaciones</a:t>
            </a:r>
          </a:p>
          <a:p>
            <a:r>
              <a:rPr lang="es-ES" sz="1400" dirty="0" smtClean="0">
                <a:latin typeface="+mn-lt"/>
              </a:rPr>
              <a:t>Presión cultural: tipologías habituales en los medios de comunicación</a:t>
            </a:r>
          </a:p>
          <a:p>
            <a:r>
              <a:rPr lang="es-ES" sz="1400" dirty="0" smtClean="0">
                <a:latin typeface="+mn-lt"/>
              </a:rPr>
              <a:t>Exposición en el entorno laboral </a:t>
            </a:r>
          </a:p>
          <a:p>
            <a:r>
              <a:rPr lang="es-ES" sz="1400" dirty="0" smtClean="0">
                <a:latin typeface="+mn-lt"/>
              </a:rPr>
              <a:t>Impacto hormonal en la función cerebral</a:t>
            </a:r>
          </a:p>
          <a:p>
            <a:r>
              <a:rPr lang="es-ES" sz="1400" dirty="0" smtClean="0">
                <a:latin typeface="+mn-lt"/>
              </a:rPr>
              <a:t>Factores genéticos que provocan predisposición: mutaciones relacionadas con la serotonina (1D HTR1D – 1p36), los receptores D2 (11q23) y D4 (11p15.5) de la dopamina, el receptor Delta-1 OPRD1 (1p35) y las mutaciones del factor BDNF (11p13-14).</a:t>
            </a:r>
          </a:p>
          <a:p>
            <a:endParaRPr lang="ro-RO" sz="1200" dirty="0"/>
          </a:p>
          <a:p>
            <a:pPr marL="533400" lvl="1" indent="0">
              <a:buNone/>
            </a:pPr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AB0B46-1857-D482-F82C-AF1179195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331594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584FA-274A-7FC8-4DC3-2EBECECC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+mj-lt"/>
              </a:rPr>
              <a:t>Prevalencia a escala mundial</a:t>
            </a:r>
            <a:endParaRPr lang="es-ES" sz="24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EB8830-9651-6CE0-2B72-368D41909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5318FB-9953-7E4D-C749-C5A2A0B988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smtClean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5A4A3F0-102C-3D0D-C6DA-575A48B11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17549"/>
              </p:ext>
            </p:extLst>
          </p:nvPr>
        </p:nvGraphicFramePr>
        <p:xfrm>
          <a:off x="614362" y="1704974"/>
          <a:ext cx="6837957" cy="288299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79319">
                  <a:extLst>
                    <a:ext uri="{9D8B030D-6E8A-4147-A177-3AD203B41FA5}">
                      <a16:colId xmlns="" xmlns:a16="http://schemas.microsoft.com/office/drawing/2014/main" val="605502241"/>
                    </a:ext>
                  </a:extLst>
                </a:gridCol>
                <a:gridCol w="2279319">
                  <a:extLst>
                    <a:ext uri="{9D8B030D-6E8A-4147-A177-3AD203B41FA5}">
                      <a16:colId xmlns="" xmlns:a16="http://schemas.microsoft.com/office/drawing/2014/main" val="1777526553"/>
                    </a:ext>
                  </a:extLst>
                </a:gridCol>
                <a:gridCol w="2279319">
                  <a:extLst>
                    <a:ext uri="{9D8B030D-6E8A-4147-A177-3AD203B41FA5}">
                      <a16:colId xmlns="" xmlns:a16="http://schemas.microsoft.com/office/drawing/2014/main" val="2516273865"/>
                    </a:ext>
                  </a:extLst>
                </a:gridCol>
              </a:tblGrid>
              <a:tr h="655635"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Mujeres</a:t>
                      </a:r>
                      <a:endParaRPr lang="es-ES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Hombres</a:t>
                      </a:r>
                      <a:endParaRPr lang="es-ES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5356224"/>
                  </a:ext>
                </a:extLst>
              </a:tr>
              <a:tr h="655635"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Anorexia nerviosa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dirty="0"/>
                        <a:t>4 %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/>
                        <a:t>0,3 %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806360"/>
                  </a:ext>
                </a:extLst>
              </a:tr>
              <a:tr h="655635"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Bulimia nerviosa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dirty="0"/>
                        <a:t>3 %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/>
                        <a:t>1 %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7562504"/>
                  </a:ext>
                </a:extLst>
              </a:tr>
              <a:tr h="916093"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Trastorno de atracones compulsivos</a:t>
                      </a:r>
                      <a:endParaRPr lang="es-ES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x-es-XL" dirty="0"/>
                        <a:t>9-29 %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2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12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CF6080-4112-C6F5-A0F8-42A47148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sz="2400" i="1" dirty="0">
                <a:latin typeface="+mj-lt"/>
              </a:rPr>
              <a:t>Anorexia nerviosa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835CA7-9F3D-355B-AED1-0AD45CD1C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705175"/>
            <a:ext cx="3816424" cy="2715600"/>
          </a:xfrm>
        </p:spPr>
        <p:txBody>
          <a:bodyPr/>
          <a:lstStyle/>
          <a:p>
            <a:pPr algn="l" fontAlgn="base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212121"/>
                </a:solidFill>
                <a:effectLst/>
                <a:latin typeface="+mn-lt"/>
              </a:rPr>
              <a:t>La </a:t>
            </a:r>
            <a:r>
              <a:rPr lang="es-ES" sz="1400" b="1" i="1" dirty="0" smtClean="0">
                <a:solidFill>
                  <a:srgbClr val="212121"/>
                </a:solidFill>
                <a:effectLst/>
                <a:latin typeface="+mn-lt"/>
              </a:rPr>
              <a:t>anorexia nerviosa 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es un tipo de trastorno de la conducta alimentaria que se caracteriza por un miedo intenso a ganar peso, una limitación estricta de la ingesta de alimentos y una imagen distorsionada del cuerpo propio. 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Las personas que sufren anorexia nerviosa suelen verse con sobrepeso incluso cuando están peligrosamente por debajo de su peso normal.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La anorexia nerviosa es el trastorno mental con mayor índice de mortalidad.</a:t>
            </a:r>
            <a:r>
              <a:rPr lang="es-ES" sz="1600" b="0" i="0" dirty="0" smtClean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/>
            </a:r>
            <a:br>
              <a:rPr lang="es-ES" sz="1600" b="0" i="0" dirty="0" smtClean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</a:br>
            <a:endParaRPr lang="es-ES" sz="1600" b="0" i="0" dirty="0" smtClean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E0D66A-4FC8-199D-9B9E-3721818EDE1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11960" y="1419622"/>
            <a:ext cx="4824536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es-ES" sz="1400" i="0" dirty="0" smtClean="0">
                <a:solidFill>
                  <a:srgbClr val="212121"/>
                </a:solidFill>
                <a:effectLst/>
                <a:latin typeface="+mn-lt"/>
              </a:rPr>
              <a:t>Entre los </a:t>
            </a:r>
            <a:r>
              <a:rPr lang="es-ES" sz="1400" b="1" i="0" dirty="0" smtClean="0">
                <a:solidFill>
                  <a:srgbClr val="212121"/>
                </a:solidFill>
                <a:effectLst/>
                <a:latin typeface="+mn-lt"/>
              </a:rPr>
              <a:t>síntomas</a:t>
            </a:r>
            <a:r>
              <a:rPr lang="es-ES" sz="1400" i="0" dirty="0" smtClean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s-ES" sz="1400" b="1" i="0" dirty="0" smtClean="0">
                <a:solidFill>
                  <a:srgbClr val="212121"/>
                </a:solidFill>
                <a:effectLst/>
                <a:latin typeface="+mn-lt"/>
              </a:rPr>
              <a:t>de la anorexia </a:t>
            </a: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cabe citar: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Miedo intenso a ganar peso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Limitación estricta de la ingesta de alimentos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Imagen distorsionada del cuerpo propio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Ejercicio físico excesivo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Pérdida de peso extrema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Preocupación por la comida y el peso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12121"/>
              </a:solidFill>
              <a:effectLst/>
              <a:latin typeface="+mn-lt"/>
            </a:endParaRP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s-ES" sz="1400" b="0" i="0" dirty="0" smtClean="0">
                <a:solidFill>
                  <a:srgbClr val="212121"/>
                </a:solidFill>
                <a:effectLst/>
                <a:latin typeface="+mn-lt"/>
              </a:rPr>
              <a:t>Además de una limitación extrema de la ingesta de alimentos, las personas con anorexia suelen recurrir a métodos igualmente extremos para eliminar las calorías que consumen, como el ejercicio físico excesivo, los vómitos autoinducidos o el consumo de laxantes y diuréticos</a:t>
            </a:r>
            <a:r>
              <a:rPr lang="x-es-XL" sz="1400" b="0" i="0" dirty="0" smtClean="0">
                <a:solidFill>
                  <a:srgbClr val="212121"/>
                </a:solidFill>
                <a:effectLst/>
                <a:latin typeface="+mn-lt"/>
              </a:rPr>
              <a:t>.</a:t>
            </a:r>
            <a:endParaRPr lang="x-es-XL" sz="1400" b="0" i="0" dirty="0">
              <a:solidFill>
                <a:srgbClr val="212121"/>
              </a:solidFill>
              <a:effectLst/>
              <a:latin typeface="+mn-lt"/>
            </a:endParaRP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9CEFCA-45C3-0531-32FD-C0EBB6F27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1187959888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1505</Words>
  <Application>Microsoft Office PowerPoint</Application>
  <PresentationFormat>Presentación en pantalla (16:9)</PresentationFormat>
  <Paragraphs>120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Barlow Light</vt:lpstr>
      <vt:lpstr>Arial</vt:lpstr>
      <vt:lpstr>Barlow SemiBold</vt:lpstr>
      <vt:lpstr>Calibri</vt:lpstr>
      <vt:lpstr>Wingdings</vt:lpstr>
      <vt:lpstr>Caius template</vt:lpstr>
      <vt:lpstr> Definición de trastornos de la conducta alimentaria Roxana Martin-Hadmaș, Adrian Martin Dietistas colegiados, PhD</vt:lpstr>
      <vt:lpstr>Número de proyecto: 2021-1-RO01- KA220-HED-38B739A3</vt:lpstr>
      <vt:lpstr>Número de proyecto: 2021-1-RO01- KA220-HED-38B739A3</vt:lpstr>
      <vt:lpstr>Alimentación desequilibrada vs. trastornos de la conducta alimentaria: diferencias básicas (1)</vt:lpstr>
      <vt:lpstr>Alimentación desequilibrada vs. trastornos de la conducta alimentaria: diferencias básicas (2)</vt:lpstr>
      <vt:lpstr>¿Qué es un trastorno de la conducta alimentaria?</vt:lpstr>
      <vt:lpstr>Etiología de los trastornos de la conducta alimentaria</vt:lpstr>
      <vt:lpstr>Prevalencia a escala mundial</vt:lpstr>
      <vt:lpstr>Anorexia nerviosa</vt:lpstr>
      <vt:lpstr>Trastorno de atracones compulsivos</vt:lpstr>
      <vt:lpstr>Bulimia nerviosa</vt:lpstr>
      <vt:lpstr>Estrategias de prevención y adaptación</vt:lpstr>
      <vt:lpstr>Aspectos clave</vt:lpstr>
      <vt:lpstr>Bibliografía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Eva Peribáñez</cp:lastModifiedBy>
  <cp:revision>121</cp:revision>
  <dcterms:modified xsi:type="dcterms:W3CDTF">2023-07-04T09:41:03Z</dcterms:modified>
</cp:coreProperties>
</file>