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17"/>
  </p:notesMasterIdLst>
  <p:sldIdLst>
    <p:sldId id="256" r:id="rId2"/>
    <p:sldId id="257" r:id="rId3"/>
    <p:sldId id="311" r:id="rId4"/>
    <p:sldId id="299" r:id="rId5"/>
    <p:sldId id="300" r:id="rId6"/>
    <p:sldId id="301" r:id="rId7"/>
    <p:sldId id="310" r:id="rId8"/>
    <p:sldId id="309" r:id="rId9"/>
    <p:sldId id="303" r:id="rId10"/>
    <p:sldId id="304" r:id="rId11"/>
    <p:sldId id="305" r:id="rId12"/>
    <p:sldId id="306" r:id="rId13"/>
    <p:sldId id="307" r:id="rId14"/>
    <p:sldId id="294" r:id="rId15"/>
    <p:sldId id="278" r:id="rId16"/>
  </p:sldIdLst>
  <p:sldSz cx="9144000" cy="5143500" type="screen16x9"/>
  <p:notesSz cx="6858000" cy="9144000"/>
  <p:embeddedFontLst>
    <p:embeddedFont>
      <p:font typeface="Barlow SemiBold" panose="020B0604020202020204" charset="0"/>
      <p:regular r:id="rId18"/>
      <p:bold r:id="rId19"/>
      <p:italic r:id="rId20"/>
      <p:boldItalic r:id="rId21"/>
    </p:embeddedFont>
    <p:embeddedFont>
      <p:font typeface="Barlow Light" panose="020B060402020202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5" d="100"/>
          <a:sy n="115" d="100"/>
        </p:scale>
        <p:origin x="-437" y="19"/>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747fdb7cbc_0_1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747fdb7cbc_0_1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9"/>
        <p:cNvGrpSpPr/>
        <p:nvPr/>
      </p:nvGrpSpPr>
      <p:grpSpPr>
        <a:xfrm>
          <a:off x="0" y="0"/>
          <a:ext cx="0" cy="0"/>
          <a:chOff x="0" y="0"/>
          <a:chExt cx="0" cy="0"/>
        </a:xfrm>
      </p:grpSpPr>
      <p:grpSp>
        <p:nvGrpSpPr>
          <p:cNvPr id="60" name="Google Shape;60;p6"/>
          <p:cNvGrpSpPr/>
          <p:nvPr/>
        </p:nvGrpSpPr>
        <p:grpSpPr>
          <a:xfrm>
            <a:off x="0" y="4762400"/>
            <a:ext cx="603997" cy="381100"/>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6"/>
          <p:cNvSpPr txBox="1">
            <a:spLocks noGrp="1"/>
          </p:cNvSpPr>
          <p:nvPr>
            <p:ph type="title"/>
          </p:nvPr>
        </p:nvSpPr>
        <p:spPr>
          <a:xfrm>
            <a:off x="614975" y="391350"/>
            <a:ext cx="3613200" cy="9195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614975" y="1476575"/>
            <a:ext cx="36132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65" name="Google Shape;65;p6"/>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66" name="Google Shape;66;p6"/>
          <p:cNvGrpSpPr/>
          <p:nvPr/>
        </p:nvGrpSpPr>
        <p:grpSpPr>
          <a:xfrm rot="10800000">
            <a:off x="4572000" y="-47"/>
            <a:ext cx="4572000" cy="5157522"/>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appsso.eurostat.ec.europa.eu/nui/show.do?dataset=hlth_ehis_bm1i&amp;lang=e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467544" y="3055874"/>
            <a:ext cx="6552728" cy="1532100"/>
          </a:xfrm>
          <a:prstGeom prst="rect">
            <a:avLst/>
          </a:prstGeom>
        </p:spPr>
        <p:txBody>
          <a:bodyPr spcFirstLastPara="1" wrap="square" lIns="0" tIns="0" rIns="0" bIns="0" anchor="ctr" anchorCtr="0">
            <a:noAutofit/>
          </a:bodyPr>
          <a:lstStyle/>
          <a:p>
            <a:pPr lvl="0" algn="ctr"/>
            <a:r>
              <a:rPr lang="en" sz="2400" dirty="0">
                <a:solidFill>
                  <a:schemeClr val="accent1"/>
                </a:solidFill>
              </a:rPr>
              <a:t/>
            </a:r>
            <a:br>
              <a:rPr lang="en" sz="2400" dirty="0">
                <a:solidFill>
                  <a:schemeClr val="accent1"/>
                </a:solidFill>
              </a:rPr>
            </a:br>
            <a:r>
              <a:rPr lang="en-US" sz="2800" dirty="0" smtClean="0"/>
              <a:t>Eating </a:t>
            </a:r>
            <a:r>
              <a:rPr lang="en-US" sz="2800" dirty="0"/>
              <a:t>Disorders Definition</a:t>
            </a:r>
            <a:r>
              <a:rPr lang="it-IT" sz="1800" dirty="0"/>
              <a:t/>
            </a:r>
            <a:br>
              <a:rPr lang="it-IT" sz="1800" dirty="0"/>
            </a:br>
            <a:r>
              <a:rPr lang="it-IT" sz="1800" dirty="0"/>
              <a:t>Roxana Martin-Hadmas, Adrian Martin</a:t>
            </a:r>
            <a:br>
              <a:rPr lang="it-IT" sz="1800" dirty="0"/>
            </a:br>
            <a:r>
              <a:rPr lang="it-IT" sz="1800" dirty="0"/>
              <a:t>Registered Dietitians, PhD</a:t>
            </a:r>
            <a:endParaRPr sz="1800" dirty="0"/>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E822B0-DB10-5460-71D0-927C2DEA5AAA}"/>
              </a:ext>
            </a:extLst>
          </p:cNvPr>
          <p:cNvSpPr>
            <a:spLocks noGrp="1"/>
          </p:cNvSpPr>
          <p:nvPr>
            <p:ph type="title"/>
          </p:nvPr>
        </p:nvSpPr>
        <p:spPr/>
        <p:txBody>
          <a:bodyPr/>
          <a:lstStyle/>
          <a:p>
            <a:r>
              <a:rPr lang="en-US" sz="2400" b="1" i="1" dirty="0"/>
              <a:t>Binge Eating</a:t>
            </a:r>
            <a:endParaRPr lang="ro-RO" sz="2400" b="1" i="1" dirty="0"/>
          </a:p>
        </p:txBody>
      </p:sp>
      <p:sp>
        <p:nvSpPr>
          <p:cNvPr id="3" name="Text Placeholder 2">
            <a:extLst>
              <a:ext uri="{FF2B5EF4-FFF2-40B4-BE49-F238E27FC236}">
                <a16:creationId xmlns:a16="http://schemas.microsoft.com/office/drawing/2014/main" xmlns="" id="{084C8C8E-E71A-9BDA-2AE9-DABCA164F043}"/>
              </a:ext>
            </a:extLst>
          </p:cNvPr>
          <p:cNvSpPr>
            <a:spLocks noGrp="1"/>
          </p:cNvSpPr>
          <p:nvPr>
            <p:ph type="body" idx="1"/>
          </p:nvPr>
        </p:nvSpPr>
        <p:spPr/>
        <p:txBody>
          <a:bodyPr/>
          <a:lstStyle/>
          <a:p>
            <a:pPr>
              <a:buFont typeface="Wingdings" panose="05000000000000000000" pitchFamily="2" charset="2"/>
              <a:buChar char="q"/>
            </a:pPr>
            <a:r>
              <a:rPr lang="en-US" sz="1600" b="1" i="1" dirty="0">
                <a:solidFill>
                  <a:srgbClr val="212121"/>
                </a:solidFill>
                <a:effectLst/>
                <a:latin typeface="Barlow Light" panose="00000400000000000000" pitchFamily="2" charset="-18"/>
              </a:rPr>
              <a:t>Binge </a:t>
            </a:r>
            <a:r>
              <a:rPr lang="en-US" sz="1600" b="1" i="1" dirty="0">
                <a:solidFill>
                  <a:srgbClr val="212121"/>
                </a:solidFill>
                <a:latin typeface="Barlow Light" panose="00000400000000000000" pitchFamily="2" charset="-18"/>
              </a:rPr>
              <a:t>Eating </a:t>
            </a:r>
            <a:r>
              <a:rPr lang="en-US" sz="1600" b="0" i="0" dirty="0">
                <a:solidFill>
                  <a:srgbClr val="212121"/>
                </a:solidFill>
                <a:effectLst/>
                <a:latin typeface="Barlow Light" panose="00000400000000000000" pitchFamily="2" charset="-18"/>
              </a:rPr>
              <a:t>is characterized by episodes of binge eating followed by feelings of shame, guilt, and distress. </a:t>
            </a:r>
          </a:p>
          <a:p>
            <a:pPr>
              <a:buFont typeface="Wingdings" panose="05000000000000000000" pitchFamily="2" charset="2"/>
              <a:buChar char="q"/>
            </a:pPr>
            <a:r>
              <a:rPr lang="en-US" sz="1600" b="0" i="0" dirty="0">
                <a:solidFill>
                  <a:srgbClr val="212121"/>
                </a:solidFill>
                <a:effectLst/>
                <a:latin typeface="Barlow Light" panose="00000400000000000000" pitchFamily="2" charset="-18"/>
              </a:rPr>
              <a:t>People with Binge </a:t>
            </a:r>
            <a:r>
              <a:rPr lang="en-US" sz="1600" dirty="0">
                <a:solidFill>
                  <a:srgbClr val="212121"/>
                </a:solidFill>
                <a:latin typeface="Barlow Light" panose="00000400000000000000" pitchFamily="2" charset="-18"/>
              </a:rPr>
              <a:t>E</a:t>
            </a:r>
            <a:r>
              <a:rPr lang="en-US" sz="1600" b="0" i="0" dirty="0">
                <a:solidFill>
                  <a:srgbClr val="212121"/>
                </a:solidFill>
                <a:effectLst/>
                <a:latin typeface="Barlow Light" panose="00000400000000000000" pitchFamily="2" charset="-18"/>
              </a:rPr>
              <a:t>ating disorder often consume large amounts of food even when they are not hungry and feel that they cannot control their eating.</a:t>
            </a:r>
            <a:endParaRPr lang="ro-RO" sz="1600" dirty="0">
              <a:latin typeface="Barlow Light" panose="00000400000000000000" pitchFamily="2" charset="-18"/>
            </a:endParaRPr>
          </a:p>
        </p:txBody>
      </p:sp>
      <p:sp>
        <p:nvSpPr>
          <p:cNvPr id="4" name="Text Placeholder 3">
            <a:extLst>
              <a:ext uri="{FF2B5EF4-FFF2-40B4-BE49-F238E27FC236}">
                <a16:creationId xmlns:a16="http://schemas.microsoft.com/office/drawing/2014/main" xmlns="" id="{22EC072D-57D5-CB95-5E56-BFE7520EFAA1}"/>
              </a:ext>
            </a:extLst>
          </p:cNvPr>
          <p:cNvSpPr>
            <a:spLocks noGrp="1"/>
          </p:cNvSpPr>
          <p:nvPr>
            <p:ph type="body" idx="2"/>
          </p:nvPr>
        </p:nvSpPr>
        <p:spPr>
          <a:xfrm>
            <a:off x="4187378" y="1705175"/>
            <a:ext cx="4633094" cy="2715600"/>
          </a:xfrm>
        </p:spPr>
        <p:txBody>
          <a:bodyPr/>
          <a:lstStyle/>
          <a:p>
            <a:pPr marL="88900" indent="0" algn="l" fontAlgn="base">
              <a:buNone/>
            </a:pPr>
            <a:r>
              <a:rPr lang="en-US" sz="1800" b="1" i="0" dirty="0">
                <a:solidFill>
                  <a:srgbClr val="212121"/>
                </a:solidFill>
                <a:effectLst/>
                <a:latin typeface="Barlow Light" panose="00000400000000000000" pitchFamily="2" charset="-18"/>
              </a:rPr>
              <a:t>Symptoms</a:t>
            </a:r>
            <a:r>
              <a:rPr lang="en-US" sz="1800" b="0" i="0" dirty="0">
                <a:solidFill>
                  <a:srgbClr val="212121"/>
                </a:solidFill>
                <a:effectLst/>
                <a:latin typeface="Barlow Light" panose="00000400000000000000" pitchFamily="2" charset="-18"/>
              </a:rPr>
              <a:t> of Binge </a:t>
            </a:r>
            <a:r>
              <a:rPr lang="en-US" sz="1800" dirty="0">
                <a:solidFill>
                  <a:srgbClr val="212121"/>
                </a:solidFill>
                <a:latin typeface="Barlow Light" panose="00000400000000000000" pitchFamily="2" charset="-18"/>
              </a:rPr>
              <a:t>E</a:t>
            </a:r>
            <a:r>
              <a:rPr lang="en-US" sz="1800" b="0" i="0" dirty="0">
                <a:solidFill>
                  <a:srgbClr val="212121"/>
                </a:solidFill>
                <a:effectLst/>
                <a:latin typeface="Barlow Light" panose="00000400000000000000" pitchFamily="2" charset="-18"/>
              </a:rPr>
              <a:t>ating include:</a:t>
            </a:r>
          </a:p>
          <a:p>
            <a:pPr algn="l" fontAlgn="base">
              <a:buFont typeface="Arial" panose="020B0604020202020204" pitchFamily="34" charset="0"/>
              <a:buChar char="•"/>
            </a:pPr>
            <a:r>
              <a:rPr lang="en-US" sz="1600" b="0" i="0" dirty="0">
                <a:solidFill>
                  <a:srgbClr val="212121"/>
                </a:solidFill>
                <a:effectLst/>
                <a:latin typeface="Barlow Light" panose="00000400000000000000" pitchFamily="2" charset="-18"/>
              </a:rPr>
              <a:t>Eating large quantities of food in a short period</a:t>
            </a:r>
          </a:p>
          <a:p>
            <a:pPr algn="l" fontAlgn="base">
              <a:buFont typeface="Arial" panose="020B0604020202020204" pitchFamily="34" charset="0"/>
              <a:buChar char="•"/>
            </a:pPr>
            <a:r>
              <a:rPr lang="en-US" sz="1600" b="0" i="0" dirty="0">
                <a:solidFill>
                  <a:srgbClr val="212121"/>
                </a:solidFill>
                <a:effectLst/>
                <a:latin typeface="Barlow Light" panose="00000400000000000000" pitchFamily="2" charset="-18"/>
              </a:rPr>
              <a:t>Feeling out of control during a binge</a:t>
            </a:r>
          </a:p>
          <a:p>
            <a:pPr algn="l" fontAlgn="base">
              <a:buFont typeface="Arial" panose="020B0604020202020204" pitchFamily="34" charset="0"/>
              <a:buChar char="•"/>
            </a:pPr>
            <a:r>
              <a:rPr lang="en-US" sz="1600" b="0" i="0" dirty="0">
                <a:solidFill>
                  <a:srgbClr val="212121"/>
                </a:solidFill>
                <a:effectLst/>
                <a:latin typeface="Barlow Light" panose="00000400000000000000" pitchFamily="2" charset="-18"/>
              </a:rPr>
              <a:t>Eating even when you are not hungry</a:t>
            </a:r>
          </a:p>
          <a:p>
            <a:pPr algn="l" fontAlgn="base">
              <a:buFont typeface="Arial" panose="020B0604020202020204" pitchFamily="34" charset="0"/>
              <a:buChar char="•"/>
            </a:pPr>
            <a:r>
              <a:rPr lang="en-US" sz="1600" b="0" i="0" dirty="0">
                <a:solidFill>
                  <a:srgbClr val="212121"/>
                </a:solidFill>
                <a:effectLst/>
                <a:latin typeface="Barlow Light" panose="00000400000000000000" pitchFamily="2" charset="-18"/>
              </a:rPr>
              <a:t>Feeling guilty, ashamed, or distressed after eating</a:t>
            </a:r>
          </a:p>
          <a:p>
            <a:endParaRPr lang="ro-RO" sz="1600" dirty="0">
              <a:latin typeface="Barlow Light" panose="00000400000000000000" pitchFamily="2" charset="-18"/>
            </a:endParaRPr>
          </a:p>
        </p:txBody>
      </p:sp>
      <p:sp>
        <p:nvSpPr>
          <p:cNvPr id="5" name="Slide Number Placeholder 4">
            <a:extLst>
              <a:ext uri="{FF2B5EF4-FFF2-40B4-BE49-F238E27FC236}">
                <a16:creationId xmlns:a16="http://schemas.microsoft.com/office/drawing/2014/main" xmlns="" id="{34671351-B5C3-DF8C-0314-764BF91C1B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2080393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6A3CC2-FC08-5ABD-1F74-24CF09BA3997}"/>
              </a:ext>
            </a:extLst>
          </p:cNvPr>
          <p:cNvSpPr>
            <a:spLocks noGrp="1"/>
          </p:cNvSpPr>
          <p:nvPr>
            <p:ph type="title"/>
          </p:nvPr>
        </p:nvSpPr>
        <p:spPr/>
        <p:txBody>
          <a:bodyPr/>
          <a:lstStyle/>
          <a:p>
            <a:r>
              <a:rPr lang="en-US" sz="2400" b="1" i="1" dirty="0"/>
              <a:t>Bulimia nervosa</a:t>
            </a:r>
            <a:endParaRPr lang="ro-RO" sz="2400" b="1" i="1" dirty="0"/>
          </a:p>
        </p:txBody>
      </p:sp>
      <p:sp>
        <p:nvSpPr>
          <p:cNvPr id="3" name="Text Placeholder 2">
            <a:extLst>
              <a:ext uri="{FF2B5EF4-FFF2-40B4-BE49-F238E27FC236}">
                <a16:creationId xmlns:a16="http://schemas.microsoft.com/office/drawing/2014/main" xmlns="" id="{60E7C44B-24B9-452E-007B-E1B520881D6C}"/>
              </a:ext>
            </a:extLst>
          </p:cNvPr>
          <p:cNvSpPr>
            <a:spLocks noGrp="1"/>
          </p:cNvSpPr>
          <p:nvPr>
            <p:ph type="body" idx="1"/>
          </p:nvPr>
        </p:nvSpPr>
        <p:spPr>
          <a:xfrm>
            <a:off x="381000" y="1705175"/>
            <a:ext cx="3408400" cy="2715600"/>
          </a:xfrm>
        </p:spPr>
        <p:txBody>
          <a:bodyPr/>
          <a:lstStyle/>
          <a:p>
            <a:pPr>
              <a:buFont typeface="Wingdings" panose="05000000000000000000" pitchFamily="2" charset="2"/>
              <a:buChar char="q"/>
            </a:pPr>
            <a:r>
              <a:rPr lang="en-US" sz="1600" b="1" i="1" dirty="0">
                <a:solidFill>
                  <a:srgbClr val="212121"/>
                </a:solidFill>
                <a:effectLst/>
                <a:latin typeface="Barlow Light" panose="00000400000000000000" pitchFamily="2" charset="-18"/>
              </a:rPr>
              <a:t>Bulimia nervosa</a:t>
            </a:r>
            <a:r>
              <a:rPr lang="en-US" sz="1600" b="0" i="0" dirty="0">
                <a:solidFill>
                  <a:srgbClr val="212121"/>
                </a:solidFill>
                <a:effectLst/>
                <a:latin typeface="Barlow Light" panose="00000400000000000000" pitchFamily="2" charset="-18"/>
              </a:rPr>
              <a:t> is characterized by episodes of binge eating followed by purging behaviors, such as vomiting or using laxatives.</a:t>
            </a:r>
          </a:p>
          <a:p>
            <a:pPr>
              <a:buFont typeface="Wingdings" panose="05000000000000000000" pitchFamily="2" charset="2"/>
              <a:buChar char="q"/>
            </a:pPr>
            <a:r>
              <a:rPr lang="en-US" sz="1600" b="0" i="0" dirty="0">
                <a:solidFill>
                  <a:srgbClr val="212121"/>
                </a:solidFill>
                <a:effectLst/>
                <a:latin typeface="Barlow Light" panose="00000400000000000000" pitchFamily="2" charset="-18"/>
              </a:rPr>
              <a:t>Like </a:t>
            </a:r>
            <a:r>
              <a:rPr lang="en-US" sz="1600" i="1" dirty="0">
                <a:solidFill>
                  <a:srgbClr val="212121"/>
                </a:solidFill>
                <a:latin typeface="Barlow Light" panose="00000400000000000000" pitchFamily="2" charset="-18"/>
              </a:rPr>
              <a:t>A</a:t>
            </a:r>
            <a:r>
              <a:rPr lang="en-US" sz="1600" b="0" i="1" dirty="0">
                <a:solidFill>
                  <a:srgbClr val="212121"/>
                </a:solidFill>
                <a:effectLst/>
                <a:latin typeface="Barlow Light" panose="00000400000000000000" pitchFamily="2" charset="-18"/>
              </a:rPr>
              <a:t>norexia, Bulimia nervosa </a:t>
            </a:r>
            <a:r>
              <a:rPr lang="en-US" sz="1600" b="0" i="0" dirty="0">
                <a:solidFill>
                  <a:srgbClr val="212121"/>
                </a:solidFill>
                <a:effectLst/>
                <a:latin typeface="Barlow Light" panose="00000400000000000000" pitchFamily="2" charset="-18"/>
              </a:rPr>
              <a:t>involves distorted body image and a fear of weight gain.</a:t>
            </a:r>
            <a:endParaRPr lang="en-US" sz="1600" baseline="30000" dirty="0">
              <a:solidFill>
                <a:srgbClr val="0000EE"/>
              </a:solidFill>
              <a:latin typeface="Barlow Light" panose="00000400000000000000" pitchFamily="2" charset="-18"/>
            </a:endParaRPr>
          </a:p>
          <a:p>
            <a:pPr>
              <a:buFont typeface="Wingdings" panose="05000000000000000000" pitchFamily="2" charset="2"/>
              <a:buChar char="q"/>
            </a:pPr>
            <a:r>
              <a:rPr lang="en-US" sz="1600" b="0" i="0" dirty="0">
                <a:solidFill>
                  <a:srgbClr val="212121"/>
                </a:solidFill>
                <a:effectLst/>
                <a:latin typeface="Barlow Light" panose="00000400000000000000" pitchFamily="2" charset="-18"/>
              </a:rPr>
              <a:t>However, the behaviors that result from these distortions and fear are different.</a:t>
            </a:r>
            <a:endParaRPr lang="ro-RO" sz="1600" dirty="0">
              <a:latin typeface="Barlow Light" panose="00000400000000000000" pitchFamily="2" charset="-18"/>
            </a:endParaRPr>
          </a:p>
        </p:txBody>
      </p:sp>
      <p:sp>
        <p:nvSpPr>
          <p:cNvPr id="4" name="Text Placeholder 3">
            <a:extLst>
              <a:ext uri="{FF2B5EF4-FFF2-40B4-BE49-F238E27FC236}">
                <a16:creationId xmlns:a16="http://schemas.microsoft.com/office/drawing/2014/main" xmlns="" id="{03C2FFFF-9955-53C2-6A2C-460919E76952}"/>
              </a:ext>
            </a:extLst>
          </p:cNvPr>
          <p:cNvSpPr>
            <a:spLocks noGrp="1"/>
          </p:cNvSpPr>
          <p:nvPr>
            <p:ph type="body" idx="2"/>
          </p:nvPr>
        </p:nvSpPr>
        <p:spPr>
          <a:xfrm>
            <a:off x="3995936" y="1347614"/>
            <a:ext cx="5040560" cy="3073161"/>
          </a:xfrm>
        </p:spPr>
        <p:txBody>
          <a:bodyPr/>
          <a:lstStyle/>
          <a:p>
            <a:pPr marL="88900" indent="0" algn="l" fontAlgn="base">
              <a:buNone/>
            </a:pPr>
            <a:r>
              <a:rPr lang="en-US" sz="1600" b="0" i="0" dirty="0">
                <a:solidFill>
                  <a:srgbClr val="212121"/>
                </a:solidFill>
                <a:effectLst/>
                <a:latin typeface="Barlow Light" panose="00000400000000000000" pitchFamily="2" charset="-18"/>
              </a:rPr>
              <a:t>To be </a:t>
            </a:r>
            <a:r>
              <a:rPr lang="en-US" sz="1600" b="1" i="0" dirty="0">
                <a:solidFill>
                  <a:srgbClr val="212121"/>
                </a:solidFill>
                <a:effectLst/>
                <a:latin typeface="Barlow Light" panose="00000400000000000000" pitchFamily="2" charset="-18"/>
              </a:rPr>
              <a:t>diagnosed with Bulimia</a:t>
            </a:r>
            <a:r>
              <a:rPr lang="en-US" sz="1600" b="0" i="0" dirty="0">
                <a:solidFill>
                  <a:srgbClr val="212121"/>
                </a:solidFill>
                <a:effectLst/>
                <a:latin typeface="Barlow Light" panose="00000400000000000000" pitchFamily="2" charset="-18"/>
              </a:rPr>
              <a:t>, a person must have the following behaviors:</a:t>
            </a:r>
          </a:p>
          <a:p>
            <a:pPr algn="l" fontAlgn="base">
              <a:buFont typeface="Arial" panose="020B0604020202020204" pitchFamily="34" charset="0"/>
              <a:buChar char="•"/>
            </a:pPr>
            <a:r>
              <a:rPr lang="en-US" sz="1400" b="0" i="0" dirty="0">
                <a:solidFill>
                  <a:srgbClr val="212121"/>
                </a:solidFill>
                <a:effectLst/>
                <a:latin typeface="Barlow Light" panose="00000400000000000000" pitchFamily="2" charset="-18"/>
              </a:rPr>
              <a:t>Binging (which involves consuming excessive amounts of food over the course of a two-hour period) and a sense of feeling out of control</a:t>
            </a:r>
          </a:p>
          <a:p>
            <a:pPr algn="l" fontAlgn="base">
              <a:buFont typeface="Arial" panose="020B0604020202020204" pitchFamily="34" charset="0"/>
              <a:buChar char="•"/>
            </a:pPr>
            <a:r>
              <a:rPr lang="en-US" sz="1400" b="0" i="0" dirty="0">
                <a:solidFill>
                  <a:srgbClr val="212121"/>
                </a:solidFill>
                <a:effectLst/>
                <a:latin typeface="Barlow Light" panose="00000400000000000000" pitchFamily="2" charset="-18"/>
              </a:rPr>
              <a:t>The repeated use of compensatory, self-induced purging behaviors such as the use of laxatives, diuretics, vomiting, and extreme exercise to avoid potential weight gain</a:t>
            </a:r>
          </a:p>
          <a:p>
            <a:pPr algn="l" fontAlgn="base"/>
            <a:endParaRPr lang="en-US" sz="1400" b="0" i="0" dirty="0">
              <a:solidFill>
                <a:srgbClr val="212121"/>
              </a:solidFill>
              <a:effectLst/>
              <a:latin typeface="Barlow Light" panose="00000400000000000000" pitchFamily="2" charset="-18"/>
            </a:endParaRPr>
          </a:p>
          <a:p>
            <a:pPr algn="l" fontAlgn="base">
              <a:buFont typeface="Wingdings" panose="05000000000000000000" pitchFamily="2" charset="2"/>
              <a:buChar char="q"/>
            </a:pPr>
            <a:r>
              <a:rPr lang="en-US" sz="1400" b="0" i="0" dirty="0">
                <a:solidFill>
                  <a:srgbClr val="212121"/>
                </a:solidFill>
                <a:effectLst/>
                <a:latin typeface="Barlow Light" panose="00000400000000000000" pitchFamily="2" charset="-18"/>
              </a:rPr>
              <a:t>Such behaviors must occur at least once a week for a minimum of three months. </a:t>
            </a:r>
          </a:p>
          <a:p>
            <a:pPr algn="l" fontAlgn="base">
              <a:buFont typeface="Wingdings" panose="05000000000000000000" pitchFamily="2" charset="2"/>
              <a:buChar char="q"/>
            </a:pPr>
            <a:r>
              <a:rPr lang="en-US" sz="1400" b="0" i="0" dirty="0">
                <a:solidFill>
                  <a:srgbClr val="212121"/>
                </a:solidFill>
                <a:effectLst/>
                <a:latin typeface="Barlow Light" panose="00000400000000000000" pitchFamily="2" charset="-18"/>
              </a:rPr>
              <a:t>The primary focus of such behaviors must be related to body weight and shape, and such behaviors must not be related to anorexia.</a:t>
            </a:r>
          </a:p>
          <a:p>
            <a:endParaRPr lang="ro-RO" sz="1600" dirty="0">
              <a:latin typeface="Barlow Light" panose="00000400000000000000" pitchFamily="2" charset="-18"/>
            </a:endParaRPr>
          </a:p>
        </p:txBody>
      </p:sp>
      <p:sp>
        <p:nvSpPr>
          <p:cNvPr id="5" name="Slide Number Placeholder 4">
            <a:extLst>
              <a:ext uri="{FF2B5EF4-FFF2-40B4-BE49-F238E27FC236}">
                <a16:creationId xmlns:a16="http://schemas.microsoft.com/office/drawing/2014/main" xmlns="" id="{35173A0C-2154-5CCE-EDE1-75BE60003E0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2484106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60461D-2CCA-F982-66E7-5486B98C8362}"/>
              </a:ext>
            </a:extLst>
          </p:cNvPr>
          <p:cNvSpPr>
            <a:spLocks noGrp="1"/>
          </p:cNvSpPr>
          <p:nvPr>
            <p:ph type="title"/>
          </p:nvPr>
        </p:nvSpPr>
        <p:spPr/>
        <p:txBody>
          <a:bodyPr/>
          <a:lstStyle/>
          <a:p>
            <a:r>
              <a:rPr lang="en-US" sz="2400" dirty="0"/>
              <a:t>Prevention and Coping</a:t>
            </a:r>
            <a:endParaRPr lang="ro-RO" sz="2400" dirty="0"/>
          </a:p>
        </p:txBody>
      </p:sp>
      <p:sp>
        <p:nvSpPr>
          <p:cNvPr id="3" name="Text Placeholder 2">
            <a:extLst>
              <a:ext uri="{FF2B5EF4-FFF2-40B4-BE49-F238E27FC236}">
                <a16:creationId xmlns:a16="http://schemas.microsoft.com/office/drawing/2014/main" xmlns="" id="{A56224A6-BC73-8094-CAFE-0B09F1C48F52}"/>
              </a:ext>
            </a:extLst>
          </p:cNvPr>
          <p:cNvSpPr>
            <a:spLocks noGrp="1"/>
          </p:cNvSpPr>
          <p:nvPr>
            <p:ph type="body" idx="1"/>
          </p:nvPr>
        </p:nvSpPr>
        <p:spPr>
          <a:xfrm>
            <a:off x="614974" y="1491630"/>
            <a:ext cx="7773449" cy="3040145"/>
          </a:xfrm>
        </p:spPr>
        <p:txBody>
          <a:bodyPr/>
          <a:lstStyle/>
          <a:p>
            <a:pPr algn="l" fontAlgn="base">
              <a:buFont typeface="Wingdings" panose="05000000000000000000" pitchFamily="2" charset="2"/>
              <a:buChar char="q"/>
            </a:pPr>
            <a:r>
              <a:rPr lang="en-US" sz="1400" b="0" i="0" dirty="0">
                <a:solidFill>
                  <a:srgbClr val="212121"/>
                </a:solidFill>
                <a:effectLst/>
                <a:latin typeface="Barlow Light" panose="00000400000000000000" pitchFamily="2" charset="-18"/>
              </a:rPr>
              <a:t>If we recognize signs of ED, we can take some steps to manage the risky behavior and develop a healthier relationship with food. </a:t>
            </a:r>
          </a:p>
          <a:p>
            <a:pPr algn="l" fontAlgn="base">
              <a:buFont typeface="Wingdings" panose="05000000000000000000" pitchFamily="2" charset="2"/>
              <a:buChar char="q"/>
            </a:pPr>
            <a:r>
              <a:rPr lang="en-US" sz="1400" dirty="0">
                <a:solidFill>
                  <a:srgbClr val="212121"/>
                </a:solidFill>
                <a:latin typeface="Barlow Light" panose="00000400000000000000" pitchFamily="2" charset="-18"/>
              </a:rPr>
              <a:t>Individualized</a:t>
            </a:r>
            <a:r>
              <a:rPr lang="en-US" sz="1400" b="0" i="0" dirty="0">
                <a:solidFill>
                  <a:srgbClr val="212121"/>
                </a:solidFill>
                <a:effectLst/>
                <a:latin typeface="Barlow Light" panose="00000400000000000000" pitchFamily="2" charset="-18"/>
              </a:rPr>
              <a:t> coping methods may help prevent such behaviors from progressing to a full-fledged eating disorder. </a:t>
            </a:r>
          </a:p>
          <a:p>
            <a:pPr algn="l" fontAlgn="base"/>
            <a:endParaRPr lang="en-US" sz="1400" b="0" i="0" dirty="0">
              <a:solidFill>
                <a:srgbClr val="212121"/>
              </a:solidFill>
              <a:effectLst/>
              <a:latin typeface="Barlow Light" panose="00000400000000000000" pitchFamily="2" charset="-18"/>
            </a:endParaRPr>
          </a:p>
          <a:p>
            <a:pPr marL="76200" indent="0" algn="l" fontAlgn="base">
              <a:buNone/>
            </a:pPr>
            <a:r>
              <a:rPr lang="en-US" sz="1400" b="0" i="0" dirty="0">
                <a:solidFill>
                  <a:srgbClr val="212121"/>
                </a:solidFill>
                <a:effectLst/>
                <a:latin typeface="Barlow Light" panose="00000400000000000000" pitchFamily="2" charset="-18"/>
              </a:rPr>
              <a:t>Some </a:t>
            </a:r>
            <a:r>
              <a:rPr lang="en-US" sz="1400" b="1" i="0" dirty="0">
                <a:solidFill>
                  <a:srgbClr val="212121"/>
                </a:solidFill>
                <a:effectLst/>
                <a:latin typeface="Barlow Light" panose="00000400000000000000" pitchFamily="2" charset="-18"/>
              </a:rPr>
              <a:t>steps </a:t>
            </a:r>
            <a:r>
              <a:rPr lang="en-US" sz="1400" b="0" i="0" dirty="0">
                <a:solidFill>
                  <a:srgbClr val="212121"/>
                </a:solidFill>
                <a:effectLst/>
                <a:latin typeface="Barlow Light" panose="00000400000000000000" pitchFamily="2" charset="-18"/>
              </a:rPr>
              <a:t>to be included:</a:t>
            </a:r>
          </a:p>
          <a:p>
            <a:pPr algn="l" fontAlgn="base"/>
            <a:r>
              <a:rPr lang="en-US" sz="1200" b="0" i="0" dirty="0">
                <a:solidFill>
                  <a:srgbClr val="212121"/>
                </a:solidFill>
                <a:effectLst/>
                <a:latin typeface="Barlow Light" panose="00000400000000000000" pitchFamily="2" charset="-18"/>
              </a:rPr>
              <a:t>Avoid Fad Diets</a:t>
            </a:r>
          </a:p>
          <a:p>
            <a:pPr algn="l" fontAlgn="base"/>
            <a:r>
              <a:rPr lang="en-US" sz="1200" b="0" i="0" dirty="0">
                <a:solidFill>
                  <a:srgbClr val="212121"/>
                </a:solidFill>
                <a:effectLst/>
                <a:latin typeface="Barlow Light" panose="00000400000000000000" pitchFamily="2" charset="-18"/>
              </a:rPr>
              <a:t>Use Positive Self-Talk</a:t>
            </a:r>
          </a:p>
          <a:p>
            <a:pPr algn="l" fontAlgn="base"/>
            <a:r>
              <a:rPr lang="en-US" sz="1200" b="0" i="0" dirty="0">
                <a:solidFill>
                  <a:srgbClr val="212121"/>
                </a:solidFill>
                <a:effectLst/>
                <a:latin typeface="Barlow Light" panose="00000400000000000000" pitchFamily="2" charset="-18"/>
              </a:rPr>
              <a:t>Avoid negative thoughts and self-criticism</a:t>
            </a:r>
            <a:r>
              <a:rPr lang="en-US" sz="1200" dirty="0">
                <a:solidFill>
                  <a:srgbClr val="212121"/>
                </a:solidFill>
                <a:latin typeface="Barlow Light" panose="00000400000000000000" pitchFamily="2" charset="-18"/>
              </a:rPr>
              <a:t>, and fo</a:t>
            </a:r>
            <a:r>
              <a:rPr lang="en-US" sz="1200" b="0" i="0" dirty="0">
                <a:solidFill>
                  <a:srgbClr val="212121"/>
                </a:solidFill>
                <a:effectLst/>
                <a:latin typeface="Barlow Light" panose="00000400000000000000" pitchFamily="2" charset="-18"/>
              </a:rPr>
              <a:t>cus on appreciating the positive assets and good qualities (thinking about what they like about their body, building a positive relationship with their body, noticing the things they love about </a:t>
            </a:r>
            <a:r>
              <a:rPr lang="en-US" sz="1200" dirty="0">
                <a:solidFill>
                  <a:srgbClr val="212121"/>
                </a:solidFill>
                <a:latin typeface="Barlow Light" panose="00000400000000000000" pitchFamily="2" charset="-18"/>
              </a:rPr>
              <a:t>themselves</a:t>
            </a:r>
            <a:r>
              <a:rPr lang="en-US" sz="1200" b="0" i="0" dirty="0">
                <a:solidFill>
                  <a:srgbClr val="212121"/>
                </a:solidFill>
                <a:effectLst/>
                <a:latin typeface="Barlow Light" panose="00000400000000000000" pitchFamily="2" charset="-18"/>
              </a:rPr>
              <a:t>, and using positive affirmations to build their confidence).</a:t>
            </a:r>
          </a:p>
          <a:p>
            <a:pPr algn="l" fontAlgn="base"/>
            <a:r>
              <a:rPr lang="en-US" sz="1200" b="0" i="0" dirty="0">
                <a:solidFill>
                  <a:srgbClr val="212121"/>
                </a:solidFill>
                <a:effectLst/>
                <a:latin typeface="Barlow Light" panose="00000400000000000000" pitchFamily="2" charset="-18"/>
              </a:rPr>
              <a:t>Practice Body Neutrality</a:t>
            </a:r>
          </a:p>
          <a:p>
            <a:pPr algn="l" fontAlgn="base"/>
            <a:r>
              <a:rPr lang="en-US" sz="1200" b="0" i="0" dirty="0">
                <a:solidFill>
                  <a:srgbClr val="212121"/>
                </a:solidFill>
                <a:effectLst/>
                <a:latin typeface="Barlow Light" panose="00000400000000000000" pitchFamily="2" charset="-18"/>
              </a:rPr>
              <a:t>Try Mindful Eating and Stress management</a:t>
            </a:r>
          </a:p>
          <a:p>
            <a:endParaRPr lang="ro-RO" sz="1400" dirty="0">
              <a:latin typeface="Barlow Light" panose="00000400000000000000" pitchFamily="2" charset="-18"/>
            </a:endParaRPr>
          </a:p>
        </p:txBody>
      </p:sp>
      <p:sp>
        <p:nvSpPr>
          <p:cNvPr id="4" name="Slide Number Placeholder 3">
            <a:extLst>
              <a:ext uri="{FF2B5EF4-FFF2-40B4-BE49-F238E27FC236}">
                <a16:creationId xmlns:a16="http://schemas.microsoft.com/office/drawing/2014/main" xmlns="" id="{111EE6F3-0204-3DEC-03C1-2057A58F637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4285330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E4854E-16C4-9D29-2588-5329397BEF53}"/>
              </a:ext>
            </a:extLst>
          </p:cNvPr>
          <p:cNvSpPr>
            <a:spLocks noGrp="1"/>
          </p:cNvSpPr>
          <p:nvPr>
            <p:ph type="title"/>
          </p:nvPr>
        </p:nvSpPr>
        <p:spPr/>
        <p:txBody>
          <a:bodyPr/>
          <a:lstStyle/>
          <a:p>
            <a:r>
              <a:rPr lang="en-US" sz="2400" i="1" dirty="0"/>
              <a:t>To remember…</a:t>
            </a:r>
            <a:endParaRPr lang="ro-RO" sz="2400" i="1" dirty="0"/>
          </a:p>
        </p:txBody>
      </p:sp>
      <p:sp>
        <p:nvSpPr>
          <p:cNvPr id="3" name="Text Placeholder 2">
            <a:extLst>
              <a:ext uri="{FF2B5EF4-FFF2-40B4-BE49-F238E27FC236}">
                <a16:creationId xmlns:a16="http://schemas.microsoft.com/office/drawing/2014/main" xmlns="" id="{6DF440DC-20C4-BAFC-DC17-C7B2AF5B8436}"/>
              </a:ext>
            </a:extLst>
          </p:cNvPr>
          <p:cNvSpPr>
            <a:spLocks noGrp="1"/>
          </p:cNvSpPr>
          <p:nvPr>
            <p:ph type="body" idx="1"/>
          </p:nvPr>
        </p:nvSpPr>
        <p:spPr/>
        <p:txBody>
          <a:bodyPr/>
          <a:lstStyle/>
          <a:p>
            <a:pPr algn="l" fontAlgn="base"/>
            <a:r>
              <a:rPr lang="en-US" sz="1600" b="1" i="0" dirty="0">
                <a:solidFill>
                  <a:srgbClr val="212121"/>
                </a:solidFill>
                <a:effectLst/>
                <a:latin typeface="Barlow Light" panose="00000400000000000000" pitchFamily="2" charset="-18"/>
              </a:rPr>
              <a:t>Eating disorders </a:t>
            </a:r>
            <a:r>
              <a:rPr lang="en-US" sz="1600" b="0" i="0" dirty="0">
                <a:solidFill>
                  <a:srgbClr val="212121"/>
                </a:solidFill>
                <a:effectLst/>
                <a:latin typeface="Barlow Light" panose="00000400000000000000" pitchFamily="2" charset="-18"/>
              </a:rPr>
              <a:t>can lead to serious health outcomes, including dental problems, malnutrition, menstrual irregularities, anxiety, depression, organ failure, and substance use. </a:t>
            </a:r>
          </a:p>
          <a:p>
            <a:pPr algn="l" fontAlgn="base"/>
            <a:r>
              <a:rPr lang="en-US" sz="1600" b="0" i="0" dirty="0">
                <a:solidFill>
                  <a:srgbClr val="212121"/>
                </a:solidFill>
                <a:effectLst/>
                <a:latin typeface="Barlow Light" panose="00000400000000000000" pitchFamily="2" charset="-18"/>
              </a:rPr>
              <a:t>This is why it is so critical to seek treatment if someone is experiencing symptoms of an ED.</a:t>
            </a:r>
          </a:p>
          <a:p>
            <a:pPr algn="l" fontAlgn="base"/>
            <a:r>
              <a:rPr lang="en-US" sz="1600" b="0" i="0" dirty="0">
                <a:solidFill>
                  <a:srgbClr val="212121"/>
                </a:solidFill>
                <a:effectLst/>
                <a:latin typeface="Barlow Light" panose="00000400000000000000" pitchFamily="2" charset="-18"/>
              </a:rPr>
              <a:t>There are many different types of treatment available for eating disorders: it includes a combination of individual, group, and/or family therapy and nutritional counseling. </a:t>
            </a:r>
          </a:p>
          <a:p>
            <a:pPr algn="l" fontAlgn="base"/>
            <a:r>
              <a:rPr lang="en-US" sz="1600" b="0" i="0" dirty="0">
                <a:solidFill>
                  <a:srgbClr val="212121"/>
                </a:solidFill>
                <a:effectLst/>
                <a:latin typeface="Barlow Light" panose="00000400000000000000" pitchFamily="2" charset="-18"/>
              </a:rPr>
              <a:t>Treatment is multidisciplinary and designed to address thoughts, behaviors, coping skills, and lifestyle factors to help people recover.</a:t>
            </a:r>
          </a:p>
          <a:p>
            <a:endParaRPr lang="ro-RO" sz="1600" dirty="0">
              <a:latin typeface="Barlow Light" panose="00000400000000000000" pitchFamily="2" charset="-18"/>
            </a:endParaRPr>
          </a:p>
        </p:txBody>
      </p:sp>
      <p:sp>
        <p:nvSpPr>
          <p:cNvPr id="4" name="Slide Number Placeholder 3">
            <a:extLst>
              <a:ext uri="{FF2B5EF4-FFF2-40B4-BE49-F238E27FC236}">
                <a16:creationId xmlns:a16="http://schemas.microsoft.com/office/drawing/2014/main" xmlns="" id="{02B35661-3DFB-68F0-FCEA-6E80D291D71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3193251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B64F99-714F-53CB-5921-171C48F843A6}"/>
              </a:ext>
            </a:extLst>
          </p:cNvPr>
          <p:cNvSpPr>
            <a:spLocks noGrp="1"/>
          </p:cNvSpPr>
          <p:nvPr>
            <p:ph type="title"/>
          </p:nvPr>
        </p:nvSpPr>
        <p:spPr/>
        <p:txBody>
          <a:bodyPr/>
          <a:lstStyle/>
          <a:p>
            <a:r>
              <a:rPr lang="ro-RO" sz="2400" i="1" dirty="0"/>
              <a:t>Bibliography</a:t>
            </a:r>
            <a:endParaRPr lang="en-US" sz="2400" i="1" dirty="0"/>
          </a:p>
        </p:txBody>
      </p:sp>
      <p:sp>
        <p:nvSpPr>
          <p:cNvPr id="3" name="Text Placeholder 2">
            <a:extLst>
              <a:ext uri="{FF2B5EF4-FFF2-40B4-BE49-F238E27FC236}">
                <a16:creationId xmlns:a16="http://schemas.microsoft.com/office/drawing/2014/main" xmlns="" id="{299EF08F-579A-EC3D-6F50-136B9BDC45E2}"/>
              </a:ext>
            </a:extLst>
          </p:cNvPr>
          <p:cNvSpPr>
            <a:spLocks noGrp="1"/>
          </p:cNvSpPr>
          <p:nvPr>
            <p:ph type="body" idx="1"/>
          </p:nvPr>
        </p:nvSpPr>
        <p:spPr>
          <a:xfrm>
            <a:off x="467544" y="1347614"/>
            <a:ext cx="8496943" cy="3114632"/>
          </a:xfrm>
        </p:spPr>
        <p:txBody>
          <a:bodyPr/>
          <a:lstStyle/>
          <a:p>
            <a:r>
              <a:rPr lang="en-US" sz="1200" dirty="0" err="1"/>
              <a:t>Chaput</a:t>
            </a:r>
            <a:r>
              <a:rPr lang="en-US" sz="1200" dirty="0"/>
              <a:t> JP, Ferraro ZM, </a:t>
            </a:r>
            <a:r>
              <a:rPr lang="en-US" sz="1200" dirty="0" err="1"/>
              <a:t>Prud'homme</a:t>
            </a:r>
            <a:r>
              <a:rPr lang="en-US" sz="1200" dirty="0"/>
              <a:t> D, Sharma AM. Widespread misconceptions about obesity. Can Fam Physician. 2014</a:t>
            </a:r>
            <a:r>
              <a:rPr lang="ro-RO" sz="1200" dirty="0"/>
              <a:t>,  </a:t>
            </a:r>
            <a:r>
              <a:rPr lang="en-US" sz="1200" dirty="0"/>
              <a:t>60(11):973-5, 981-</a:t>
            </a:r>
            <a:r>
              <a:rPr lang="ro-RO" sz="1200" dirty="0"/>
              <a:t>4</a:t>
            </a:r>
          </a:p>
          <a:p>
            <a:r>
              <a:rPr lang="en-US" sz="1200" dirty="0"/>
              <a:t>Mahmoud R</a:t>
            </a:r>
            <a:r>
              <a:rPr lang="ro-RO" sz="1200" dirty="0"/>
              <a:t>,</a:t>
            </a:r>
            <a:r>
              <a:rPr lang="en-US" sz="1200" dirty="0"/>
              <a:t> </a:t>
            </a:r>
            <a:r>
              <a:rPr lang="en-US" sz="1200" dirty="0" err="1"/>
              <a:t>Kimonis</a:t>
            </a:r>
            <a:r>
              <a:rPr lang="en-US" sz="1200" dirty="0"/>
              <a:t> V</a:t>
            </a:r>
            <a:r>
              <a:rPr lang="ro-RO" sz="1200" dirty="0"/>
              <a:t>, </a:t>
            </a:r>
            <a:r>
              <a:rPr lang="en-US" sz="1200" dirty="0"/>
              <a:t>Butler MG. Genetics of Obesity in Humans: A Clinical Review. Int. J. Mol. Sci. 2022, 23</a:t>
            </a:r>
            <a:r>
              <a:rPr lang="ro-RO" sz="1200" dirty="0"/>
              <a:t>:</a:t>
            </a:r>
            <a:r>
              <a:rPr lang="en-US" sz="1200" dirty="0"/>
              <a:t>11005</a:t>
            </a:r>
            <a:endParaRPr lang="ro-RO" sz="1200" dirty="0"/>
          </a:p>
          <a:p>
            <a:r>
              <a:rPr lang="en-US" sz="1200" dirty="0"/>
              <a:t>NCD Risk Factor Collaboration</a:t>
            </a:r>
            <a:r>
              <a:rPr lang="ro-RO" sz="1200" dirty="0"/>
              <a:t>.</a:t>
            </a:r>
            <a:r>
              <a:rPr lang="en-US" sz="1200" dirty="0"/>
              <a:t> UN Population Division and World Obesity Federation projections</a:t>
            </a:r>
            <a:r>
              <a:rPr lang="ro-RO" sz="1200" dirty="0"/>
              <a:t>. 2017</a:t>
            </a:r>
          </a:p>
          <a:p>
            <a:r>
              <a:rPr lang="ro-RO" sz="1200" dirty="0"/>
              <a:t>Freemark M.S. Pediatric Obesity, Etiology, Pathogenesis and Treatment, Second edition. Humana Press. 2018, ISBN 978-3-319-68191-7</a:t>
            </a:r>
          </a:p>
          <a:p>
            <a:r>
              <a:rPr lang="en-US" sz="1200" dirty="0"/>
              <a:t>World Obesity Federation. ”World Obesity Atlas 2022”, London, 2022</a:t>
            </a:r>
            <a:endParaRPr lang="ro-RO" sz="1200" dirty="0"/>
          </a:p>
          <a:p>
            <a:r>
              <a:rPr lang="en-US" sz="1200" dirty="0"/>
              <a:t>Grief SN, Waterman M</a:t>
            </a:r>
            <a:r>
              <a:rPr lang="ro-RO" sz="1200" dirty="0"/>
              <a:t>. </a:t>
            </a:r>
            <a:r>
              <a:rPr lang="en-US" sz="1200" dirty="0"/>
              <a:t>Approach to Obesity Management in the Primary Care Setting. J </a:t>
            </a:r>
            <a:r>
              <a:rPr lang="en-US" sz="1200" dirty="0" err="1"/>
              <a:t>Obes</a:t>
            </a:r>
            <a:r>
              <a:rPr lang="en-US" sz="1200" dirty="0"/>
              <a:t> Weight-Loss Medication</a:t>
            </a:r>
            <a:r>
              <a:rPr lang="ro-RO" sz="1200" dirty="0"/>
              <a:t>. 2019,  </a:t>
            </a:r>
            <a:r>
              <a:rPr lang="en-US" sz="1200" dirty="0"/>
              <a:t> 5:</a:t>
            </a:r>
            <a:r>
              <a:rPr lang="ro-RO" sz="1200" dirty="0"/>
              <a:t>1</a:t>
            </a:r>
            <a:r>
              <a:rPr lang="en-US" sz="1200" dirty="0"/>
              <a:t>024</a:t>
            </a:r>
            <a:endParaRPr lang="ro-RO" sz="1200" dirty="0"/>
          </a:p>
          <a:p>
            <a:r>
              <a:rPr lang="en-US" sz="1200" dirty="0" err="1"/>
              <a:t>Forgione</a:t>
            </a:r>
            <a:r>
              <a:rPr lang="en-US" sz="1200" dirty="0"/>
              <a:t> N, Deed G, </a:t>
            </a:r>
            <a:r>
              <a:rPr lang="en-US" sz="1200" dirty="0" err="1"/>
              <a:t>Kilov</a:t>
            </a:r>
            <a:r>
              <a:rPr lang="en-US" sz="1200" dirty="0"/>
              <a:t> G et al. Managing Obesity in Primary Care: Breaking Down the Barriers. Adv </a:t>
            </a:r>
            <a:r>
              <a:rPr lang="en-US" sz="1200" dirty="0" err="1"/>
              <a:t>Ther</a:t>
            </a:r>
            <a:r>
              <a:rPr lang="en-US" sz="1200" dirty="0"/>
              <a:t> </a:t>
            </a:r>
            <a:r>
              <a:rPr lang="ro-RO" sz="1200" dirty="0"/>
              <a:t>2018, </a:t>
            </a:r>
            <a:r>
              <a:rPr lang="en-US" sz="1200" dirty="0"/>
              <a:t>35</a:t>
            </a:r>
            <a:r>
              <a:rPr lang="ro-RO" sz="1200" dirty="0"/>
              <a:t>:</a:t>
            </a:r>
            <a:r>
              <a:rPr lang="en-US" sz="1200" dirty="0"/>
              <a:t>191–198</a:t>
            </a:r>
            <a:endParaRPr lang="ro-RO" sz="1200" dirty="0"/>
          </a:p>
          <a:p>
            <a:r>
              <a:rPr lang="ro-RO" sz="1200" b="0" i="0" dirty="0">
                <a:solidFill>
                  <a:srgbClr val="000000"/>
                </a:solidFill>
                <a:effectLst/>
                <a:latin typeface="Barlow Light" panose="00000400000000000000" pitchFamily="2" charset="-18"/>
              </a:rPr>
              <a:t>MacKay H, Gunasekara CJ, Yam KY, et al. Sex-specific epigenetic development in the mouse hypothalamic arcuate nucleus pinpoints human genomic regions associated with body mass index. </a:t>
            </a:r>
            <a:r>
              <a:rPr lang="ro-RO" sz="1200" b="0" dirty="0">
                <a:solidFill>
                  <a:srgbClr val="000000"/>
                </a:solidFill>
                <a:effectLst/>
                <a:latin typeface="Barlow Light" panose="00000400000000000000" pitchFamily="2" charset="-18"/>
              </a:rPr>
              <a:t>Sci Adv. </a:t>
            </a:r>
            <a:r>
              <a:rPr lang="ro-RO" sz="1200" b="0" i="0" dirty="0">
                <a:solidFill>
                  <a:srgbClr val="000000"/>
                </a:solidFill>
                <a:effectLst/>
                <a:latin typeface="Barlow Light" panose="00000400000000000000" pitchFamily="2" charset="-18"/>
              </a:rPr>
              <a:t>2022, 8(39):eabo3991. </a:t>
            </a:r>
          </a:p>
          <a:p>
            <a:r>
              <a:rPr lang="en-US" sz="1200" dirty="0"/>
              <a:t>Eurostat.  ”Body mass index (BMI) by sex, age and income quintile” 2019, available  at </a:t>
            </a:r>
            <a:r>
              <a:rPr lang="en-US" sz="1200" dirty="0">
                <a:hlinkClick r:id="rId2"/>
              </a:rPr>
              <a:t>https://appsso.eurostat.ec.europa.eu/nui/show.do?dataset=hlth_ehis_bm1i&amp;lang=en</a:t>
            </a:r>
            <a:endParaRPr lang="en-US" sz="1200" dirty="0"/>
          </a:p>
          <a:p>
            <a:r>
              <a:rPr lang="en-US" sz="1200" dirty="0"/>
              <a:t>https://www.verywellmind.com/difference-between-disordered-eating-and-eating-disorders-5184548</a:t>
            </a:r>
          </a:p>
        </p:txBody>
      </p:sp>
      <p:sp>
        <p:nvSpPr>
          <p:cNvPr id="4" name="Slide Number Placeholder 3">
            <a:extLst>
              <a:ext uri="{FF2B5EF4-FFF2-40B4-BE49-F238E27FC236}">
                <a16:creationId xmlns:a16="http://schemas.microsoft.com/office/drawing/2014/main" xmlns="" id="{6292D268-3C0C-E090-59EC-1C9EDA648FC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1105068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0"/>
        <p:cNvGrpSpPr/>
        <p:nvPr/>
      </p:nvGrpSpPr>
      <p:grpSpPr>
        <a:xfrm>
          <a:off x="0" y="0"/>
          <a:ext cx="0" cy="0"/>
          <a:chOff x="0" y="0"/>
          <a:chExt cx="0" cy="0"/>
        </a:xfrm>
      </p:grpSpPr>
      <p:sp>
        <p:nvSpPr>
          <p:cNvPr id="503" name="Google Shape;503;p3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635646"/>
            <a:ext cx="3552394" cy="199822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n-US" sz="2000" dirty="0">
                <a:solidFill>
                  <a:schemeClr val="bg1"/>
                </a:solidFill>
                <a:latin typeface="Barlow SemiBold" panose="020B0604020202020204" charset="0"/>
                <a:cs typeface="Calibri" panose="020F0502020204030204" pitchFamily="34" charset="0"/>
              </a:rPr>
              <a:t>Project Number: 2021-1-RO01- KA220-HED-38B739A3</a:t>
            </a:r>
          </a:p>
        </p:txBody>
      </p:sp>
      <p:sp>
        <p:nvSpPr>
          <p:cNvPr id="166" name="Google Shape;166;p14"/>
          <p:cNvSpPr txBox="1">
            <a:spLocks noGrp="1"/>
          </p:cNvSpPr>
          <p:nvPr>
            <p:ph type="body" idx="2"/>
          </p:nvPr>
        </p:nvSpPr>
        <p:spPr>
          <a:xfrm>
            <a:off x="395536" y="3579862"/>
            <a:ext cx="7996145" cy="576000"/>
          </a:xfrm>
          <a:prstGeom prst="rect">
            <a:avLst/>
          </a:prstGeom>
        </p:spPr>
        <p:txBody>
          <a:bodyPr spcFirstLastPara="1" wrap="square" lIns="0" tIns="0" rIns="0" bIns="0" anchor="t" anchorCtr="0">
            <a:noAutofit/>
          </a:bodyPr>
          <a:lstStyle/>
          <a:p>
            <a:pPr marL="139700" indent="0" algn="ctr">
              <a:buNone/>
            </a:pPr>
            <a:r>
              <a:rPr lang="en-US" sz="1400" dirty="0">
                <a:solidFill>
                  <a:schemeClr val="tx1"/>
                </a:solidFill>
                <a:latin typeface="Barlow SemiBold" panose="020B0604020202020204" charset="0"/>
                <a:cs typeface="Calibri" panose="020F0502020204030204" pitchFamily="34" charset="0"/>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707654"/>
            <a:ext cx="7543875" cy="1582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n-US" sz="2000" dirty="0">
                <a:solidFill>
                  <a:schemeClr val="bg1"/>
                </a:solidFill>
                <a:latin typeface="Barlow SemiBold" panose="020B0604020202020204" charset="0"/>
                <a:cs typeface="Calibri" panose="020F0502020204030204" pitchFamily="34" charset="0"/>
              </a:rPr>
              <a:t>Project Number: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en-US" sz="1400" dirty="0">
                <a:solidFill>
                  <a:schemeClr val="tx1"/>
                </a:solidFill>
                <a:latin typeface="Barlow SemiBold" panose="020B0604020202020204" charset="0"/>
                <a:cs typeface="Calibri" panose="020F0502020204030204" pitchFamily="34" charset="0"/>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fld id="{00000000-1234-1234-1234-123412341234}" type="slidenum">
              <a:rPr lang="en">
                <a:solidFill>
                  <a:srgbClr val="748394"/>
                </a:solidFill>
              </a:rPr>
              <a:pPr/>
              <a:t>3</a:t>
            </a:fld>
            <a:endParaRPr>
              <a:solidFill>
                <a:srgbClr val="748394"/>
              </a:solidFill>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sz="1800">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extLst>
      <p:ext uri="{BB962C8B-B14F-4D97-AF65-F5344CB8AC3E}">
        <p14:creationId xmlns:p14="http://schemas.microsoft.com/office/powerpoint/2010/main" val="2536480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403DEB-CB3B-0E8E-424D-A78F9446AE00}"/>
              </a:ext>
            </a:extLst>
          </p:cNvPr>
          <p:cNvSpPr>
            <a:spLocks noGrp="1"/>
          </p:cNvSpPr>
          <p:nvPr>
            <p:ph type="title"/>
          </p:nvPr>
        </p:nvSpPr>
        <p:spPr/>
        <p:txBody>
          <a:bodyPr/>
          <a:lstStyle/>
          <a:p>
            <a:r>
              <a:rPr lang="en-US" sz="2400" b="1" i="0" dirty="0">
                <a:solidFill>
                  <a:schemeClr val="bg1"/>
                </a:solidFill>
                <a:effectLst>
                  <a:outerShdw blurRad="38100" dist="38100" dir="2700000" algn="tl">
                    <a:srgbClr val="000000">
                      <a:alpha val="43137"/>
                    </a:srgbClr>
                  </a:outerShdw>
                </a:effectLst>
                <a:latin typeface="Barlow SemiBold" panose="00000700000000000000" pitchFamily="2" charset="-18"/>
              </a:rPr>
              <a:t>Disordered Eating vs. Eating Disorder: </a:t>
            </a:r>
            <a:r>
              <a:rPr lang="ro-RO" sz="2400" b="1" i="0" dirty="0">
                <a:solidFill>
                  <a:schemeClr val="bg1"/>
                </a:solidFill>
                <a:effectLst>
                  <a:outerShdw blurRad="38100" dist="38100" dir="2700000" algn="tl">
                    <a:srgbClr val="000000">
                      <a:alpha val="43137"/>
                    </a:srgbClr>
                  </a:outerShdw>
                </a:effectLst>
                <a:latin typeface="Barlow SemiBold" panose="00000700000000000000" pitchFamily="2" charset="-18"/>
              </a:rPr>
              <a:t/>
            </a:r>
            <a:br>
              <a:rPr lang="ro-RO" sz="2400" b="1" i="0" dirty="0">
                <a:solidFill>
                  <a:schemeClr val="bg1"/>
                </a:solidFill>
                <a:effectLst>
                  <a:outerShdw blurRad="38100" dist="38100" dir="2700000" algn="tl">
                    <a:srgbClr val="000000">
                      <a:alpha val="43137"/>
                    </a:srgbClr>
                  </a:outerShdw>
                </a:effectLst>
                <a:latin typeface="Barlow SemiBold" panose="00000700000000000000" pitchFamily="2" charset="-18"/>
              </a:rPr>
            </a:br>
            <a:r>
              <a:rPr lang="en-US" sz="2400" b="1" i="0" dirty="0">
                <a:solidFill>
                  <a:schemeClr val="bg1"/>
                </a:solidFill>
                <a:effectLst>
                  <a:outerShdw blurRad="38100" dist="38100" dir="2700000" algn="tl">
                    <a:srgbClr val="000000">
                      <a:alpha val="43137"/>
                    </a:srgbClr>
                  </a:outerShdw>
                </a:effectLst>
                <a:latin typeface="Barlow SemiBold" panose="00000700000000000000" pitchFamily="2" charset="-18"/>
              </a:rPr>
              <a:t>Key Differences (1)</a:t>
            </a:r>
            <a:endParaRPr lang="ro-RO" sz="2400" dirty="0">
              <a:latin typeface="Barlow SemiBold" panose="00000700000000000000" pitchFamily="2" charset="-18"/>
            </a:endParaRPr>
          </a:p>
        </p:txBody>
      </p:sp>
      <p:sp>
        <p:nvSpPr>
          <p:cNvPr id="3" name="Text Placeholder 2">
            <a:extLst>
              <a:ext uri="{FF2B5EF4-FFF2-40B4-BE49-F238E27FC236}">
                <a16:creationId xmlns:a16="http://schemas.microsoft.com/office/drawing/2014/main" xmlns="" id="{DEC31C18-C40E-5884-7DAC-E03453504EF2}"/>
              </a:ext>
            </a:extLst>
          </p:cNvPr>
          <p:cNvSpPr>
            <a:spLocks noGrp="1"/>
          </p:cNvSpPr>
          <p:nvPr>
            <p:ph type="body" idx="1"/>
          </p:nvPr>
        </p:nvSpPr>
        <p:spPr>
          <a:xfrm>
            <a:off x="614974" y="1491630"/>
            <a:ext cx="8205497" cy="3040145"/>
          </a:xfrm>
        </p:spPr>
        <p:txBody>
          <a:bodyPr/>
          <a:lstStyle/>
          <a:p>
            <a:r>
              <a:rPr lang="en-US" sz="1600" b="0" i="0" dirty="0">
                <a:solidFill>
                  <a:srgbClr val="212121"/>
                </a:solidFill>
                <a:effectLst/>
                <a:latin typeface="Barlow Light" panose="00000400000000000000" pitchFamily="2" charset="-18"/>
              </a:rPr>
              <a:t>New research data says that Disordered Eating and Eating </a:t>
            </a:r>
            <a:r>
              <a:rPr lang="en-US" sz="1600" dirty="0">
                <a:solidFill>
                  <a:srgbClr val="212121"/>
                </a:solidFill>
                <a:latin typeface="Barlow Light" panose="00000400000000000000" pitchFamily="2" charset="-18"/>
              </a:rPr>
              <a:t>D</a:t>
            </a:r>
            <a:r>
              <a:rPr lang="en-US" sz="1600" b="0" i="0" dirty="0">
                <a:solidFill>
                  <a:srgbClr val="212121"/>
                </a:solidFill>
                <a:effectLst/>
                <a:latin typeface="Barlow Light" panose="00000400000000000000" pitchFamily="2" charset="-18"/>
              </a:rPr>
              <a:t>isorders share some common aspects, but they are not the same. </a:t>
            </a:r>
            <a:endParaRPr lang="ro-RO" sz="1600" b="0" i="0" dirty="0">
              <a:solidFill>
                <a:srgbClr val="212121"/>
              </a:solidFill>
              <a:effectLst/>
              <a:latin typeface="Barlow Light" panose="00000400000000000000" pitchFamily="2" charset="-18"/>
            </a:endParaRPr>
          </a:p>
          <a:p>
            <a:r>
              <a:rPr lang="en-US" sz="1600" b="0" i="0" dirty="0">
                <a:solidFill>
                  <a:srgbClr val="212121"/>
                </a:solidFill>
                <a:effectLst/>
                <a:latin typeface="Barlow Light" panose="00000400000000000000" pitchFamily="2" charset="-18"/>
              </a:rPr>
              <a:t>Where an Eating </a:t>
            </a:r>
            <a:r>
              <a:rPr lang="en-US" sz="1600" dirty="0">
                <a:solidFill>
                  <a:srgbClr val="212121"/>
                </a:solidFill>
                <a:latin typeface="Barlow Light" panose="00000400000000000000" pitchFamily="2" charset="-18"/>
              </a:rPr>
              <a:t>D</a:t>
            </a:r>
            <a:r>
              <a:rPr lang="en-US" sz="1600" b="0" i="0" dirty="0">
                <a:solidFill>
                  <a:srgbClr val="212121"/>
                </a:solidFill>
                <a:effectLst/>
                <a:latin typeface="Barlow Light" panose="00000400000000000000" pitchFamily="2" charset="-18"/>
              </a:rPr>
              <a:t>isorder is a clinical diagnosis, Disordered </a:t>
            </a:r>
            <a:r>
              <a:rPr lang="en-US" sz="1600" dirty="0">
                <a:solidFill>
                  <a:srgbClr val="212121"/>
                </a:solidFill>
                <a:latin typeface="Barlow Light" panose="00000400000000000000" pitchFamily="2" charset="-18"/>
              </a:rPr>
              <a:t>E</a:t>
            </a:r>
            <a:r>
              <a:rPr lang="en-US" sz="1600" b="0" i="0" dirty="0">
                <a:solidFill>
                  <a:srgbClr val="212121"/>
                </a:solidFill>
                <a:effectLst/>
                <a:latin typeface="Barlow Light" panose="00000400000000000000" pitchFamily="2" charset="-18"/>
              </a:rPr>
              <a:t>ating refers to abnormal eating patterns that do not meet the criteria for an Eating </a:t>
            </a:r>
            <a:r>
              <a:rPr lang="en-US" sz="1600" dirty="0">
                <a:solidFill>
                  <a:srgbClr val="212121"/>
                </a:solidFill>
                <a:latin typeface="Barlow Light" panose="00000400000000000000" pitchFamily="2" charset="-18"/>
              </a:rPr>
              <a:t>D</a:t>
            </a:r>
            <a:r>
              <a:rPr lang="en-US" sz="1600" b="0" i="0" dirty="0">
                <a:solidFill>
                  <a:srgbClr val="212121"/>
                </a:solidFill>
                <a:effectLst/>
                <a:latin typeface="Barlow Light" panose="00000400000000000000" pitchFamily="2" charset="-18"/>
              </a:rPr>
              <a:t>isorder diagnosis.</a:t>
            </a:r>
            <a:endParaRPr lang="ro-RO" sz="1600" b="0" i="0" dirty="0">
              <a:solidFill>
                <a:srgbClr val="212121"/>
              </a:solidFill>
              <a:effectLst/>
              <a:latin typeface="Barlow Light" panose="00000400000000000000" pitchFamily="2" charset="-18"/>
            </a:endParaRPr>
          </a:p>
          <a:p>
            <a:r>
              <a:rPr lang="en-US" sz="1600" b="0" i="0" dirty="0">
                <a:solidFill>
                  <a:srgbClr val="212121"/>
                </a:solidFill>
                <a:effectLst/>
                <a:latin typeface="Barlow Light" panose="00000400000000000000" pitchFamily="2" charset="-18"/>
              </a:rPr>
              <a:t>People with Disordered </a:t>
            </a:r>
            <a:r>
              <a:rPr lang="en-US" sz="1600" dirty="0">
                <a:solidFill>
                  <a:srgbClr val="212121"/>
                </a:solidFill>
                <a:latin typeface="Barlow Light" panose="00000400000000000000" pitchFamily="2" charset="-18"/>
              </a:rPr>
              <a:t>E</a:t>
            </a:r>
            <a:r>
              <a:rPr lang="en-US" sz="1600" b="0" i="0" dirty="0">
                <a:solidFill>
                  <a:srgbClr val="212121"/>
                </a:solidFill>
                <a:effectLst/>
                <a:latin typeface="Barlow Light" panose="00000400000000000000" pitchFamily="2" charset="-18"/>
              </a:rPr>
              <a:t>ating do not necessarily meet the diagnostic criteria for an Eating </a:t>
            </a:r>
            <a:r>
              <a:rPr lang="en-US" sz="1600" dirty="0">
                <a:solidFill>
                  <a:srgbClr val="212121"/>
                </a:solidFill>
                <a:latin typeface="Barlow Light" panose="00000400000000000000" pitchFamily="2" charset="-18"/>
              </a:rPr>
              <a:t>D</a:t>
            </a:r>
            <a:r>
              <a:rPr lang="en-US" sz="1600" b="0" i="0" dirty="0">
                <a:solidFill>
                  <a:srgbClr val="212121"/>
                </a:solidFill>
                <a:effectLst/>
                <a:latin typeface="Barlow Light" panose="00000400000000000000" pitchFamily="2" charset="-18"/>
              </a:rPr>
              <a:t>isorder. </a:t>
            </a:r>
            <a:endParaRPr lang="ro-RO" sz="1600" b="0" i="0" dirty="0">
              <a:solidFill>
                <a:srgbClr val="212121"/>
              </a:solidFill>
              <a:effectLst/>
              <a:latin typeface="Barlow Light" panose="00000400000000000000" pitchFamily="2" charset="-18"/>
            </a:endParaRPr>
          </a:p>
          <a:p>
            <a:r>
              <a:rPr lang="en-US" sz="1600" b="0" i="0" dirty="0">
                <a:solidFill>
                  <a:srgbClr val="212121"/>
                </a:solidFill>
                <a:effectLst/>
                <a:latin typeface="Barlow Light" panose="00000400000000000000" pitchFamily="2" charset="-18"/>
              </a:rPr>
              <a:t>The main difference between them involves the severity and degree of the symptoms. </a:t>
            </a:r>
            <a:endParaRPr lang="ro-RO" sz="1600" b="0" i="0" dirty="0">
              <a:solidFill>
                <a:srgbClr val="212121"/>
              </a:solidFill>
              <a:effectLst/>
              <a:latin typeface="Barlow Light" panose="00000400000000000000" pitchFamily="2" charset="-18"/>
            </a:endParaRPr>
          </a:p>
          <a:p>
            <a:r>
              <a:rPr lang="en-US" sz="1600" b="0" i="0" dirty="0">
                <a:solidFill>
                  <a:srgbClr val="212121"/>
                </a:solidFill>
                <a:effectLst/>
                <a:latin typeface="Barlow Light" panose="00000400000000000000" pitchFamily="2" charset="-18"/>
              </a:rPr>
              <a:t>Disordered Eating frequently involves many of the same behaviors that occur in Eating </a:t>
            </a:r>
            <a:r>
              <a:rPr lang="en-US" sz="1600" dirty="0">
                <a:solidFill>
                  <a:srgbClr val="212121"/>
                </a:solidFill>
                <a:latin typeface="Barlow Light" panose="00000400000000000000" pitchFamily="2" charset="-18"/>
              </a:rPr>
              <a:t>D</a:t>
            </a:r>
            <a:r>
              <a:rPr lang="en-US" sz="1600" b="0" i="0" dirty="0">
                <a:solidFill>
                  <a:srgbClr val="212121"/>
                </a:solidFill>
                <a:effectLst/>
                <a:latin typeface="Barlow Light" panose="00000400000000000000" pitchFamily="2" charset="-18"/>
              </a:rPr>
              <a:t>isorders, but such symptoms occur less frequently or less intensely.</a:t>
            </a:r>
            <a:endParaRPr lang="ro-RO" sz="1600" b="0" i="0" dirty="0">
              <a:solidFill>
                <a:srgbClr val="212121"/>
              </a:solidFill>
              <a:effectLst/>
              <a:latin typeface="Barlow Light" panose="00000400000000000000" pitchFamily="2" charset="-18"/>
            </a:endParaRPr>
          </a:p>
          <a:p>
            <a:r>
              <a:rPr lang="en-US" sz="1600" b="0" i="0" dirty="0">
                <a:solidFill>
                  <a:srgbClr val="212121"/>
                </a:solidFill>
                <a:effectLst/>
                <a:latin typeface="Barlow Light" panose="00000400000000000000" pitchFamily="2" charset="-18"/>
              </a:rPr>
              <a:t>Disordered Eating can often be more subtle, making it more difficult to recognize or, at times, more challenging to address.</a:t>
            </a:r>
            <a:endParaRPr lang="ro-RO" sz="1600" dirty="0">
              <a:latin typeface="Barlow Light" panose="00000400000000000000" pitchFamily="2" charset="-18"/>
            </a:endParaRPr>
          </a:p>
          <a:p>
            <a:endParaRPr lang="ro-RO" sz="1800" dirty="0">
              <a:latin typeface="Barlow Light" panose="00000400000000000000" pitchFamily="2" charset="-18"/>
            </a:endParaRPr>
          </a:p>
        </p:txBody>
      </p:sp>
      <p:sp>
        <p:nvSpPr>
          <p:cNvPr id="4" name="Slide Number Placeholder 3">
            <a:extLst>
              <a:ext uri="{FF2B5EF4-FFF2-40B4-BE49-F238E27FC236}">
                <a16:creationId xmlns:a16="http://schemas.microsoft.com/office/drawing/2014/main" xmlns="" id="{B1EBBD8B-A511-CDD1-C722-C59A4C15C7C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1143169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F427ED-1CE8-9F8B-B556-C03E11E7EB57}"/>
              </a:ext>
            </a:extLst>
          </p:cNvPr>
          <p:cNvSpPr>
            <a:spLocks noGrp="1"/>
          </p:cNvSpPr>
          <p:nvPr>
            <p:ph type="title"/>
          </p:nvPr>
        </p:nvSpPr>
        <p:spPr/>
        <p:txBody>
          <a:bodyPr/>
          <a:lstStyle/>
          <a:p>
            <a:r>
              <a:rPr lang="en-US" sz="2400" b="1" i="0" dirty="0">
                <a:solidFill>
                  <a:schemeClr val="bg1"/>
                </a:solidFill>
                <a:effectLst>
                  <a:outerShdw blurRad="38100" dist="38100" dir="2700000" algn="tl">
                    <a:srgbClr val="000000">
                      <a:alpha val="43137"/>
                    </a:srgbClr>
                  </a:outerShdw>
                </a:effectLst>
                <a:latin typeface="Barlow SemiBold" panose="00000700000000000000" pitchFamily="2" charset="-18"/>
              </a:rPr>
              <a:t>Disordered Eating vs. Eating Disorder: </a:t>
            </a:r>
            <a:r>
              <a:rPr lang="ro-RO" sz="2400" b="1" i="0" dirty="0">
                <a:solidFill>
                  <a:schemeClr val="bg1"/>
                </a:solidFill>
                <a:effectLst>
                  <a:outerShdw blurRad="38100" dist="38100" dir="2700000" algn="tl">
                    <a:srgbClr val="000000">
                      <a:alpha val="43137"/>
                    </a:srgbClr>
                  </a:outerShdw>
                </a:effectLst>
                <a:latin typeface="Barlow SemiBold" panose="00000700000000000000" pitchFamily="2" charset="-18"/>
              </a:rPr>
              <a:t/>
            </a:r>
            <a:br>
              <a:rPr lang="ro-RO" sz="2400" b="1" i="0" dirty="0">
                <a:solidFill>
                  <a:schemeClr val="bg1"/>
                </a:solidFill>
                <a:effectLst>
                  <a:outerShdw blurRad="38100" dist="38100" dir="2700000" algn="tl">
                    <a:srgbClr val="000000">
                      <a:alpha val="43137"/>
                    </a:srgbClr>
                  </a:outerShdw>
                </a:effectLst>
                <a:latin typeface="Barlow SemiBold" panose="00000700000000000000" pitchFamily="2" charset="-18"/>
              </a:rPr>
            </a:br>
            <a:r>
              <a:rPr lang="en-US" sz="2400" b="1" i="0" dirty="0">
                <a:solidFill>
                  <a:schemeClr val="bg1"/>
                </a:solidFill>
                <a:effectLst>
                  <a:outerShdw blurRad="38100" dist="38100" dir="2700000" algn="tl">
                    <a:srgbClr val="000000">
                      <a:alpha val="43137"/>
                    </a:srgbClr>
                  </a:outerShdw>
                </a:effectLst>
                <a:latin typeface="Barlow SemiBold" panose="00000700000000000000" pitchFamily="2" charset="-18"/>
              </a:rPr>
              <a:t>Key Differences (2)</a:t>
            </a:r>
            <a:endParaRPr lang="ro-RO" sz="2400" dirty="0"/>
          </a:p>
        </p:txBody>
      </p:sp>
      <p:sp>
        <p:nvSpPr>
          <p:cNvPr id="3" name="Text Placeholder 2">
            <a:extLst>
              <a:ext uri="{FF2B5EF4-FFF2-40B4-BE49-F238E27FC236}">
                <a16:creationId xmlns:a16="http://schemas.microsoft.com/office/drawing/2014/main" xmlns="" id="{72407343-5555-9F96-10D5-538347529977}"/>
              </a:ext>
            </a:extLst>
          </p:cNvPr>
          <p:cNvSpPr>
            <a:spLocks noGrp="1"/>
          </p:cNvSpPr>
          <p:nvPr>
            <p:ph type="body" idx="1"/>
          </p:nvPr>
        </p:nvSpPr>
        <p:spPr>
          <a:xfrm>
            <a:off x="603999" y="1705175"/>
            <a:ext cx="3751977" cy="2715600"/>
          </a:xfrm>
        </p:spPr>
        <p:txBody>
          <a:bodyPr/>
          <a:lstStyle/>
          <a:p>
            <a:pPr marL="88900" indent="0" algn="l" fontAlgn="base">
              <a:buNone/>
            </a:pPr>
            <a:r>
              <a:rPr lang="en-US" sz="1800" b="1" i="1" dirty="0">
                <a:solidFill>
                  <a:srgbClr val="212121"/>
                </a:solidFill>
                <a:effectLst/>
                <a:latin typeface="Barlow Light" panose="00000400000000000000" pitchFamily="2" charset="-18"/>
              </a:rPr>
              <a:t>Eating Disorder</a:t>
            </a:r>
            <a:r>
              <a:rPr lang="ro-RO" sz="1800" b="1" i="1" dirty="0">
                <a:solidFill>
                  <a:srgbClr val="212121"/>
                </a:solidFill>
                <a:effectLst/>
                <a:latin typeface="Barlow Light" panose="00000400000000000000" pitchFamily="2" charset="-18"/>
              </a:rPr>
              <a:t>s</a:t>
            </a:r>
          </a:p>
          <a:p>
            <a:pPr algn="l" fontAlgn="base">
              <a:buFont typeface="Arial" panose="020B0604020202020204" pitchFamily="34" charset="0"/>
              <a:buChar char="•"/>
            </a:pPr>
            <a:r>
              <a:rPr lang="en-US" sz="1600" b="0" i="0" dirty="0">
                <a:solidFill>
                  <a:srgbClr val="212121"/>
                </a:solidFill>
                <a:effectLst/>
                <a:latin typeface="Barlow Light" panose="00000400000000000000" pitchFamily="2" charset="-18"/>
              </a:rPr>
              <a:t>Obsessive thoughts about food</a:t>
            </a:r>
          </a:p>
          <a:p>
            <a:pPr algn="l" fontAlgn="base">
              <a:buFont typeface="Arial" panose="020B0604020202020204" pitchFamily="34" charset="0"/>
              <a:buChar char="•"/>
            </a:pPr>
            <a:r>
              <a:rPr lang="en-US" sz="1600" b="0" i="0" dirty="0">
                <a:solidFill>
                  <a:srgbClr val="212121"/>
                </a:solidFill>
                <a:effectLst/>
                <a:latin typeface="Barlow Light" panose="00000400000000000000" pitchFamily="2" charset="-18"/>
              </a:rPr>
              <a:t>Extreme concerns about calories</a:t>
            </a:r>
          </a:p>
          <a:p>
            <a:pPr algn="l" fontAlgn="base">
              <a:buFont typeface="Arial" panose="020B0604020202020204" pitchFamily="34" charset="0"/>
              <a:buChar char="•"/>
            </a:pPr>
            <a:r>
              <a:rPr lang="en-US" sz="1600" b="0" i="0" dirty="0">
                <a:solidFill>
                  <a:srgbClr val="212121"/>
                </a:solidFill>
                <a:effectLst/>
                <a:latin typeface="Barlow Light" panose="00000400000000000000" pitchFamily="2" charset="-18"/>
              </a:rPr>
              <a:t>Significant changes in weight</a:t>
            </a:r>
          </a:p>
          <a:p>
            <a:pPr algn="l" fontAlgn="base">
              <a:buFont typeface="Arial" panose="020B0604020202020204" pitchFamily="34" charset="0"/>
              <a:buChar char="•"/>
            </a:pPr>
            <a:r>
              <a:rPr lang="en-US" sz="1600" b="0" i="0" dirty="0">
                <a:solidFill>
                  <a:srgbClr val="212121"/>
                </a:solidFill>
                <a:effectLst/>
                <a:latin typeface="Barlow Light" panose="00000400000000000000" pitchFamily="2" charset="-18"/>
              </a:rPr>
              <a:t>Obsessive thoughts related to shape and weight</a:t>
            </a:r>
          </a:p>
          <a:p>
            <a:pPr algn="l" fontAlgn="base">
              <a:buFont typeface="Arial" panose="020B0604020202020204" pitchFamily="34" charset="0"/>
              <a:buChar char="•"/>
            </a:pPr>
            <a:r>
              <a:rPr lang="en-US" sz="1600" b="0" i="0" dirty="0">
                <a:solidFill>
                  <a:srgbClr val="212121"/>
                </a:solidFill>
                <a:effectLst/>
                <a:latin typeface="Barlow Light" panose="00000400000000000000" pitchFamily="2" charset="-18"/>
              </a:rPr>
              <a:t>Impaired functioning due to counting calories, binging, purging, exercising, or other behaviors</a:t>
            </a:r>
          </a:p>
          <a:p>
            <a:endParaRPr lang="ro-RO" sz="1600" dirty="0">
              <a:latin typeface="Barlow Light" panose="00000400000000000000" pitchFamily="2" charset="-18"/>
            </a:endParaRPr>
          </a:p>
        </p:txBody>
      </p:sp>
      <p:sp>
        <p:nvSpPr>
          <p:cNvPr id="4" name="Text Placeholder 3">
            <a:extLst>
              <a:ext uri="{FF2B5EF4-FFF2-40B4-BE49-F238E27FC236}">
                <a16:creationId xmlns:a16="http://schemas.microsoft.com/office/drawing/2014/main" xmlns="" id="{71A30B55-9B47-558A-F500-4058A9EDF0A8}"/>
              </a:ext>
            </a:extLst>
          </p:cNvPr>
          <p:cNvSpPr>
            <a:spLocks noGrp="1"/>
          </p:cNvSpPr>
          <p:nvPr>
            <p:ph type="body" idx="2"/>
          </p:nvPr>
        </p:nvSpPr>
        <p:spPr>
          <a:xfrm>
            <a:off x="4788023" y="1705175"/>
            <a:ext cx="3751977" cy="2715600"/>
          </a:xfrm>
        </p:spPr>
        <p:txBody>
          <a:bodyPr/>
          <a:lstStyle/>
          <a:p>
            <a:pPr marL="88900" indent="0" algn="l" fontAlgn="base">
              <a:buNone/>
            </a:pPr>
            <a:r>
              <a:rPr lang="en-US" sz="1800" b="1" i="1" dirty="0">
                <a:solidFill>
                  <a:srgbClr val="212121"/>
                </a:solidFill>
                <a:effectLst/>
                <a:latin typeface="Barlow Light" panose="00000400000000000000" pitchFamily="2" charset="-18"/>
              </a:rPr>
              <a:t>Disordered Eating</a:t>
            </a:r>
            <a:endParaRPr lang="ro-RO" sz="1800" b="1" i="1" dirty="0">
              <a:solidFill>
                <a:srgbClr val="212121"/>
              </a:solidFill>
              <a:effectLst/>
              <a:latin typeface="Barlow Light" panose="00000400000000000000" pitchFamily="2" charset="-18"/>
            </a:endParaRPr>
          </a:p>
          <a:p>
            <a:pPr algn="l" fontAlgn="base">
              <a:buFont typeface="Arial" panose="020B0604020202020204" pitchFamily="34" charset="0"/>
              <a:buChar char="•"/>
            </a:pPr>
            <a:r>
              <a:rPr lang="en-US" sz="1600" b="0" i="0" dirty="0">
                <a:solidFill>
                  <a:srgbClr val="212121"/>
                </a:solidFill>
                <a:effectLst/>
                <a:latin typeface="Barlow Light" panose="00000400000000000000" pitchFamily="2" charset="-18"/>
              </a:rPr>
              <a:t>Eating for reasons other than nourishment or hunger</a:t>
            </a:r>
          </a:p>
          <a:p>
            <a:pPr algn="l" fontAlgn="base">
              <a:buFont typeface="Arial" panose="020B0604020202020204" pitchFamily="34" charset="0"/>
              <a:buChar char="•"/>
            </a:pPr>
            <a:r>
              <a:rPr lang="en-US" sz="1600" b="0" i="0" dirty="0">
                <a:solidFill>
                  <a:srgbClr val="212121"/>
                </a:solidFill>
                <a:effectLst/>
                <a:latin typeface="Barlow Light" panose="00000400000000000000" pitchFamily="2" charset="-18"/>
              </a:rPr>
              <a:t>Eating to deal with stress or difficult emotions</a:t>
            </a:r>
          </a:p>
          <a:p>
            <a:pPr algn="l" fontAlgn="base">
              <a:buFont typeface="Arial" panose="020B0604020202020204" pitchFamily="34" charset="0"/>
              <a:buChar char="•"/>
            </a:pPr>
            <a:r>
              <a:rPr lang="en-US" sz="1600" b="0" i="0" dirty="0">
                <a:solidFill>
                  <a:srgbClr val="212121"/>
                </a:solidFill>
                <a:effectLst/>
                <a:latin typeface="Barlow Light" panose="00000400000000000000" pitchFamily="2" charset="-18"/>
              </a:rPr>
              <a:t>Engaging in calorie restriction, binging, or purging irregularly or on a limited basis</a:t>
            </a:r>
          </a:p>
          <a:p>
            <a:pPr algn="l" fontAlgn="base">
              <a:buFont typeface="Arial" panose="020B0604020202020204" pitchFamily="34" charset="0"/>
              <a:buChar char="•"/>
            </a:pPr>
            <a:r>
              <a:rPr lang="en-US" sz="1600" b="0" i="0" dirty="0">
                <a:solidFill>
                  <a:srgbClr val="212121"/>
                </a:solidFill>
                <a:effectLst/>
                <a:latin typeface="Barlow Light" panose="00000400000000000000" pitchFamily="2" charset="-18"/>
              </a:rPr>
              <a:t>Avoiding major food groups</a:t>
            </a:r>
          </a:p>
          <a:p>
            <a:pPr algn="l" fontAlgn="base">
              <a:buFont typeface="Arial" panose="020B0604020202020204" pitchFamily="34" charset="0"/>
              <a:buChar char="•"/>
            </a:pPr>
            <a:r>
              <a:rPr lang="en-US" sz="1600" b="0" i="0" dirty="0">
                <a:solidFill>
                  <a:srgbClr val="212121"/>
                </a:solidFill>
                <a:effectLst/>
                <a:latin typeface="Barlow Light" panose="00000400000000000000" pitchFamily="2" charset="-18"/>
              </a:rPr>
              <a:t>Only eating certain foods</a:t>
            </a:r>
          </a:p>
          <a:p>
            <a:endParaRPr lang="ro-RO" sz="1600" dirty="0">
              <a:latin typeface="Barlow Light" panose="00000400000000000000" pitchFamily="2" charset="-18"/>
            </a:endParaRPr>
          </a:p>
        </p:txBody>
      </p:sp>
      <p:sp>
        <p:nvSpPr>
          <p:cNvPr id="5" name="Slide Number Placeholder 4">
            <a:extLst>
              <a:ext uri="{FF2B5EF4-FFF2-40B4-BE49-F238E27FC236}">
                <a16:creationId xmlns:a16="http://schemas.microsoft.com/office/drawing/2014/main" xmlns="" id="{DDF987E2-5DF0-E58B-D9A7-EF28EEAD353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3650104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7DE067-DEF3-B838-405D-9322FDF4EF55}"/>
              </a:ext>
            </a:extLst>
          </p:cNvPr>
          <p:cNvSpPr>
            <a:spLocks noGrp="1"/>
          </p:cNvSpPr>
          <p:nvPr>
            <p:ph type="title"/>
          </p:nvPr>
        </p:nvSpPr>
        <p:spPr/>
        <p:txBody>
          <a:bodyPr/>
          <a:lstStyle/>
          <a:p>
            <a:r>
              <a:rPr lang="en-US" sz="2400" dirty="0"/>
              <a:t>What is an Eating Disorder ?</a:t>
            </a:r>
            <a:endParaRPr lang="ro-RO" sz="2400" dirty="0"/>
          </a:p>
        </p:txBody>
      </p:sp>
      <p:sp>
        <p:nvSpPr>
          <p:cNvPr id="3" name="Text Placeholder 2">
            <a:extLst>
              <a:ext uri="{FF2B5EF4-FFF2-40B4-BE49-F238E27FC236}">
                <a16:creationId xmlns:a16="http://schemas.microsoft.com/office/drawing/2014/main" xmlns="" id="{D276BE3D-10D8-47D8-94A1-CEEBE9DDD56D}"/>
              </a:ext>
            </a:extLst>
          </p:cNvPr>
          <p:cNvSpPr>
            <a:spLocks noGrp="1"/>
          </p:cNvSpPr>
          <p:nvPr>
            <p:ph type="body" idx="1"/>
          </p:nvPr>
        </p:nvSpPr>
        <p:spPr>
          <a:xfrm>
            <a:off x="614974" y="1705175"/>
            <a:ext cx="7701442" cy="2826600"/>
          </a:xfrm>
        </p:spPr>
        <p:txBody>
          <a:bodyPr/>
          <a:lstStyle/>
          <a:p>
            <a:pPr algn="l" fontAlgn="base">
              <a:buFont typeface="Wingdings" panose="05000000000000000000" pitchFamily="2" charset="2"/>
              <a:buChar char="v"/>
            </a:pPr>
            <a:r>
              <a:rPr lang="en-US" sz="1800" b="0" i="0" dirty="0">
                <a:solidFill>
                  <a:srgbClr val="212121"/>
                </a:solidFill>
                <a:effectLst/>
                <a:latin typeface="Barlow Light" panose="00000400000000000000" pitchFamily="2" charset="-18"/>
              </a:rPr>
              <a:t>An </a:t>
            </a:r>
            <a:r>
              <a:rPr lang="ro-RO" sz="1800" b="1" i="1" dirty="0">
                <a:solidFill>
                  <a:srgbClr val="212121"/>
                </a:solidFill>
                <a:effectLst>
                  <a:outerShdw blurRad="38100" dist="38100" dir="2700000" algn="tl">
                    <a:srgbClr val="000000">
                      <a:alpha val="43137"/>
                    </a:srgbClr>
                  </a:outerShdw>
                </a:effectLst>
                <a:latin typeface="Barlow Light" panose="00000400000000000000" pitchFamily="2" charset="-18"/>
              </a:rPr>
              <a:t>E</a:t>
            </a:r>
            <a:r>
              <a:rPr lang="en-US" sz="1800" b="1" i="1" dirty="0" err="1">
                <a:solidFill>
                  <a:srgbClr val="212121"/>
                </a:solidFill>
                <a:effectLst>
                  <a:outerShdw blurRad="38100" dist="38100" dir="2700000" algn="tl">
                    <a:srgbClr val="000000">
                      <a:alpha val="43137"/>
                    </a:srgbClr>
                  </a:outerShdw>
                </a:effectLst>
                <a:latin typeface="Barlow Light" panose="00000400000000000000" pitchFamily="2" charset="-18"/>
              </a:rPr>
              <a:t>ating</a:t>
            </a:r>
            <a:r>
              <a:rPr lang="en-US" sz="1800" b="1" i="1" dirty="0">
                <a:solidFill>
                  <a:srgbClr val="212121"/>
                </a:solidFill>
                <a:effectLst>
                  <a:outerShdw blurRad="38100" dist="38100" dir="2700000" algn="tl">
                    <a:srgbClr val="000000">
                      <a:alpha val="43137"/>
                    </a:srgbClr>
                  </a:outerShdw>
                </a:effectLst>
                <a:latin typeface="Barlow Light" panose="00000400000000000000" pitchFamily="2" charset="-18"/>
              </a:rPr>
              <a:t> </a:t>
            </a:r>
            <a:r>
              <a:rPr lang="ro-RO" sz="1800" b="1" i="1" dirty="0">
                <a:solidFill>
                  <a:srgbClr val="212121"/>
                </a:solidFill>
                <a:effectLst>
                  <a:outerShdw blurRad="38100" dist="38100" dir="2700000" algn="tl">
                    <a:srgbClr val="000000">
                      <a:alpha val="43137"/>
                    </a:srgbClr>
                  </a:outerShdw>
                </a:effectLst>
                <a:latin typeface="Barlow Light" panose="00000400000000000000" pitchFamily="2" charset="-18"/>
              </a:rPr>
              <a:t>D</a:t>
            </a:r>
            <a:r>
              <a:rPr lang="en-US" sz="1800" b="1" i="1" dirty="0" err="1">
                <a:solidFill>
                  <a:srgbClr val="212121"/>
                </a:solidFill>
                <a:effectLst>
                  <a:outerShdw blurRad="38100" dist="38100" dir="2700000" algn="tl">
                    <a:srgbClr val="000000">
                      <a:alpha val="43137"/>
                    </a:srgbClr>
                  </a:outerShdw>
                </a:effectLst>
                <a:latin typeface="Barlow Light" panose="00000400000000000000" pitchFamily="2" charset="-18"/>
              </a:rPr>
              <a:t>isorder</a:t>
            </a:r>
            <a:r>
              <a:rPr lang="en-US" sz="1800" b="1" i="1" dirty="0">
                <a:solidFill>
                  <a:srgbClr val="212121"/>
                </a:solidFill>
                <a:effectLst>
                  <a:outerShdw blurRad="38100" dist="38100" dir="2700000" algn="tl">
                    <a:srgbClr val="000000">
                      <a:alpha val="43137"/>
                    </a:srgbClr>
                  </a:outerShdw>
                </a:effectLst>
                <a:latin typeface="Barlow Light" panose="00000400000000000000" pitchFamily="2" charset="-18"/>
              </a:rPr>
              <a:t> </a:t>
            </a:r>
            <a:r>
              <a:rPr lang="ro-RO" sz="1800" b="1" i="1" dirty="0">
                <a:solidFill>
                  <a:srgbClr val="212121"/>
                </a:solidFill>
                <a:effectLst>
                  <a:outerShdw blurRad="38100" dist="38100" dir="2700000" algn="tl">
                    <a:srgbClr val="000000">
                      <a:alpha val="43137"/>
                    </a:srgbClr>
                  </a:outerShdw>
                </a:effectLst>
                <a:latin typeface="Barlow Light" panose="00000400000000000000" pitchFamily="2" charset="-18"/>
              </a:rPr>
              <a:t>(ED)</a:t>
            </a:r>
            <a:r>
              <a:rPr lang="en-US" sz="1800" b="1" i="1" dirty="0">
                <a:solidFill>
                  <a:srgbClr val="212121"/>
                </a:solidFill>
                <a:effectLst>
                  <a:outerShdw blurRad="38100" dist="38100" dir="2700000" algn="tl">
                    <a:srgbClr val="000000">
                      <a:alpha val="43137"/>
                    </a:srgbClr>
                  </a:outerShdw>
                </a:effectLst>
                <a:latin typeface="Barlow Light" panose="00000400000000000000" pitchFamily="2" charset="-18"/>
              </a:rPr>
              <a:t>  </a:t>
            </a:r>
            <a:r>
              <a:rPr lang="en-US" sz="1800" b="0" i="0" dirty="0">
                <a:solidFill>
                  <a:srgbClr val="212121"/>
                </a:solidFill>
                <a:effectLst/>
                <a:latin typeface="Barlow Light" panose="00000400000000000000" pitchFamily="2" charset="-18"/>
              </a:rPr>
              <a:t>is a complex condition characterized by abnormal eating habits that impair health and an individual's ability to function.</a:t>
            </a:r>
          </a:p>
          <a:p>
            <a:pPr marL="76200" indent="0" algn="l" fontAlgn="base">
              <a:buNone/>
            </a:pPr>
            <a:endParaRPr lang="ro-RO" sz="1600" b="0" i="0" dirty="0">
              <a:solidFill>
                <a:srgbClr val="212121"/>
              </a:solidFill>
              <a:effectLst/>
              <a:latin typeface="Barlow Light" panose="00000400000000000000" pitchFamily="2" charset="-18"/>
            </a:endParaRPr>
          </a:p>
          <a:p>
            <a:pPr marL="76200" indent="0" algn="l" fontAlgn="base">
              <a:buNone/>
            </a:pPr>
            <a:r>
              <a:rPr lang="en-US" sz="1800" b="1" i="0" dirty="0">
                <a:solidFill>
                  <a:srgbClr val="212121"/>
                </a:solidFill>
                <a:effectLst/>
                <a:latin typeface="Barlow Light" panose="00000400000000000000" pitchFamily="2" charset="-18"/>
              </a:rPr>
              <a:t>Types of Eating Disorders</a:t>
            </a:r>
            <a:r>
              <a:rPr lang="ro-RO" sz="1800" b="1" i="0" dirty="0">
                <a:solidFill>
                  <a:srgbClr val="212121"/>
                </a:solidFill>
                <a:effectLst/>
                <a:latin typeface="Barlow Light" panose="00000400000000000000" pitchFamily="2" charset="-18"/>
              </a:rPr>
              <a:t>:</a:t>
            </a:r>
            <a:endParaRPr lang="en-US" sz="1800" b="1" i="0" dirty="0">
              <a:solidFill>
                <a:srgbClr val="212121"/>
              </a:solidFill>
              <a:effectLst/>
              <a:latin typeface="Barlow Light" panose="00000400000000000000" pitchFamily="2" charset="-18"/>
            </a:endParaRPr>
          </a:p>
          <a:p>
            <a:pPr algn="l" fontAlgn="base"/>
            <a:r>
              <a:rPr lang="en-US" sz="1600" b="0" i="0" dirty="0">
                <a:solidFill>
                  <a:srgbClr val="212121"/>
                </a:solidFill>
                <a:effectLst/>
                <a:latin typeface="Barlow Light" panose="00000400000000000000" pitchFamily="2" charset="-18"/>
              </a:rPr>
              <a:t>The three most common </a:t>
            </a:r>
            <a:r>
              <a:rPr lang="ro-RO" sz="1600" b="0" i="0" dirty="0">
                <a:solidFill>
                  <a:srgbClr val="212121"/>
                </a:solidFill>
                <a:effectLst/>
                <a:latin typeface="Barlow Light" panose="00000400000000000000" pitchFamily="2" charset="-18"/>
              </a:rPr>
              <a:t>E</a:t>
            </a:r>
            <a:r>
              <a:rPr lang="en-US" sz="1600" b="0" i="0" dirty="0" err="1">
                <a:solidFill>
                  <a:srgbClr val="212121"/>
                </a:solidFill>
                <a:effectLst/>
                <a:latin typeface="Barlow Light" panose="00000400000000000000" pitchFamily="2" charset="-18"/>
              </a:rPr>
              <a:t>ating</a:t>
            </a:r>
            <a:r>
              <a:rPr lang="en-US" sz="1600" b="0" i="0" dirty="0">
                <a:solidFill>
                  <a:srgbClr val="212121"/>
                </a:solidFill>
                <a:effectLst/>
                <a:latin typeface="Barlow Light" panose="00000400000000000000" pitchFamily="2" charset="-18"/>
              </a:rPr>
              <a:t> </a:t>
            </a:r>
            <a:r>
              <a:rPr lang="ro-RO" sz="1600" b="0" i="0" dirty="0">
                <a:solidFill>
                  <a:srgbClr val="212121"/>
                </a:solidFill>
                <a:effectLst/>
                <a:latin typeface="Barlow Light" panose="00000400000000000000" pitchFamily="2" charset="-18"/>
              </a:rPr>
              <a:t>D</a:t>
            </a:r>
            <a:r>
              <a:rPr lang="en-US" sz="1600" b="0" i="0" dirty="0" err="1">
                <a:solidFill>
                  <a:srgbClr val="212121"/>
                </a:solidFill>
                <a:effectLst/>
                <a:latin typeface="Barlow Light" panose="00000400000000000000" pitchFamily="2" charset="-18"/>
              </a:rPr>
              <a:t>isorders</a:t>
            </a:r>
            <a:r>
              <a:rPr lang="en-US" sz="1600" b="0" i="0" dirty="0">
                <a:solidFill>
                  <a:srgbClr val="212121"/>
                </a:solidFill>
                <a:effectLst/>
                <a:latin typeface="Barlow Light" panose="00000400000000000000" pitchFamily="2" charset="-18"/>
              </a:rPr>
              <a:t> are</a:t>
            </a:r>
            <a:r>
              <a:rPr lang="ro-RO" sz="1600" b="0" i="0" dirty="0">
                <a:solidFill>
                  <a:srgbClr val="212121"/>
                </a:solidFill>
                <a:effectLst/>
                <a:latin typeface="Barlow Light" panose="00000400000000000000" pitchFamily="2" charset="-18"/>
              </a:rPr>
              <a:t>: </a:t>
            </a:r>
            <a:r>
              <a:rPr lang="en-US" sz="1600" b="0" i="0" dirty="0">
                <a:solidFill>
                  <a:srgbClr val="212121"/>
                </a:solidFill>
                <a:effectLst/>
                <a:latin typeface="Barlow Light" panose="00000400000000000000" pitchFamily="2" charset="-18"/>
              </a:rPr>
              <a:t>                             </a:t>
            </a:r>
            <a:r>
              <a:rPr lang="ro-RO" sz="1600" b="0" i="0" dirty="0">
                <a:solidFill>
                  <a:srgbClr val="212121"/>
                </a:solidFill>
                <a:effectLst/>
                <a:latin typeface="Barlow Light" panose="00000400000000000000" pitchFamily="2" charset="-18"/>
              </a:rPr>
              <a:t>                     </a:t>
            </a:r>
            <a:r>
              <a:rPr lang="en-US" sz="1600" b="0" i="0" dirty="0">
                <a:solidFill>
                  <a:srgbClr val="212121"/>
                </a:solidFill>
                <a:effectLst/>
                <a:latin typeface="Barlow Light" panose="00000400000000000000" pitchFamily="2" charset="-18"/>
              </a:rPr>
              <a:t>        </a:t>
            </a:r>
            <a:r>
              <a:rPr lang="ro-RO" sz="1600" b="0" i="0" dirty="0">
                <a:solidFill>
                  <a:srgbClr val="212121"/>
                </a:solidFill>
                <a:effectLst/>
                <a:latin typeface="Barlow Light" panose="00000400000000000000" pitchFamily="2" charset="-18"/>
              </a:rPr>
              <a:t>        </a:t>
            </a:r>
            <a:r>
              <a:rPr lang="ro-RO" sz="1600" b="0" i="1" dirty="0">
                <a:solidFill>
                  <a:srgbClr val="212121"/>
                </a:solidFill>
                <a:effectLst/>
                <a:latin typeface="Barlow Light" panose="00000400000000000000" pitchFamily="2" charset="-18"/>
              </a:rPr>
              <a:t>B</a:t>
            </a:r>
            <a:r>
              <a:rPr lang="en-US" sz="1600" b="0" i="1" dirty="0" err="1">
                <a:solidFill>
                  <a:srgbClr val="212121"/>
                </a:solidFill>
                <a:effectLst/>
                <a:latin typeface="Barlow Light" panose="00000400000000000000" pitchFamily="2" charset="-18"/>
              </a:rPr>
              <a:t>inge</a:t>
            </a:r>
            <a:r>
              <a:rPr lang="en-US" sz="1600" b="0" i="1" dirty="0">
                <a:solidFill>
                  <a:srgbClr val="212121"/>
                </a:solidFill>
                <a:effectLst/>
                <a:latin typeface="Barlow Light" panose="00000400000000000000" pitchFamily="2" charset="-18"/>
              </a:rPr>
              <a:t> </a:t>
            </a:r>
            <a:r>
              <a:rPr lang="ro-RO" sz="1600" b="0" i="1" dirty="0">
                <a:solidFill>
                  <a:srgbClr val="212121"/>
                </a:solidFill>
                <a:effectLst/>
                <a:latin typeface="Barlow Light" panose="00000400000000000000" pitchFamily="2" charset="-18"/>
              </a:rPr>
              <a:t>E</a:t>
            </a:r>
            <a:r>
              <a:rPr lang="en-US" sz="1600" b="0" i="1" dirty="0" err="1">
                <a:solidFill>
                  <a:srgbClr val="212121"/>
                </a:solidFill>
                <a:effectLst/>
                <a:latin typeface="Barlow Light" panose="00000400000000000000" pitchFamily="2" charset="-18"/>
              </a:rPr>
              <a:t>ating</a:t>
            </a:r>
            <a:r>
              <a:rPr lang="en-US" sz="1600" b="0" i="1" dirty="0">
                <a:solidFill>
                  <a:srgbClr val="212121"/>
                </a:solidFill>
                <a:effectLst/>
                <a:latin typeface="Barlow Light" panose="00000400000000000000" pitchFamily="2" charset="-18"/>
              </a:rPr>
              <a:t> disorder, </a:t>
            </a:r>
            <a:r>
              <a:rPr lang="ro-RO" sz="1600" b="0" i="1" dirty="0">
                <a:solidFill>
                  <a:srgbClr val="212121"/>
                </a:solidFill>
                <a:effectLst/>
                <a:latin typeface="Barlow Light" panose="00000400000000000000" pitchFamily="2" charset="-18"/>
              </a:rPr>
              <a:t>A</a:t>
            </a:r>
            <a:r>
              <a:rPr lang="en-US" sz="1600" b="0" i="1" dirty="0" err="1">
                <a:solidFill>
                  <a:srgbClr val="212121"/>
                </a:solidFill>
                <a:effectLst/>
                <a:latin typeface="Barlow Light" panose="00000400000000000000" pitchFamily="2" charset="-18"/>
              </a:rPr>
              <a:t>norexia</a:t>
            </a:r>
            <a:r>
              <a:rPr lang="en-US" sz="1600" b="0" i="1" dirty="0">
                <a:solidFill>
                  <a:srgbClr val="212121"/>
                </a:solidFill>
                <a:effectLst/>
                <a:latin typeface="Barlow Light" panose="00000400000000000000" pitchFamily="2" charset="-18"/>
              </a:rPr>
              <a:t> </a:t>
            </a:r>
            <a:r>
              <a:rPr lang="ro-RO" sz="1600" b="0" i="1" dirty="0">
                <a:solidFill>
                  <a:srgbClr val="212121"/>
                </a:solidFill>
                <a:effectLst/>
                <a:latin typeface="Barlow Light" panose="00000400000000000000" pitchFamily="2" charset="-18"/>
              </a:rPr>
              <a:t>N</a:t>
            </a:r>
            <a:r>
              <a:rPr lang="en-US" sz="1600" b="0" i="1" dirty="0" err="1">
                <a:solidFill>
                  <a:srgbClr val="212121"/>
                </a:solidFill>
                <a:effectLst/>
                <a:latin typeface="Barlow Light" panose="00000400000000000000" pitchFamily="2" charset="-18"/>
              </a:rPr>
              <a:t>ervosa</a:t>
            </a:r>
            <a:r>
              <a:rPr lang="en-US" sz="1600" b="0" i="1" dirty="0">
                <a:solidFill>
                  <a:srgbClr val="212121"/>
                </a:solidFill>
                <a:effectLst/>
                <a:latin typeface="Barlow Light" panose="00000400000000000000" pitchFamily="2" charset="-18"/>
              </a:rPr>
              <a:t>, </a:t>
            </a:r>
            <a:r>
              <a:rPr lang="en-US" sz="1600" b="0" dirty="0">
                <a:solidFill>
                  <a:srgbClr val="212121"/>
                </a:solidFill>
                <a:effectLst/>
                <a:latin typeface="Barlow Light" panose="00000400000000000000" pitchFamily="2" charset="-18"/>
              </a:rPr>
              <a:t>and</a:t>
            </a:r>
            <a:r>
              <a:rPr lang="en-US" sz="1600" b="0" i="1" dirty="0">
                <a:solidFill>
                  <a:srgbClr val="212121"/>
                </a:solidFill>
                <a:effectLst/>
                <a:latin typeface="Barlow Light" panose="00000400000000000000" pitchFamily="2" charset="-18"/>
              </a:rPr>
              <a:t> </a:t>
            </a:r>
            <a:r>
              <a:rPr lang="ro-RO" sz="1600" b="0" i="1" dirty="0">
                <a:solidFill>
                  <a:srgbClr val="212121"/>
                </a:solidFill>
                <a:effectLst/>
                <a:latin typeface="Barlow Light" panose="00000400000000000000" pitchFamily="2" charset="-18"/>
              </a:rPr>
              <a:t>B</a:t>
            </a:r>
            <a:r>
              <a:rPr lang="en-US" sz="1600" b="0" i="1" dirty="0" err="1">
                <a:solidFill>
                  <a:srgbClr val="212121"/>
                </a:solidFill>
                <a:effectLst/>
                <a:latin typeface="Barlow Light" panose="00000400000000000000" pitchFamily="2" charset="-18"/>
              </a:rPr>
              <a:t>ulimia</a:t>
            </a:r>
            <a:r>
              <a:rPr lang="en-US" sz="1600" b="0" i="1" dirty="0">
                <a:solidFill>
                  <a:srgbClr val="212121"/>
                </a:solidFill>
                <a:effectLst/>
                <a:latin typeface="Barlow Light" panose="00000400000000000000" pitchFamily="2" charset="-18"/>
              </a:rPr>
              <a:t> </a:t>
            </a:r>
            <a:r>
              <a:rPr lang="ro-RO" sz="1600" b="0" i="1" dirty="0">
                <a:solidFill>
                  <a:srgbClr val="212121"/>
                </a:solidFill>
                <a:effectLst/>
                <a:latin typeface="Barlow Light" panose="00000400000000000000" pitchFamily="2" charset="-18"/>
              </a:rPr>
              <a:t>N</a:t>
            </a:r>
            <a:r>
              <a:rPr lang="en-US" sz="1600" b="0" i="1" dirty="0" err="1">
                <a:solidFill>
                  <a:srgbClr val="212121"/>
                </a:solidFill>
                <a:effectLst/>
                <a:latin typeface="Barlow Light" panose="00000400000000000000" pitchFamily="2" charset="-18"/>
              </a:rPr>
              <a:t>ervosa</a:t>
            </a:r>
            <a:r>
              <a:rPr lang="en-US" sz="1600" b="0" i="0" dirty="0">
                <a:solidFill>
                  <a:srgbClr val="212121"/>
                </a:solidFill>
                <a:effectLst/>
                <a:latin typeface="Barlow Light" panose="00000400000000000000" pitchFamily="2" charset="-18"/>
              </a:rPr>
              <a:t>, but there are other types as well. </a:t>
            </a:r>
            <a:endParaRPr lang="ro-RO" sz="1600" b="0" i="0" dirty="0">
              <a:solidFill>
                <a:srgbClr val="212121"/>
              </a:solidFill>
              <a:effectLst/>
              <a:latin typeface="Barlow Light" panose="00000400000000000000" pitchFamily="2" charset="-18"/>
            </a:endParaRPr>
          </a:p>
          <a:p>
            <a:pPr algn="l" fontAlgn="base"/>
            <a:r>
              <a:rPr lang="en-US" sz="1600" b="0" i="0" dirty="0">
                <a:solidFill>
                  <a:srgbClr val="212121"/>
                </a:solidFill>
                <a:effectLst/>
                <a:latin typeface="Barlow Light" panose="00000400000000000000" pitchFamily="2" charset="-18"/>
              </a:rPr>
              <a:t>Each has its own set of symptoms and diagnostic criteria.</a:t>
            </a:r>
          </a:p>
          <a:p>
            <a:endParaRPr lang="ro-RO" sz="1600" dirty="0">
              <a:latin typeface="Barlow Light" panose="00000400000000000000" pitchFamily="2" charset="-18"/>
            </a:endParaRPr>
          </a:p>
        </p:txBody>
      </p:sp>
      <p:sp>
        <p:nvSpPr>
          <p:cNvPr id="4" name="Slide Number Placeholder 3">
            <a:extLst>
              <a:ext uri="{FF2B5EF4-FFF2-40B4-BE49-F238E27FC236}">
                <a16:creationId xmlns:a16="http://schemas.microsoft.com/office/drawing/2014/main" xmlns="" id="{F8681821-D459-B37E-0177-22BA4C8F5B0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3790698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3EBF5D-0956-1D25-ADAE-C8EF0B8C7E4F}"/>
              </a:ext>
            </a:extLst>
          </p:cNvPr>
          <p:cNvSpPr>
            <a:spLocks noGrp="1"/>
          </p:cNvSpPr>
          <p:nvPr>
            <p:ph type="title"/>
          </p:nvPr>
        </p:nvSpPr>
        <p:spPr/>
        <p:txBody>
          <a:bodyPr/>
          <a:lstStyle/>
          <a:p>
            <a:r>
              <a:rPr lang="en-US" sz="2400" dirty="0"/>
              <a:t>Eating Disorders Etiology</a:t>
            </a:r>
            <a:endParaRPr lang="ro-RO" sz="2400" dirty="0"/>
          </a:p>
        </p:txBody>
      </p:sp>
      <p:sp>
        <p:nvSpPr>
          <p:cNvPr id="3" name="Text Placeholder 2">
            <a:extLst>
              <a:ext uri="{FF2B5EF4-FFF2-40B4-BE49-F238E27FC236}">
                <a16:creationId xmlns:a16="http://schemas.microsoft.com/office/drawing/2014/main" xmlns="" id="{F367DBE5-4852-06BA-6AD2-2FA96515A18A}"/>
              </a:ext>
            </a:extLst>
          </p:cNvPr>
          <p:cNvSpPr>
            <a:spLocks noGrp="1"/>
          </p:cNvSpPr>
          <p:nvPr>
            <p:ph type="body" idx="1"/>
          </p:nvPr>
        </p:nvSpPr>
        <p:spPr>
          <a:xfrm>
            <a:off x="614974" y="1707654"/>
            <a:ext cx="8061481" cy="2824121"/>
          </a:xfrm>
        </p:spPr>
        <p:txBody>
          <a:bodyPr/>
          <a:lstStyle/>
          <a:p>
            <a:r>
              <a:rPr lang="en-US" sz="1600" dirty="0"/>
              <a:t>Psychological factors</a:t>
            </a:r>
            <a:r>
              <a:rPr lang="ro-RO" sz="1600" dirty="0"/>
              <a:t>:</a:t>
            </a:r>
            <a:r>
              <a:rPr lang="en-US" sz="1600" dirty="0"/>
              <a:t> perfectionism, compulsive disorder, low self-esteem, depression, anxiety, stress</a:t>
            </a:r>
            <a:endParaRPr lang="ro-RO" sz="1600" dirty="0"/>
          </a:p>
          <a:p>
            <a:r>
              <a:rPr lang="en-US" sz="1600" dirty="0"/>
              <a:t>Environmental factors</a:t>
            </a:r>
            <a:r>
              <a:rPr lang="ro-RO" sz="1600" dirty="0"/>
              <a:t>:</a:t>
            </a:r>
            <a:r>
              <a:rPr lang="en-US" sz="1600" dirty="0"/>
              <a:t> puberty, trauma experiences, relationships unsolved problems</a:t>
            </a:r>
            <a:endParaRPr lang="ro-RO" sz="1600" dirty="0"/>
          </a:p>
          <a:p>
            <a:r>
              <a:rPr lang="en-US" sz="1600" dirty="0"/>
              <a:t>Cultural pressure:</a:t>
            </a:r>
            <a:r>
              <a:rPr lang="ro-RO" sz="1600" dirty="0"/>
              <a:t> </a:t>
            </a:r>
            <a:r>
              <a:rPr lang="en-US" sz="1600" dirty="0"/>
              <a:t>mass-media typologies</a:t>
            </a:r>
            <a:endParaRPr lang="ro-RO" sz="1600" dirty="0"/>
          </a:p>
          <a:p>
            <a:r>
              <a:rPr lang="en-US" sz="1600" dirty="0"/>
              <a:t>Occupational exposures </a:t>
            </a:r>
          </a:p>
          <a:p>
            <a:r>
              <a:rPr lang="en-US" sz="1600" dirty="0"/>
              <a:t>Hormonal impact on brain function</a:t>
            </a:r>
            <a:endParaRPr lang="ro-RO" sz="1600" dirty="0"/>
          </a:p>
          <a:p>
            <a:r>
              <a:rPr lang="en-US" sz="1600" dirty="0"/>
              <a:t>Genetics predispositions</a:t>
            </a:r>
            <a:r>
              <a:rPr lang="ro-RO" sz="1600" dirty="0"/>
              <a:t>: </a:t>
            </a:r>
            <a:r>
              <a:rPr lang="en-US" sz="1600" dirty="0"/>
              <a:t>mutations for serotonin (</a:t>
            </a:r>
            <a:r>
              <a:rPr lang="ro-RO" sz="1600" dirty="0"/>
              <a:t>1D HTR1D – 1p36)</a:t>
            </a:r>
            <a:r>
              <a:rPr lang="en-US" sz="1600" dirty="0"/>
              <a:t>, Dopamine </a:t>
            </a:r>
            <a:r>
              <a:rPr lang="ro-RO" sz="1600" dirty="0"/>
              <a:t>D2  (11q23) </a:t>
            </a:r>
            <a:r>
              <a:rPr lang="en-US" sz="1600" dirty="0"/>
              <a:t>and</a:t>
            </a:r>
            <a:r>
              <a:rPr lang="ro-RO" sz="1600" dirty="0"/>
              <a:t> D4 (11p15.5)</a:t>
            </a:r>
            <a:r>
              <a:rPr lang="en-US" sz="1600" dirty="0"/>
              <a:t> receptors, also mutations for Delta-1 </a:t>
            </a:r>
            <a:r>
              <a:rPr lang="ro-RO" sz="1600" dirty="0"/>
              <a:t>OPRD1 (1p35)</a:t>
            </a:r>
            <a:r>
              <a:rPr lang="en-US" sz="1600" dirty="0"/>
              <a:t> receptor and mutations in BDNF factor </a:t>
            </a:r>
            <a:r>
              <a:rPr lang="ro-RO" sz="1600" dirty="0"/>
              <a:t>(11p13-14)</a:t>
            </a:r>
            <a:r>
              <a:rPr lang="en-US" sz="1600" dirty="0"/>
              <a:t>.</a:t>
            </a:r>
          </a:p>
          <a:p>
            <a:endParaRPr lang="ro-RO" sz="1200" dirty="0"/>
          </a:p>
          <a:p>
            <a:pPr marL="533400" lvl="1" indent="0">
              <a:buNone/>
            </a:pPr>
            <a:endParaRPr lang="ro-RO" dirty="0"/>
          </a:p>
        </p:txBody>
      </p:sp>
      <p:sp>
        <p:nvSpPr>
          <p:cNvPr id="4" name="Slide Number Placeholder 3">
            <a:extLst>
              <a:ext uri="{FF2B5EF4-FFF2-40B4-BE49-F238E27FC236}">
                <a16:creationId xmlns:a16="http://schemas.microsoft.com/office/drawing/2014/main" xmlns="" id="{DFAB0B46-1857-D482-F82C-AF1179195D0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3315949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9584FA-274A-7FC8-4DC3-2EBECECC57C8}"/>
              </a:ext>
            </a:extLst>
          </p:cNvPr>
          <p:cNvSpPr>
            <a:spLocks noGrp="1"/>
          </p:cNvSpPr>
          <p:nvPr>
            <p:ph type="title"/>
          </p:nvPr>
        </p:nvSpPr>
        <p:spPr/>
        <p:txBody>
          <a:bodyPr/>
          <a:lstStyle/>
          <a:p>
            <a:r>
              <a:rPr lang="en-US" sz="2400" dirty="0"/>
              <a:t>Worldwide prevalence</a:t>
            </a:r>
            <a:endParaRPr lang="ro-RO" sz="2400" dirty="0"/>
          </a:p>
        </p:txBody>
      </p:sp>
      <p:sp>
        <p:nvSpPr>
          <p:cNvPr id="3" name="Text Placeholder 2">
            <a:extLst>
              <a:ext uri="{FF2B5EF4-FFF2-40B4-BE49-F238E27FC236}">
                <a16:creationId xmlns:a16="http://schemas.microsoft.com/office/drawing/2014/main" xmlns="" id="{40EB8830-9651-6CE0-2B72-368D41909B3D}"/>
              </a:ext>
            </a:extLst>
          </p:cNvPr>
          <p:cNvSpPr>
            <a:spLocks noGrp="1"/>
          </p:cNvSpPr>
          <p:nvPr>
            <p:ph type="body" idx="1"/>
          </p:nvPr>
        </p:nvSpPr>
        <p:spPr/>
        <p:txBody>
          <a:bodyPr/>
          <a:lstStyle/>
          <a:p>
            <a:endParaRPr lang="ro-RO" dirty="0"/>
          </a:p>
        </p:txBody>
      </p:sp>
      <p:sp>
        <p:nvSpPr>
          <p:cNvPr id="4" name="Slide Number Placeholder 3">
            <a:extLst>
              <a:ext uri="{FF2B5EF4-FFF2-40B4-BE49-F238E27FC236}">
                <a16:creationId xmlns:a16="http://schemas.microsoft.com/office/drawing/2014/main" xmlns="" id="{8A5318FB-9953-7E4D-C749-C5A2A0B9889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graphicFrame>
        <p:nvGraphicFramePr>
          <p:cNvPr id="5" name="Table 4">
            <a:extLst>
              <a:ext uri="{FF2B5EF4-FFF2-40B4-BE49-F238E27FC236}">
                <a16:creationId xmlns:a16="http://schemas.microsoft.com/office/drawing/2014/main" xmlns="" id="{B5A4A3F0-102C-3D0D-C6DA-575A48B11C07}"/>
              </a:ext>
            </a:extLst>
          </p:cNvPr>
          <p:cNvGraphicFramePr>
            <a:graphicFrameLocks noGrp="1"/>
          </p:cNvGraphicFramePr>
          <p:nvPr>
            <p:extLst>
              <p:ext uri="{D42A27DB-BD31-4B8C-83A1-F6EECF244321}">
                <p14:modId xmlns:p14="http://schemas.microsoft.com/office/powerpoint/2010/main" val="3756143235"/>
              </p:ext>
            </p:extLst>
          </p:nvPr>
        </p:nvGraphicFramePr>
        <p:xfrm>
          <a:off x="614362" y="1704974"/>
          <a:ext cx="6837957" cy="2882998"/>
        </p:xfrm>
        <a:graphic>
          <a:graphicData uri="http://schemas.openxmlformats.org/drawingml/2006/table">
            <a:tbl>
              <a:tblPr firstRow="1" bandRow="1">
                <a:tableStyleId>{912C8C85-51F0-491E-9774-3900AFEF0FD7}</a:tableStyleId>
              </a:tblPr>
              <a:tblGrid>
                <a:gridCol w="2279319">
                  <a:extLst>
                    <a:ext uri="{9D8B030D-6E8A-4147-A177-3AD203B41FA5}">
                      <a16:colId xmlns:a16="http://schemas.microsoft.com/office/drawing/2014/main" xmlns="" val="605502241"/>
                    </a:ext>
                  </a:extLst>
                </a:gridCol>
                <a:gridCol w="2279319">
                  <a:extLst>
                    <a:ext uri="{9D8B030D-6E8A-4147-A177-3AD203B41FA5}">
                      <a16:colId xmlns:a16="http://schemas.microsoft.com/office/drawing/2014/main" xmlns="" val="1777526553"/>
                    </a:ext>
                  </a:extLst>
                </a:gridCol>
                <a:gridCol w="2279319">
                  <a:extLst>
                    <a:ext uri="{9D8B030D-6E8A-4147-A177-3AD203B41FA5}">
                      <a16:colId xmlns:a16="http://schemas.microsoft.com/office/drawing/2014/main" xmlns="" val="2516273865"/>
                    </a:ext>
                  </a:extLst>
                </a:gridCol>
              </a:tblGrid>
              <a:tr h="655635">
                <a:tc>
                  <a:txBody>
                    <a:bodyPr/>
                    <a:lstStyle/>
                    <a:p>
                      <a:pPr algn="ctr"/>
                      <a:endParaRPr lang="en-US" dirty="0">
                        <a:solidFill>
                          <a:srgbClr val="FF0000"/>
                        </a:solidFill>
                        <a:effectLst>
                          <a:outerShdw blurRad="38100" dist="38100" dir="2700000" algn="tl">
                            <a:srgbClr val="000000">
                              <a:alpha val="43137"/>
                            </a:srgbClr>
                          </a:outerShdw>
                        </a:effectLst>
                      </a:endParaRPr>
                    </a:p>
                  </a:txBody>
                  <a:tcPr/>
                </a:tc>
                <a:tc>
                  <a:txBody>
                    <a:bodyPr/>
                    <a:lstStyle/>
                    <a:p>
                      <a:pPr algn="ctr"/>
                      <a:r>
                        <a:rPr lang="en-US" dirty="0">
                          <a:solidFill>
                            <a:srgbClr val="FF0000"/>
                          </a:solidFill>
                          <a:effectLst>
                            <a:outerShdw blurRad="38100" dist="38100" dir="2700000" algn="tl">
                              <a:srgbClr val="000000">
                                <a:alpha val="43137"/>
                              </a:srgbClr>
                            </a:outerShdw>
                          </a:effectLst>
                        </a:rPr>
                        <a:t>Females</a:t>
                      </a:r>
                    </a:p>
                  </a:txBody>
                  <a:tcPr/>
                </a:tc>
                <a:tc>
                  <a:txBody>
                    <a:bodyPr/>
                    <a:lstStyle/>
                    <a:p>
                      <a:pPr algn="ctr"/>
                      <a:r>
                        <a:rPr lang="en-US" dirty="0">
                          <a:solidFill>
                            <a:srgbClr val="FF0000"/>
                          </a:solidFill>
                          <a:effectLst>
                            <a:outerShdw blurRad="38100" dist="38100" dir="2700000" algn="tl">
                              <a:srgbClr val="000000">
                                <a:alpha val="43137"/>
                              </a:srgbClr>
                            </a:outerShdw>
                          </a:effectLst>
                        </a:rPr>
                        <a:t>Males</a:t>
                      </a:r>
                    </a:p>
                  </a:txBody>
                  <a:tcPr/>
                </a:tc>
                <a:extLst>
                  <a:ext uri="{0D108BD9-81ED-4DB2-BD59-A6C34878D82A}">
                    <a16:rowId xmlns:a16="http://schemas.microsoft.com/office/drawing/2014/main" xmlns="" val="3935356224"/>
                  </a:ext>
                </a:extLst>
              </a:tr>
              <a:tr h="655635">
                <a:tc>
                  <a:txBody>
                    <a:bodyPr/>
                    <a:lstStyle/>
                    <a:p>
                      <a:r>
                        <a:rPr lang="ro-RO" dirty="0"/>
                        <a:t>Anorexi</a:t>
                      </a:r>
                      <a:r>
                        <a:rPr lang="en-US" dirty="0"/>
                        <a:t>a nervosa</a:t>
                      </a:r>
                    </a:p>
                  </a:txBody>
                  <a:tcPr/>
                </a:tc>
                <a:tc>
                  <a:txBody>
                    <a:bodyPr/>
                    <a:lstStyle/>
                    <a:p>
                      <a:pPr algn="ctr"/>
                      <a:r>
                        <a:rPr lang="ro-RO" dirty="0"/>
                        <a:t>4</a:t>
                      </a:r>
                      <a:r>
                        <a:rPr lang="en-US" dirty="0"/>
                        <a:t>%</a:t>
                      </a:r>
                    </a:p>
                  </a:txBody>
                  <a:tcPr/>
                </a:tc>
                <a:tc>
                  <a:txBody>
                    <a:bodyPr/>
                    <a:lstStyle/>
                    <a:p>
                      <a:pPr algn="ctr"/>
                      <a:r>
                        <a:rPr lang="ro-RO" dirty="0"/>
                        <a:t>0.3</a:t>
                      </a:r>
                      <a:r>
                        <a:rPr lang="en-US" dirty="0"/>
                        <a:t>%</a:t>
                      </a:r>
                    </a:p>
                  </a:txBody>
                  <a:tcPr/>
                </a:tc>
                <a:extLst>
                  <a:ext uri="{0D108BD9-81ED-4DB2-BD59-A6C34878D82A}">
                    <a16:rowId xmlns:a16="http://schemas.microsoft.com/office/drawing/2014/main" xmlns="" val="1449806360"/>
                  </a:ext>
                </a:extLst>
              </a:tr>
              <a:tr h="655635">
                <a:tc>
                  <a:txBody>
                    <a:bodyPr/>
                    <a:lstStyle/>
                    <a:p>
                      <a:r>
                        <a:rPr lang="ro-RO" dirty="0"/>
                        <a:t>Bulimi</a:t>
                      </a:r>
                      <a:r>
                        <a:rPr lang="en-US" dirty="0"/>
                        <a:t>a nervosa</a:t>
                      </a:r>
                    </a:p>
                  </a:txBody>
                  <a:tcPr/>
                </a:tc>
                <a:tc>
                  <a:txBody>
                    <a:bodyPr/>
                    <a:lstStyle/>
                    <a:p>
                      <a:pPr algn="ctr"/>
                      <a:r>
                        <a:rPr lang="ro-RO" dirty="0"/>
                        <a:t>3</a:t>
                      </a:r>
                      <a:r>
                        <a:rPr lang="en-US" dirty="0"/>
                        <a:t>%</a:t>
                      </a:r>
                    </a:p>
                  </a:txBody>
                  <a:tcPr/>
                </a:tc>
                <a:tc>
                  <a:txBody>
                    <a:bodyPr/>
                    <a:lstStyle/>
                    <a:p>
                      <a:pPr algn="ctr"/>
                      <a:r>
                        <a:rPr lang="ro-RO" dirty="0"/>
                        <a:t>1</a:t>
                      </a:r>
                      <a:r>
                        <a:rPr lang="en-US" dirty="0"/>
                        <a:t>%</a:t>
                      </a:r>
                    </a:p>
                  </a:txBody>
                  <a:tcPr/>
                </a:tc>
                <a:extLst>
                  <a:ext uri="{0D108BD9-81ED-4DB2-BD59-A6C34878D82A}">
                    <a16:rowId xmlns:a16="http://schemas.microsoft.com/office/drawing/2014/main" xmlns="" val="1067562504"/>
                  </a:ext>
                </a:extLst>
              </a:tr>
              <a:tr h="916093">
                <a:tc>
                  <a:txBody>
                    <a:bodyPr/>
                    <a:lstStyle/>
                    <a:p>
                      <a:r>
                        <a:rPr lang="en-US" dirty="0"/>
                        <a:t>Binge Eating</a:t>
                      </a:r>
                    </a:p>
                  </a:txBody>
                  <a:tcPr/>
                </a:tc>
                <a:tc gridSpan="2">
                  <a:txBody>
                    <a:bodyPr/>
                    <a:lstStyle/>
                    <a:p>
                      <a:pPr algn="ctr"/>
                      <a:r>
                        <a:rPr lang="ro-RO" dirty="0"/>
                        <a:t>9-29</a:t>
                      </a:r>
                      <a:r>
                        <a:rPr lang="en-US" dirty="0"/>
                        <a:t>%</a:t>
                      </a:r>
                    </a:p>
                  </a:txBody>
                  <a:tcPr/>
                </a:tc>
                <a:tc hMerge="1">
                  <a:txBody>
                    <a:bodyPr/>
                    <a:lstStyle/>
                    <a:p>
                      <a:endParaRPr lang="en-US" dirty="0"/>
                    </a:p>
                  </a:txBody>
                  <a:tcPr/>
                </a:tc>
                <a:extLst>
                  <a:ext uri="{0D108BD9-81ED-4DB2-BD59-A6C34878D82A}">
                    <a16:rowId xmlns:a16="http://schemas.microsoft.com/office/drawing/2014/main" xmlns="" val="1000429447"/>
                  </a:ext>
                </a:extLst>
              </a:tr>
            </a:tbl>
          </a:graphicData>
        </a:graphic>
      </p:graphicFrame>
    </p:spTree>
    <p:extLst>
      <p:ext uri="{BB962C8B-B14F-4D97-AF65-F5344CB8AC3E}">
        <p14:creationId xmlns:p14="http://schemas.microsoft.com/office/powerpoint/2010/main" val="2381126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CF6080-4112-C6F5-A0F8-42A47148F06E}"/>
              </a:ext>
            </a:extLst>
          </p:cNvPr>
          <p:cNvSpPr>
            <a:spLocks noGrp="1"/>
          </p:cNvSpPr>
          <p:nvPr>
            <p:ph type="title"/>
          </p:nvPr>
        </p:nvSpPr>
        <p:spPr/>
        <p:txBody>
          <a:bodyPr/>
          <a:lstStyle/>
          <a:p>
            <a:r>
              <a:rPr lang="en-US" sz="2400" i="1" dirty="0"/>
              <a:t>Anorexia nervosa</a:t>
            </a:r>
            <a:endParaRPr lang="ro-RO" sz="2400" i="1" dirty="0"/>
          </a:p>
        </p:txBody>
      </p:sp>
      <p:sp>
        <p:nvSpPr>
          <p:cNvPr id="3" name="Text Placeholder 2">
            <a:extLst>
              <a:ext uri="{FF2B5EF4-FFF2-40B4-BE49-F238E27FC236}">
                <a16:creationId xmlns:a16="http://schemas.microsoft.com/office/drawing/2014/main" xmlns="" id="{D1835CA7-9F3D-355B-AED1-0AD45CD1CD9C}"/>
              </a:ext>
            </a:extLst>
          </p:cNvPr>
          <p:cNvSpPr>
            <a:spLocks noGrp="1"/>
          </p:cNvSpPr>
          <p:nvPr>
            <p:ph type="body" idx="1"/>
          </p:nvPr>
        </p:nvSpPr>
        <p:spPr>
          <a:xfrm>
            <a:off x="179512" y="1705175"/>
            <a:ext cx="3816424" cy="2715600"/>
          </a:xfrm>
        </p:spPr>
        <p:txBody>
          <a:bodyPr/>
          <a:lstStyle/>
          <a:p>
            <a:pPr algn="l" fontAlgn="base">
              <a:buFont typeface="Wingdings" panose="05000000000000000000" pitchFamily="2" charset="2"/>
              <a:buChar char="q"/>
            </a:pPr>
            <a:r>
              <a:rPr lang="en-US" sz="1600" b="1" i="1" dirty="0">
                <a:solidFill>
                  <a:srgbClr val="212121"/>
                </a:solidFill>
                <a:effectLst/>
                <a:latin typeface="Barlow Light" panose="00000400000000000000" pitchFamily="2" charset="-18"/>
              </a:rPr>
              <a:t>Anorexia nervosa </a:t>
            </a:r>
            <a:r>
              <a:rPr lang="en-US" sz="1600" b="0" i="0" dirty="0">
                <a:solidFill>
                  <a:srgbClr val="212121"/>
                </a:solidFill>
                <a:effectLst/>
                <a:latin typeface="Barlow Light" panose="00000400000000000000" pitchFamily="2" charset="-18"/>
              </a:rPr>
              <a:t>is a type of eating disorder that is characterized by an intense fear of gaining weight, severe restriction of food intake, and a distorted body image. </a:t>
            </a:r>
          </a:p>
          <a:p>
            <a:pPr algn="l" fontAlgn="base">
              <a:buFont typeface="Wingdings" panose="05000000000000000000" pitchFamily="2" charset="2"/>
              <a:buChar char="q"/>
            </a:pPr>
            <a:r>
              <a:rPr lang="en-US" sz="1600" b="0" i="0" dirty="0">
                <a:solidFill>
                  <a:srgbClr val="212121"/>
                </a:solidFill>
                <a:effectLst/>
                <a:latin typeface="Barlow Light" panose="00000400000000000000" pitchFamily="2" charset="-18"/>
              </a:rPr>
              <a:t>People with anorexia nervosa often see themselves as overweight, even when they are severely underweight.</a:t>
            </a:r>
          </a:p>
          <a:p>
            <a:pPr algn="l" fontAlgn="base">
              <a:buFont typeface="Wingdings" panose="05000000000000000000" pitchFamily="2" charset="2"/>
              <a:buChar char="q"/>
            </a:pPr>
            <a:endParaRPr lang="en-US" sz="1600" b="0" i="0" dirty="0">
              <a:solidFill>
                <a:srgbClr val="212121"/>
              </a:solidFill>
              <a:effectLst/>
              <a:latin typeface="Barlow Light" panose="00000400000000000000" pitchFamily="2" charset="-18"/>
            </a:endParaRPr>
          </a:p>
          <a:p>
            <a:pPr algn="l" fontAlgn="base">
              <a:buFont typeface="Wingdings" panose="05000000000000000000" pitchFamily="2" charset="2"/>
              <a:buChar char="q"/>
            </a:pPr>
            <a:r>
              <a:rPr lang="en-US" sz="1600" b="0" i="0" dirty="0">
                <a:solidFill>
                  <a:srgbClr val="212121"/>
                </a:solidFill>
                <a:effectLst/>
                <a:latin typeface="Barlow Light" panose="00000400000000000000" pitchFamily="2" charset="-18"/>
              </a:rPr>
              <a:t>Anorexia nervosa has the highest mortality rate of any mental disorder…</a:t>
            </a:r>
            <a:br>
              <a:rPr lang="en-US" sz="1600" b="0" i="0" dirty="0">
                <a:solidFill>
                  <a:srgbClr val="212121"/>
                </a:solidFill>
                <a:effectLst/>
                <a:latin typeface="Barlow Light" panose="00000400000000000000" pitchFamily="2" charset="-18"/>
              </a:rPr>
            </a:br>
            <a:endParaRPr lang="en-US" sz="1600" b="0" i="0" dirty="0">
              <a:solidFill>
                <a:srgbClr val="212121"/>
              </a:solidFill>
              <a:effectLst/>
              <a:latin typeface="Barlow Light" panose="00000400000000000000" pitchFamily="2" charset="-18"/>
            </a:endParaRPr>
          </a:p>
          <a:p>
            <a:endParaRPr lang="ro-RO" sz="1600" dirty="0">
              <a:latin typeface="Barlow Light" panose="00000400000000000000" pitchFamily="2" charset="-18"/>
            </a:endParaRPr>
          </a:p>
        </p:txBody>
      </p:sp>
      <p:sp>
        <p:nvSpPr>
          <p:cNvPr id="4" name="Text Placeholder 3">
            <a:extLst>
              <a:ext uri="{FF2B5EF4-FFF2-40B4-BE49-F238E27FC236}">
                <a16:creationId xmlns:a16="http://schemas.microsoft.com/office/drawing/2014/main" xmlns="" id="{37E0D66A-4FC8-199D-9B9E-3721818EDE18}"/>
              </a:ext>
            </a:extLst>
          </p:cNvPr>
          <p:cNvSpPr>
            <a:spLocks noGrp="1"/>
          </p:cNvSpPr>
          <p:nvPr>
            <p:ph type="body" idx="2"/>
          </p:nvPr>
        </p:nvSpPr>
        <p:spPr>
          <a:xfrm>
            <a:off x="4211960" y="1705175"/>
            <a:ext cx="4824536" cy="2715600"/>
          </a:xfrm>
        </p:spPr>
        <p:txBody>
          <a:bodyPr/>
          <a:lstStyle/>
          <a:p>
            <a:pPr marL="88900" indent="0" algn="l" fontAlgn="base">
              <a:buNone/>
            </a:pPr>
            <a:r>
              <a:rPr lang="en-US" sz="1800" b="1" i="0" dirty="0">
                <a:solidFill>
                  <a:srgbClr val="212121"/>
                </a:solidFill>
                <a:effectLst/>
                <a:latin typeface="Barlow Light" panose="00000400000000000000" pitchFamily="2" charset="-18"/>
              </a:rPr>
              <a:t>Symptoms of anorexia </a:t>
            </a:r>
            <a:r>
              <a:rPr lang="en-US" sz="1800" b="0" i="0" dirty="0">
                <a:solidFill>
                  <a:srgbClr val="212121"/>
                </a:solidFill>
                <a:effectLst/>
                <a:latin typeface="Barlow Light" panose="00000400000000000000" pitchFamily="2" charset="-18"/>
              </a:rPr>
              <a:t>include:</a:t>
            </a:r>
          </a:p>
          <a:p>
            <a:pPr algn="l" fontAlgn="base">
              <a:buFont typeface="Arial" panose="020B0604020202020204" pitchFamily="34" charset="0"/>
              <a:buChar char="•"/>
            </a:pPr>
            <a:r>
              <a:rPr lang="en-US" sz="1400" b="0" i="0" dirty="0">
                <a:solidFill>
                  <a:srgbClr val="212121"/>
                </a:solidFill>
                <a:effectLst/>
                <a:latin typeface="Barlow Light" panose="00000400000000000000" pitchFamily="2" charset="-18"/>
              </a:rPr>
              <a:t>Intense fear of gaining weight</a:t>
            </a:r>
          </a:p>
          <a:p>
            <a:pPr algn="l" fontAlgn="base">
              <a:buFont typeface="Arial" panose="020B0604020202020204" pitchFamily="34" charset="0"/>
              <a:buChar char="•"/>
            </a:pPr>
            <a:r>
              <a:rPr lang="en-US" sz="1400" b="0" i="0" dirty="0">
                <a:solidFill>
                  <a:srgbClr val="212121"/>
                </a:solidFill>
                <a:effectLst/>
                <a:latin typeface="Barlow Light" panose="00000400000000000000" pitchFamily="2" charset="-18"/>
              </a:rPr>
              <a:t>Severe restriction of food intake</a:t>
            </a:r>
          </a:p>
          <a:p>
            <a:pPr algn="l" fontAlgn="base">
              <a:buFont typeface="Arial" panose="020B0604020202020204" pitchFamily="34" charset="0"/>
              <a:buChar char="•"/>
            </a:pPr>
            <a:r>
              <a:rPr lang="en-US" sz="1400" b="0" i="0" dirty="0">
                <a:solidFill>
                  <a:srgbClr val="212121"/>
                </a:solidFill>
                <a:effectLst/>
                <a:latin typeface="Barlow Light" panose="00000400000000000000" pitchFamily="2" charset="-18"/>
              </a:rPr>
              <a:t>Distorted body image</a:t>
            </a:r>
          </a:p>
          <a:p>
            <a:pPr algn="l" fontAlgn="base">
              <a:buFont typeface="Arial" panose="020B0604020202020204" pitchFamily="34" charset="0"/>
              <a:buChar char="•"/>
            </a:pPr>
            <a:r>
              <a:rPr lang="en-US" sz="1400" b="0" i="0" dirty="0">
                <a:solidFill>
                  <a:srgbClr val="212121"/>
                </a:solidFill>
                <a:effectLst/>
                <a:latin typeface="Barlow Light" panose="00000400000000000000" pitchFamily="2" charset="-18"/>
              </a:rPr>
              <a:t>Excessive exercise</a:t>
            </a:r>
          </a:p>
          <a:p>
            <a:pPr algn="l" fontAlgn="base">
              <a:buFont typeface="Arial" panose="020B0604020202020204" pitchFamily="34" charset="0"/>
              <a:buChar char="•"/>
            </a:pPr>
            <a:r>
              <a:rPr lang="en-US" sz="1400" b="0" i="0" dirty="0">
                <a:solidFill>
                  <a:srgbClr val="212121"/>
                </a:solidFill>
                <a:effectLst/>
                <a:latin typeface="Barlow Light" panose="00000400000000000000" pitchFamily="2" charset="-18"/>
              </a:rPr>
              <a:t>Extreme weight loss</a:t>
            </a:r>
          </a:p>
          <a:p>
            <a:pPr algn="l" fontAlgn="base">
              <a:buFont typeface="Arial" panose="020B0604020202020204" pitchFamily="34" charset="0"/>
              <a:buChar char="•"/>
            </a:pPr>
            <a:r>
              <a:rPr lang="en-US" sz="1400" b="0" i="0" dirty="0">
                <a:solidFill>
                  <a:srgbClr val="212121"/>
                </a:solidFill>
                <a:effectLst/>
                <a:latin typeface="Barlow Light" panose="00000400000000000000" pitchFamily="2" charset="-18"/>
              </a:rPr>
              <a:t>Preoccupation with food and weight</a:t>
            </a:r>
          </a:p>
          <a:p>
            <a:pPr algn="l" fontAlgn="base">
              <a:buFont typeface="Arial" panose="020B0604020202020204" pitchFamily="34" charset="0"/>
              <a:buChar char="•"/>
            </a:pPr>
            <a:endParaRPr lang="en-US" sz="1400" b="0" i="0" dirty="0">
              <a:solidFill>
                <a:srgbClr val="212121"/>
              </a:solidFill>
              <a:effectLst/>
              <a:latin typeface="Barlow Light" panose="00000400000000000000" pitchFamily="2" charset="-18"/>
            </a:endParaRPr>
          </a:p>
          <a:p>
            <a:pPr algn="l" fontAlgn="base">
              <a:buFont typeface="Wingdings" panose="05000000000000000000" pitchFamily="2" charset="2"/>
              <a:buChar char="q"/>
            </a:pPr>
            <a:r>
              <a:rPr lang="en-US" sz="1400" b="0" i="0" dirty="0">
                <a:solidFill>
                  <a:srgbClr val="212121"/>
                </a:solidFill>
                <a:effectLst/>
                <a:latin typeface="Barlow Light" panose="00000400000000000000" pitchFamily="2" charset="-18"/>
              </a:rPr>
              <a:t>In addition to extreme restrictions on food intake, people with anorexia will also go to extreme lengths to eliminate the calories they consume, such as excessive exercise, self-induced vomiting, or laxative/diuretic use.</a:t>
            </a:r>
          </a:p>
          <a:p>
            <a:endParaRPr lang="ro-RO" sz="1600" dirty="0">
              <a:latin typeface="Barlow Light" panose="00000400000000000000" pitchFamily="2" charset="-18"/>
            </a:endParaRPr>
          </a:p>
        </p:txBody>
      </p:sp>
      <p:sp>
        <p:nvSpPr>
          <p:cNvPr id="5" name="Slide Number Placeholder 4">
            <a:extLst>
              <a:ext uri="{FF2B5EF4-FFF2-40B4-BE49-F238E27FC236}">
                <a16:creationId xmlns:a16="http://schemas.microsoft.com/office/drawing/2014/main" xmlns="" id="{B99CEFCA-45C3-0531-32FD-C0EBB6F278F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1187959888"/>
      </p:ext>
    </p:extLst>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2520</TotalTime>
  <Words>1306</Words>
  <Application>Microsoft Office PowerPoint</Application>
  <PresentationFormat>On-screen Show (16:9)</PresentationFormat>
  <Paragraphs>122</Paragraphs>
  <Slides>15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Barlow SemiBold</vt:lpstr>
      <vt:lpstr>Barlow Light</vt:lpstr>
      <vt:lpstr>Calibri</vt:lpstr>
      <vt:lpstr>Wingdings</vt:lpstr>
      <vt:lpstr>Caius template</vt:lpstr>
      <vt:lpstr> Eating Disorders Definition Roxana Martin-Hadmas, Adrian Martin Registered Dietitians, PhD</vt:lpstr>
      <vt:lpstr>Project Number: 2021-1-RO01- KA220-HED-38B739A3</vt:lpstr>
      <vt:lpstr>Project Number: 2021-1-RO01- KA220-HED-38B739A3</vt:lpstr>
      <vt:lpstr>Disordered Eating vs. Eating Disorder:  Key Differences (1)</vt:lpstr>
      <vt:lpstr>Disordered Eating vs. Eating Disorder:  Key Differences (2)</vt:lpstr>
      <vt:lpstr>What is an Eating Disorder ?</vt:lpstr>
      <vt:lpstr>Eating Disorders Etiology</vt:lpstr>
      <vt:lpstr>Worldwide prevalence</vt:lpstr>
      <vt:lpstr>Anorexia nervosa</vt:lpstr>
      <vt:lpstr>Binge Eating</vt:lpstr>
      <vt:lpstr>Bulimia nervosa</vt:lpstr>
      <vt:lpstr>Prevention and Coping</vt:lpstr>
      <vt:lpstr>To remember…</vt:lpstr>
      <vt:lpstr>Bibliography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A POP</cp:lastModifiedBy>
  <cp:revision>118</cp:revision>
  <dcterms:modified xsi:type="dcterms:W3CDTF">2023-01-01T15:42:49Z</dcterms:modified>
</cp:coreProperties>
</file>