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11" r:id="rId3"/>
    <p:sldId id="308" r:id="rId4"/>
    <p:sldId id="299" r:id="rId5"/>
    <p:sldId id="300" r:id="rId6"/>
    <p:sldId id="301" r:id="rId7"/>
    <p:sldId id="310" r:id="rId8"/>
    <p:sldId id="309" r:id="rId9"/>
    <p:sldId id="303" r:id="rId10"/>
    <p:sldId id="304" r:id="rId11"/>
    <p:sldId id="305" r:id="rId12"/>
    <p:sldId id="306" r:id="rId13"/>
    <p:sldId id="307" r:id="rId14"/>
    <p:sldId id="294" r:id="rId15"/>
    <p:sldId id="318" r:id="rId16"/>
  </p:sldIdLst>
  <p:sldSz cx="9144000" cy="5143500" type="screen16x9"/>
  <p:notesSz cx="6858000" cy="9144000"/>
  <p:embeddedFontLst>
    <p:embeddedFont>
      <p:font typeface="Barlow Light" panose="020B0604020202020204" charset="-18"/>
      <p:regular r:id="rId18"/>
      <p:bold r:id="rId19"/>
      <p:italic r:id="rId20"/>
      <p:boldItalic r:id="rId21"/>
    </p:embeddedFont>
    <p:embeddedFont>
      <p:font typeface="Barlow SemiBold" panose="020B0604020202020204" charset="-18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4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668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51;g35f391192_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Google Shape;152;g35f391192_0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60;g3606f1c2d_3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5" name="Google Shape;161;g3606f1c2d_30:notes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6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27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11;p2"/>
          <p:cNvGrpSpPr>
            <a:grpSpLocks/>
          </p:cNvGrpSpPr>
          <p:nvPr/>
        </p:nvGrpSpPr>
        <p:grpSpPr bwMode="auto">
          <a:xfrm rot="10800000" flipH="1">
            <a:off x="341313" y="3124200"/>
            <a:ext cx="8801100" cy="2019300"/>
            <a:chOff x="-4395163" y="751996"/>
            <a:chExt cx="13539073" cy="3105254"/>
          </a:xfrm>
        </p:grpSpPr>
        <p:sp>
          <p:nvSpPr>
            <p:cNvPr id="5" name="Google Shape;12;p2"/>
            <p:cNvSpPr>
              <a:spLocks/>
            </p:cNvSpPr>
            <p:nvPr/>
          </p:nvSpPr>
          <p:spPr bwMode="auto">
            <a:xfrm>
              <a:off x="5833150" y="752100"/>
              <a:ext cx="743025" cy="3102950"/>
            </a:xfrm>
            <a:custGeom>
              <a:avLst/>
              <a:gdLst>
                <a:gd name="T0" fmla="*/ 18474375 w 29721"/>
                <a:gd name="T1" fmla="*/ 0 h 124118"/>
                <a:gd name="T2" fmla="*/ 0 w 29721"/>
                <a:gd name="T3" fmla="*/ 13339375 h 124118"/>
                <a:gd name="T4" fmla="*/ 0 w 29721"/>
                <a:gd name="T5" fmla="*/ 77573750 h 124118"/>
                <a:gd name="T6" fmla="*/ 18575625 w 29721"/>
                <a:gd name="T7" fmla="*/ 64299375 h 124118"/>
                <a:gd name="T8" fmla="*/ 18474375 w 29721"/>
                <a:gd name="T9" fmla="*/ 0 h 124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lnTo>
                    <a:pt x="295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Google Shape;13;p2"/>
            <p:cNvSpPr>
              <a:spLocks noChangeArrowheads="1"/>
            </p:cNvSpPr>
            <p:nvPr/>
          </p:nvSpPr>
          <p:spPr bwMode="auto">
            <a:xfrm>
              <a:off x="6569923" y="751996"/>
              <a:ext cx="2571544" cy="257306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  <p:sp>
          <p:nvSpPr>
            <p:cNvPr id="7" name="Google Shape;14;p2"/>
            <p:cNvSpPr/>
            <p:nvPr/>
          </p:nvSpPr>
          <p:spPr>
            <a:xfrm>
              <a:off x="-4402490" y="1301274"/>
              <a:ext cx="10230011" cy="257062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;p2"/>
            <p:cNvSpPr>
              <a:spLocks/>
            </p:cNvSpPr>
            <p:nvPr/>
          </p:nvSpPr>
          <p:spPr bwMode="auto">
            <a:xfrm>
              <a:off x="5833500" y="751996"/>
              <a:ext cx="738775" cy="745525"/>
            </a:xfrm>
            <a:custGeom>
              <a:avLst/>
              <a:gdLst>
                <a:gd name="T0" fmla="*/ 18373125 w 29551"/>
                <a:gd name="T1" fmla="*/ 0 h 29821"/>
                <a:gd name="T2" fmla="*/ 40000 w 29551"/>
                <a:gd name="T3" fmla="*/ 13365625 h 29821"/>
                <a:gd name="T4" fmla="*/ 0 w 29551"/>
                <a:gd name="T5" fmla="*/ 18638125 h 29821"/>
                <a:gd name="T6" fmla="*/ 18469375 w 29551"/>
                <a:gd name="T7" fmla="*/ 5390625 h 29821"/>
                <a:gd name="T8" fmla="*/ 18373125 w 29551"/>
                <a:gd name="T9" fmla="*/ 0 h 298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6569923" y="754436"/>
              <a:ext cx="2571544" cy="212388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-4397606" y="1289068"/>
              <a:ext cx="10230011" cy="209946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2238"/>
            <a:ext cx="1163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6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1;p7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6" name="Google Shape;72;p7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3;p7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74;p7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9" name="Google Shape;75;p7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4" name="Google Shape;76;p7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Google Shape;77;p7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6" name="Google Shape;78;p7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79;p7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" name="Google Shape;80;p7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" name="Google Shape;81;p7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3" name="Google Shape;82;p7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</p:grpSp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" name="Google Shape;86;p7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5B2654F3-178D-4BE7-9DFD-A4ADFEEC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5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;p5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45;p5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6;p5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47;p5"/>
          <p:cNvGrpSpPr>
            <a:grpSpLocks/>
          </p:cNvGrpSpPr>
          <p:nvPr/>
        </p:nvGrpSpPr>
        <p:grpSpPr bwMode="auto">
          <a:xfrm>
            <a:off x="381000" y="0"/>
            <a:ext cx="8763000" cy="1311275"/>
            <a:chOff x="381000" y="0"/>
            <a:chExt cx="8763111" cy="1310918"/>
          </a:xfrm>
        </p:grpSpPr>
        <p:grpSp>
          <p:nvGrpSpPr>
            <p:cNvPr id="8" name="Google Shape;48;p5"/>
            <p:cNvGrpSpPr>
              <a:grpSpLocks/>
            </p:cNvGrpSpPr>
            <p:nvPr/>
          </p:nvGrpSpPr>
          <p:grpSpPr bwMode="auto"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3" name="Google Shape;49;p5"/>
              <p:cNvSpPr>
                <a:spLocks/>
              </p:cNvSpPr>
              <p:nvPr/>
            </p:nvSpPr>
            <p:spPr bwMode="auto">
              <a:xfrm>
                <a:off x="7371879" y="0"/>
                <a:ext cx="721985" cy="1310275"/>
              </a:xfrm>
              <a:custGeom>
                <a:avLst/>
                <a:gdLst>
                  <a:gd name="T0" fmla="*/ 22026707 w 23660"/>
                  <a:gd name="T1" fmla="*/ 0 h 52411"/>
                  <a:gd name="T2" fmla="*/ 0 w 23660"/>
                  <a:gd name="T3" fmla="*/ 9653125 h 52411"/>
                  <a:gd name="T4" fmla="*/ 13030 w 23660"/>
                  <a:gd name="T5" fmla="*/ 32756875 h 52411"/>
                  <a:gd name="T6" fmla="*/ 22031375 w 23660"/>
                  <a:gd name="T7" fmla="*/ 26357500 h 52411"/>
                  <a:gd name="T8" fmla="*/ 22026707 w 23660"/>
                  <a:gd name="T9" fmla="*/ 0 h 52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lnTo>
                      <a:pt x="236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" name="Google Shape;50;p5"/>
              <p:cNvSpPr>
                <a:spLocks noChangeArrowheads="1"/>
              </p:cNvSpPr>
              <p:nvPr/>
            </p:nvSpPr>
            <p:spPr bwMode="auto">
              <a:xfrm>
                <a:off x="8089998" y="0"/>
                <a:ext cx="1054113" cy="105381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5" name="Google Shape;51;p5"/>
              <p:cNvSpPr/>
              <p:nvPr/>
            </p:nvSpPr>
            <p:spPr>
              <a:xfrm>
                <a:off x="381000" y="384070"/>
                <a:ext cx="6991439" cy="926847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kern="0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" name="Google Shape;52;p5"/>
            <p:cNvGrpSpPr>
              <a:grpSpLocks/>
            </p:cNvGrpSpPr>
            <p:nvPr/>
          </p:nvGrpSpPr>
          <p:grpSpPr bwMode="auto"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0" name="Google Shape;53;p5"/>
              <p:cNvSpPr>
                <a:spLocks/>
              </p:cNvSpPr>
              <p:nvPr/>
            </p:nvSpPr>
            <p:spPr bwMode="auto">
              <a:xfrm>
                <a:off x="7370250" y="863755"/>
                <a:ext cx="719800" cy="575475"/>
              </a:xfrm>
              <a:custGeom>
                <a:avLst/>
                <a:gdLst>
                  <a:gd name="T0" fmla="*/ 17995000 w 28792"/>
                  <a:gd name="T1" fmla="*/ 0 h 23019"/>
                  <a:gd name="T2" fmla="*/ 33125 w 28792"/>
                  <a:gd name="T3" fmla="*/ 11173750 h 23019"/>
                  <a:gd name="T4" fmla="*/ 0 w 28792"/>
                  <a:gd name="T5" fmla="*/ 14386875 h 23019"/>
                  <a:gd name="T6" fmla="*/ 17995000 w 28792"/>
                  <a:gd name="T7" fmla="*/ 3658125 h 23019"/>
                  <a:gd name="T8" fmla="*/ 17995000 w 28792"/>
                  <a:gd name="T9" fmla="*/ 0 h 23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lnTo>
                      <a:pt x="28792" y="0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" name="Google Shape;54;p5"/>
              <p:cNvSpPr>
                <a:spLocks noChangeArrowheads="1"/>
              </p:cNvSpPr>
              <p:nvPr/>
            </p:nvSpPr>
            <p:spPr bwMode="auto">
              <a:xfrm>
                <a:off x="8089998" y="861197"/>
                <a:ext cx="1054113" cy="146505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  <p:sp>
            <p:nvSpPr>
              <p:cNvPr id="12" name="Google Shape;55;p5"/>
              <p:cNvSpPr>
                <a:spLocks noChangeArrowheads="1"/>
              </p:cNvSpPr>
              <p:nvPr/>
            </p:nvSpPr>
            <p:spPr bwMode="auto">
              <a:xfrm>
                <a:off x="381000" y="1311370"/>
                <a:ext cx="6991439" cy="12786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charset="0"/>
                    <a:cs typeface="Arial" charset="0"/>
                    <a:sym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Font typeface="Arial" charset="0"/>
                  <a:buNone/>
                  <a:defRPr/>
                </a:pPr>
                <a:endParaRPr lang="en-US" altLang="en-US"/>
              </a:p>
            </p:txBody>
          </p:sp>
        </p:grpSp>
      </p:grpSp>
      <p:pic>
        <p:nvPicPr>
          <p:cNvPr id="1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58;p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FE2B37E-A36F-4211-A4C2-96B58168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0;p6"/>
          <p:cNvGrpSpPr>
            <a:grpSpLocks/>
          </p:cNvGrpSpPr>
          <p:nvPr/>
        </p:nvGrpSpPr>
        <p:grpSpPr bwMode="auto">
          <a:xfrm>
            <a:off x="0" y="4762500"/>
            <a:ext cx="603250" cy="381000"/>
            <a:chOff x="0" y="4762400"/>
            <a:chExt cx="603997" cy="381100"/>
          </a:xfrm>
        </p:grpSpPr>
        <p:sp>
          <p:nvSpPr>
            <p:cNvPr id="5" name="Google Shape;61;p6"/>
            <p:cNvSpPr/>
            <p:nvPr/>
          </p:nvSpPr>
          <p:spPr>
            <a:xfrm>
              <a:off x="379883" y="4762400"/>
              <a:ext cx="224114" cy="3811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2;p6"/>
            <p:cNvSpPr/>
            <p:nvPr/>
          </p:nvSpPr>
          <p:spPr>
            <a:xfrm>
              <a:off x="0" y="4762400"/>
              <a:ext cx="381472" cy="381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66;p6"/>
          <p:cNvGrpSpPr>
            <a:grpSpLocks/>
          </p:cNvGrpSpPr>
          <p:nvPr/>
        </p:nvGrpSpPr>
        <p:grpSpPr bwMode="auto">
          <a:xfrm rot="10800000">
            <a:off x="4572000" y="0"/>
            <a:ext cx="4572000" cy="5157788"/>
            <a:chOff x="8" y="-13862"/>
            <a:chExt cx="4572000" cy="5157522"/>
          </a:xfrm>
        </p:grpSpPr>
        <p:sp>
          <p:nvSpPr>
            <p:cNvPr id="8" name="Google Shape;67;p6"/>
            <p:cNvSpPr>
              <a:spLocks noChangeArrowheads="1"/>
            </p:cNvSpPr>
            <p:nvPr/>
          </p:nvSpPr>
          <p:spPr bwMode="auto">
            <a:xfrm rot="10800000">
              <a:off x="8" y="-1163"/>
              <a:ext cx="377825" cy="514323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Font typeface="Arial" charset="0"/>
                <a:buNone/>
                <a:defRPr/>
              </a:pPr>
              <a:endParaRPr lang="en-US" altLang="en-US"/>
            </a:p>
          </p:txBody>
        </p:sp>
        <p:sp>
          <p:nvSpPr>
            <p:cNvPr id="9" name="Google Shape;68;p6"/>
            <p:cNvSpPr>
              <a:spLocks/>
            </p:cNvSpPr>
            <p:nvPr/>
          </p:nvSpPr>
          <p:spPr bwMode="auto">
            <a:xfrm>
              <a:off x="366508" y="-13862"/>
              <a:ext cx="267425" cy="5157350"/>
            </a:xfrm>
            <a:custGeom>
              <a:avLst/>
              <a:gdLst>
                <a:gd name="T0" fmla="*/ 230625 w 10697"/>
                <a:gd name="T1" fmla="*/ 128933750 h 206294"/>
                <a:gd name="T2" fmla="*/ 6685625 w 10697"/>
                <a:gd name="T3" fmla="*/ 119277500 h 206294"/>
                <a:gd name="T4" fmla="*/ 6639375 w 10697"/>
                <a:gd name="T5" fmla="*/ 9958750 h 206294"/>
                <a:gd name="T6" fmla="*/ 0 w 10697"/>
                <a:gd name="T7" fmla="*/ 0 h 206294"/>
                <a:gd name="T8" fmla="*/ 230625 w 10697"/>
                <a:gd name="T9" fmla="*/ 128933750 h 206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lnTo>
                    <a:pt x="369" y="206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Google Shape;69;p6"/>
            <p:cNvSpPr/>
            <p:nvPr/>
          </p:nvSpPr>
          <p:spPr>
            <a:xfrm rot="10800000">
              <a:off x="638183" y="382993"/>
              <a:ext cx="3938587" cy="4376512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91063"/>
            <a:ext cx="7969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65;p6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91C8FD40-C23B-45AC-9F4F-D7AED7E8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0" y="4762500"/>
            <a:ext cx="381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defRPr sz="1100">
                <a:solidFill>
                  <a:srgbClr val="748394"/>
                </a:solidFill>
                <a:latin typeface="Barlow SemiBold" charset="-18"/>
                <a:cs typeface="Arial" pitchFamily="34" charset="0"/>
                <a:sym typeface="Barlow SemiBold" charset="-18"/>
              </a:defRPr>
            </a:lvl1pPr>
            <a:lvl2pPr marL="742950" indent="-28575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defRPr/>
            </a:pPr>
            <a:fld id="{06EF96AF-F857-4DA2-8F53-629D035A2200}" type="slidenum">
              <a:rPr lang="en-US"/>
              <a:t>‹#›</a:t>
            </a:fld>
            <a:endParaRPr lang="en-US"/>
          </a:p>
        </p:txBody>
      </p:sp>
      <p:sp>
        <p:nvSpPr>
          <p:cNvPr id="1027" name="Google Shape;7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4363" y="392113"/>
            <a:ext cx="67579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14363" y="1704975"/>
            <a:ext cx="6757987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58;p13"/>
          <p:cNvSpPr txBox="1">
            <a:spLocks noGrp="1" noChangeArrowheads="1"/>
          </p:cNvSpPr>
          <p:nvPr>
            <p:ph type="ctrTitle"/>
          </p:nvPr>
        </p:nvSpPr>
        <p:spPr>
          <a:xfrm>
            <a:off x="468313" y="3055938"/>
            <a:ext cx="6551612" cy="1531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br>
              <a:rPr lang="en-US" altLang="en-US" sz="2400" dirty="0">
                <a:solidFill>
                  <a:schemeClr val="accent1"/>
                </a:solidFill>
                <a:latin typeface="Barlow SemiBold" charset="0"/>
                <a:cs typeface="Arial" charset="0"/>
                <a:sym typeface="Barlow SemiBold" charset="0"/>
              </a:rPr>
            </a:br>
            <a:r>
              <a:rPr lang="cs-CZ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Definice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 </a:t>
            </a:r>
            <a:r>
              <a:rPr lang="ro-RO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obezity 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a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poruch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příjmu</a:t>
            </a:r>
            <a:r>
              <a:rPr lang="en-US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 </a:t>
            </a:r>
            <a:r>
              <a:rPr lang="en-US" alt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potravy</a:t>
            </a:r>
            <a:b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</a:br>
            <a: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Roxana Martin-Hadmas, Adrian Martin</a:t>
            </a:r>
            <a:b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</a:br>
            <a:r>
              <a:rPr lang="cs-CZ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r</a:t>
            </a:r>
            <a:r>
              <a:rPr lang="it-IT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Barlow SemiBold" charset="0"/>
              </a:rPr>
              <a:t>egistrovaní dietologové</a:t>
            </a: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Barlow SemiBold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4213" y="908050"/>
            <a:ext cx="7643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chemeClr val="accent2"/>
                </a:solidFill>
              </a:rPr>
              <a:t>Connected 4 Health</a:t>
            </a:r>
            <a:endParaRPr lang="it-IT" altLang="en-US" sz="6000"/>
          </a:p>
        </p:txBody>
      </p:sp>
    </p:spTree>
    <p:extLst>
      <p:ext uri="{BB962C8B-B14F-4D97-AF65-F5344CB8AC3E}">
        <p14:creationId xmlns:p14="http://schemas.microsoft.com/office/powerpoint/2010/main" val="85247178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22B0-DB10-5460-71D0-927C2DEA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i="1" dirty="0">
                <a:solidFill>
                  <a:schemeClr val="bg1"/>
                </a:solidFill>
              </a:rPr>
              <a:t>Záchvatovité p</a:t>
            </a:r>
            <a:r>
              <a:rPr lang="en-US" sz="2400" i="1" dirty="0" err="1">
                <a:solidFill>
                  <a:schemeClr val="bg1"/>
                </a:solidFill>
              </a:rPr>
              <a:t>řejídání</a:t>
            </a:r>
            <a:endParaRPr lang="ro-RO" sz="2400" i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C8C8E-E71A-9BDA-2AE9-DABCA164F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b="1" i="1" dirty="0">
                <a:solidFill>
                  <a:srgbClr val="212121"/>
                </a:solidFill>
                <a:effectLst/>
                <a:latin typeface="+mn-lt"/>
              </a:rPr>
              <a:t>Záchvatovité </a:t>
            </a:r>
            <a:r>
              <a:rPr lang="en-US" sz="1600" b="1" i="1" dirty="0">
                <a:solidFill>
                  <a:srgbClr val="212121"/>
                </a:solidFill>
                <a:latin typeface="+mn-lt"/>
              </a:rPr>
              <a:t>přejídání </a:t>
            </a:r>
            <a:r>
              <a:rPr lang="en-US" sz="1600" i="1" dirty="0">
                <a:solidFill>
                  <a:srgbClr val="212121"/>
                </a:solidFill>
                <a:latin typeface="+mn-lt"/>
              </a:rPr>
              <a:t>je</a:t>
            </a:r>
            <a:r>
              <a:rPr lang="en-US" sz="1600" b="1" i="1" dirty="0">
                <a:solidFill>
                  <a:srgbClr val="212121"/>
                </a:solidFill>
                <a:latin typeface="+mn-lt"/>
              </a:rPr>
              <a:t>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charakterizováno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+mn-lt"/>
              </a:rPr>
              <a:t>epizodami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+mn-lt"/>
              </a:rPr>
              <a:t>přejídání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, po nichž následují pocity studu, viny a úzkosti.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Lidé s 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touto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+mn-lt"/>
              </a:rPr>
              <a:t>poruchou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US" sz="1600" dirty="0">
                <a:solidFill>
                  <a:srgbClr val="212121"/>
                </a:solidFill>
                <a:latin typeface="+mn-lt"/>
              </a:rPr>
              <a:t>příjmu potravy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často konzumují velké množství jídla, i když nemají hlad, a mají pocit, že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+mn-lt"/>
              </a:rPr>
              <a:t>své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chování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+mn-lt"/>
              </a:rPr>
              <a:t>nedokáž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í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 kontrolovat.</a:t>
            </a:r>
            <a:endParaRPr lang="ro-RO" sz="16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C072D-57D5-CB95-5E56-BFE7520EFA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87378" y="1705175"/>
            <a:ext cx="4633094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cs-CZ" sz="1800" b="0" i="0" noProof="1">
                <a:solidFill>
                  <a:srgbClr val="212121"/>
                </a:solidFill>
                <a:effectLst/>
                <a:latin typeface="+mn-lt"/>
              </a:rPr>
              <a:t>Mezi </a:t>
            </a:r>
            <a:r>
              <a:rPr lang="cs-CZ" sz="1800" b="1" i="0" noProof="1">
                <a:solidFill>
                  <a:srgbClr val="212121"/>
                </a:solidFill>
                <a:effectLst/>
                <a:latin typeface="+mn-lt"/>
              </a:rPr>
              <a:t>příznaky </a:t>
            </a:r>
            <a:r>
              <a:rPr lang="cs-CZ" sz="1800" b="0" i="0" noProof="1">
                <a:solidFill>
                  <a:srgbClr val="212121"/>
                </a:solidFill>
                <a:effectLst/>
                <a:latin typeface="+mn-lt"/>
              </a:rPr>
              <a:t>záchvatovitého </a:t>
            </a:r>
            <a:r>
              <a:rPr lang="cs-CZ" sz="1800" noProof="1">
                <a:solidFill>
                  <a:srgbClr val="212121"/>
                </a:solidFill>
                <a:latin typeface="+mn-lt"/>
              </a:rPr>
              <a:t>přejídání </a:t>
            </a:r>
            <a:r>
              <a:rPr lang="cs-CZ" sz="1800" b="0" i="0" noProof="1">
                <a:solidFill>
                  <a:srgbClr val="212121"/>
                </a:solidFill>
                <a:effectLst/>
                <a:latin typeface="+mn-lt"/>
              </a:rPr>
              <a:t>patří: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noProof="1">
                <a:solidFill>
                  <a:srgbClr val="212121"/>
                </a:solidFill>
                <a:effectLst/>
                <a:latin typeface="+mn-lt"/>
              </a:rPr>
              <a:t>Snězení velkého množství jídla v krátkém časovém úseku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noProof="1">
                <a:solidFill>
                  <a:srgbClr val="212121"/>
                </a:solidFill>
                <a:effectLst/>
                <a:latin typeface="+mn-lt"/>
              </a:rPr>
              <a:t>Pocit ztráty kontroly během záchvatu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noProof="1">
                <a:solidFill>
                  <a:srgbClr val="212121"/>
                </a:solidFill>
                <a:effectLst/>
                <a:latin typeface="+mn-lt"/>
              </a:rPr>
              <a:t>Jedí, i když nemají hlad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noProof="1">
                <a:solidFill>
                  <a:srgbClr val="212121"/>
                </a:solidFill>
                <a:effectLst/>
                <a:latin typeface="+mn-lt"/>
              </a:rPr>
              <a:t>Po jídle je trápí pocit viny a studu</a:t>
            </a:r>
          </a:p>
          <a:p>
            <a:endParaRPr lang="cs-CZ" sz="1600" noProof="1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71351-B5C3-DF8C-0314-764BF91C1BF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412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3CC2-FC08-5ABD-1F74-24CF09BA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i="1" dirty="0">
                <a:solidFill>
                  <a:schemeClr val="bg1"/>
                </a:solidFill>
              </a:rPr>
              <a:t>Mentální bulimie</a:t>
            </a:r>
            <a:endParaRPr lang="ro-RO" sz="2400" i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C44B-24B9-452E-007B-E1B520881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5175"/>
            <a:ext cx="3408400" cy="271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400" b="1" i="1" dirty="0">
                <a:solidFill>
                  <a:schemeClr val="tx1"/>
                </a:solidFill>
                <a:effectLst/>
                <a:latin typeface="+mn-lt"/>
              </a:rPr>
              <a:t>Mentální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+mn-lt"/>
              </a:rPr>
              <a:t> bulimie 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</a:rPr>
              <a:t>je</a:t>
            </a:r>
            <a:r>
              <a:rPr lang="en-US" sz="1400" b="1" i="1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charakterizována epizodami záchvatovitého přejídání, po nichž následuje očistné chování, jako je zvracení nebo užívání projímadel.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Stejně jako </a:t>
            </a:r>
            <a:r>
              <a:rPr lang="en-US" sz="1400" i="1" dirty="0">
                <a:solidFill>
                  <a:schemeClr val="tx1"/>
                </a:solidFill>
                <a:latin typeface="+mn-lt"/>
              </a:rPr>
              <a:t>anorexie i </a:t>
            </a:r>
            <a:r>
              <a:rPr lang="en-US" sz="1400" b="0" i="1" dirty="0">
                <a:solidFill>
                  <a:schemeClr val="tx1"/>
                </a:solidFill>
                <a:effectLst/>
                <a:latin typeface="+mn-lt"/>
              </a:rPr>
              <a:t>bulimie nervosa 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zahrnuje zkreslený obraz těla a strach z přibývání na váze.</a:t>
            </a:r>
            <a:endParaRPr lang="en-US" sz="1400" baseline="300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Chování, které je důsledkem těchto zkreslení a strachu, je však odlišné.</a:t>
            </a:r>
            <a:endParaRPr lang="ro-RO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2FFFF-9955-53C2-6A2C-460919E769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95936" y="1347614"/>
            <a:ext cx="5040560" cy="3073161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  <a:t>Pro 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+mn-lt"/>
              </a:rPr>
              <a:t>diagnózu bulimie je 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  <a:t>nutné, aby se člověk choval následovně: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Záchvatovitá konzumace (která zahrnuje konzumaci nadměrného množství jídla v průběhu dvou hodin) a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n-lt"/>
              </a:rPr>
              <a:t>pocit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 ztráty kontroly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Opakované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n-lt"/>
              </a:rPr>
              <a:t>používání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n-lt"/>
              </a:rPr>
              <a:t>kompenzačních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n-lt"/>
              </a:rPr>
              <a:t>očistn</a:t>
            </a:r>
            <a:r>
              <a:rPr lang="cs-CZ" sz="1200" dirty="0" err="1">
                <a:solidFill>
                  <a:srgbClr val="212121"/>
                </a:solidFill>
                <a:latin typeface="+mn-lt"/>
              </a:rPr>
              <a:t>ých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 (purgativních)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 chování, jako je užívání projímadel, diuretik, 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vyvolávání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n-lt"/>
              </a:rPr>
              <a:t>zvracení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 a extrémní cvičení, aby se zabránilo možnému nárůstu hmotnosti.</a:t>
            </a:r>
          </a:p>
          <a:p>
            <a:pPr algn="l" fontAlgn="base"/>
            <a:endParaRPr lang="en-US" sz="1200" b="0" i="0" dirty="0">
              <a:solidFill>
                <a:srgbClr val="212121"/>
              </a:solidFill>
              <a:effectLst/>
              <a:latin typeface="+mn-lt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K takovému chování musí docházet alespoň jednou týdně po dobu nejméně tří měsíců.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Takové chování musí být primárně zaměřeno na tělesnou hmotnost a tvar těla a nesmí souviset s anorexií.</a:t>
            </a:r>
          </a:p>
          <a:p>
            <a:endParaRPr lang="ro-RO" sz="14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73A0C-2154-5CCE-EDE1-75BE60003E0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981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61D-2CCA-F982-66E7-5486B98C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Prevence a </a:t>
            </a:r>
            <a:r>
              <a:rPr lang="cs-CZ" sz="2400" dirty="0">
                <a:solidFill>
                  <a:schemeClr val="bg1"/>
                </a:solidFill>
              </a:rPr>
              <a:t>léčba</a:t>
            </a:r>
            <a:endParaRPr lang="ro-RO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224A6-BC73-8094-CAFE-0B09F1C4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7773449" cy="3040145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q"/>
            </a:pP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Pokud rozpoznáme příznaky PPP, můžeme podniknout určité kroky ke zvládnutí rizikového chování a vytvoření zdravějšího vztahu k jídlu.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rgbClr val="212121"/>
                </a:solidFill>
                <a:latin typeface="+mn-lt"/>
              </a:rPr>
              <a:t>Individuální 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metody mohou pomoci zabránit tomu, aby rizikové chování přerostlo v plnohodnotnou poruchu příjmu potravy. </a:t>
            </a:r>
          </a:p>
          <a:p>
            <a:pPr algn="l" fontAlgn="base"/>
            <a:endParaRPr lang="cs-CZ" sz="1200" b="0" i="0" dirty="0">
              <a:solidFill>
                <a:srgbClr val="212121"/>
              </a:solidFill>
              <a:effectLst/>
              <a:latin typeface="+mn-lt"/>
            </a:endParaRPr>
          </a:p>
          <a:p>
            <a:pPr marL="76200" indent="0" algn="l" fontAlgn="base">
              <a:buNone/>
            </a:pP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Některé </a:t>
            </a:r>
            <a:r>
              <a:rPr lang="cs-CZ" sz="1200" b="1" i="0" dirty="0">
                <a:solidFill>
                  <a:srgbClr val="212121"/>
                </a:solidFill>
                <a:effectLst/>
                <a:latin typeface="+mn-lt"/>
              </a:rPr>
              <a:t>kroky</a:t>
            </a:r>
            <a:r>
              <a:rPr lang="cs-CZ" sz="1200" i="0" dirty="0">
                <a:solidFill>
                  <a:srgbClr val="212121"/>
                </a:solidFill>
                <a:effectLst/>
                <a:latin typeface="+mn-lt"/>
              </a:rPr>
              <a:t>, které 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je třeba podniknout:</a:t>
            </a:r>
          </a:p>
          <a:p>
            <a:pPr algn="l" fontAlgn="base"/>
            <a:r>
              <a:rPr lang="cs-CZ" sz="1100" b="0" i="0" dirty="0">
                <a:solidFill>
                  <a:srgbClr val="212121"/>
                </a:solidFill>
                <a:effectLst/>
                <a:latin typeface="+mn-lt"/>
              </a:rPr>
              <a:t>Vyhýbat se módním dietám</a:t>
            </a:r>
          </a:p>
          <a:p>
            <a:pPr algn="l" fontAlgn="base"/>
            <a:r>
              <a:rPr lang="cs-CZ" sz="1100" b="0" i="0" dirty="0">
                <a:solidFill>
                  <a:srgbClr val="212121"/>
                </a:solidFill>
                <a:effectLst/>
                <a:latin typeface="+mn-lt"/>
              </a:rPr>
              <a:t>Používat pozitivní přístup</a:t>
            </a:r>
          </a:p>
          <a:p>
            <a:pPr algn="l" fontAlgn="base"/>
            <a:r>
              <a:rPr lang="cs-CZ" sz="1100" b="0" i="0" dirty="0">
                <a:solidFill>
                  <a:srgbClr val="212121"/>
                </a:solidFill>
                <a:effectLst/>
                <a:latin typeface="+mn-lt"/>
              </a:rPr>
              <a:t>Vyhnout se negativním myšlenkám a sebekritice a zaměřit se na ocenění pozitivních a dobrých vlastností (přemýšlet o tom, co se nám na jejich těle líbí, budování si pozitivního vztahu ke svému tělu, všímat si věcí, které na </a:t>
            </a:r>
            <a:r>
              <a:rPr lang="cs-CZ" sz="1100" dirty="0">
                <a:solidFill>
                  <a:srgbClr val="212121"/>
                </a:solidFill>
                <a:latin typeface="+mn-lt"/>
              </a:rPr>
              <a:t>sobě </a:t>
            </a:r>
            <a:r>
              <a:rPr lang="cs-CZ" sz="1100" b="0" i="0" dirty="0">
                <a:solidFill>
                  <a:srgbClr val="212121"/>
                </a:solidFill>
                <a:effectLst/>
                <a:latin typeface="+mn-lt"/>
              </a:rPr>
              <a:t>mají lidé rádi, a používání pozitivní afirmace k posílení sebevědomí)</a:t>
            </a:r>
          </a:p>
          <a:p>
            <a:pPr algn="l" fontAlgn="base"/>
            <a:r>
              <a:rPr lang="cs-CZ" sz="1100" b="0" i="0" dirty="0">
                <a:solidFill>
                  <a:srgbClr val="212121"/>
                </a:solidFill>
                <a:effectLst/>
                <a:latin typeface="+mn-lt"/>
              </a:rPr>
              <a:t>Budovat „body neutrality“ – neutrální přístup k tělo, tzn. neřešit vzhled, ale ocenit, co tělo dokáže a respektovat jej</a:t>
            </a:r>
          </a:p>
          <a:p>
            <a:pPr algn="l" fontAlgn="base"/>
            <a:r>
              <a:rPr lang="cs-CZ" sz="1100" b="0" i="0" dirty="0">
                <a:solidFill>
                  <a:srgbClr val="212121"/>
                </a:solidFill>
                <a:effectLst/>
                <a:latin typeface="+mn-lt"/>
              </a:rPr>
              <a:t>Vyzkoušejte vědomé stravování a posilovat zvládání stresu</a:t>
            </a:r>
          </a:p>
          <a:p>
            <a:endParaRPr lang="cs-CZ" sz="12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EE6F3-0204-3DEC-03C1-2057A58F637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522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854E-16C4-9D29-2588-5329397B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Pamat</a:t>
            </a:r>
            <a:r>
              <a:rPr lang="cs-CZ" sz="2400" dirty="0">
                <a:solidFill>
                  <a:schemeClr val="bg1"/>
                </a:solidFill>
              </a:rPr>
              <a:t>ujme, že</a:t>
            </a:r>
            <a:r>
              <a:rPr lang="en-US" sz="2400" dirty="0">
                <a:solidFill>
                  <a:schemeClr val="bg1"/>
                </a:solidFill>
              </a:rPr>
              <a:t>...</a:t>
            </a:r>
            <a:endParaRPr lang="ro-RO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440DC-20C4-BAFC-DC17-C7B2AF5B8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701441" cy="2826600"/>
          </a:xfrm>
        </p:spPr>
        <p:txBody>
          <a:bodyPr/>
          <a:lstStyle/>
          <a:p>
            <a:pPr algn="l" fontAlgn="base"/>
            <a:r>
              <a:rPr lang="cs-CZ" sz="1600" b="1" i="0" dirty="0">
                <a:solidFill>
                  <a:srgbClr val="212121"/>
                </a:solidFill>
                <a:effectLst/>
                <a:latin typeface="+mn-lt"/>
              </a:rPr>
              <a:t>Poruchy příjmu potravy 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mohou vést k závažným zdravotním následkům, včetně problémů se zuby, podvýživě, menstruačním nepravidelnostem, úzkosti, deprese, selhání orgánů a užívání návykových látek. </a:t>
            </a:r>
          </a:p>
          <a:p>
            <a:pPr algn="l" fontAlgn="base"/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Je důležité vyhledat odbornou léčbu, pokud se u někoho objeví příznaky PPP.</a:t>
            </a:r>
          </a:p>
          <a:p>
            <a:pPr algn="l" fontAlgn="base"/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Existuje mnoho různých typů léčby poruch příjmu potravy: zahrnuje kombinaci individuální, skupinové a/nebo rodinné terapie a výživového poradenství. </a:t>
            </a:r>
          </a:p>
          <a:p>
            <a:pPr algn="l" fontAlgn="base"/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Léčba je vždy multidisciplinární a zaměřuje se na myšlenky, chování, dovednosti a na faktory životního stylu, které pomáhají lidem se uzdravit.</a:t>
            </a:r>
          </a:p>
          <a:p>
            <a:endParaRPr lang="cs-CZ" sz="1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35661-3DFB-68F0-FCEA-6E80D291D71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32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4F99-714F-53CB-5921-171C48F8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>
                <a:solidFill>
                  <a:schemeClr val="bg1"/>
                </a:solidFill>
              </a:rPr>
              <a:t>Bibliografie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EF08F-579A-EC3D-6F50-136B9BDC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47614"/>
            <a:ext cx="8496943" cy="3114632"/>
          </a:xfrm>
        </p:spPr>
        <p:txBody>
          <a:bodyPr/>
          <a:lstStyle/>
          <a:p>
            <a:r>
              <a:rPr lang="en-US" sz="1100" dirty="0" err="1">
                <a:latin typeface="+mn-lt"/>
              </a:rPr>
              <a:t>Chaput</a:t>
            </a:r>
            <a:r>
              <a:rPr lang="en-US" sz="1100" dirty="0">
                <a:latin typeface="+mn-lt"/>
              </a:rPr>
              <a:t> JP, Ferraro ZM, </a:t>
            </a:r>
            <a:r>
              <a:rPr lang="en-US" sz="1100" dirty="0" err="1">
                <a:latin typeface="+mn-lt"/>
              </a:rPr>
              <a:t>Prud'homme</a:t>
            </a:r>
            <a:r>
              <a:rPr lang="en-US" sz="1100" dirty="0">
                <a:latin typeface="+mn-lt"/>
              </a:rPr>
              <a:t> D, Sharma AM. Widespread misconceptions about obesity. Can Fam Physician. 2014</a:t>
            </a:r>
            <a:r>
              <a:rPr lang="ro-RO" sz="1100" dirty="0">
                <a:latin typeface="+mn-lt"/>
              </a:rPr>
              <a:t>,  </a:t>
            </a:r>
            <a:r>
              <a:rPr lang="en-US" sz="1100" dirty="0">
                <a:latin typeface="+mn-lt"/>
              </a:rPr>
              <a:t>60(11):973-5, 981-</a:t>
            </a:r>
            <a:r>
              <a:rPr lang="ro-RO" sz="1100" dirty="0">
                <a:latin typeface="+mn-lt"/>
              </a:rPr>
              <a:t>4</a:t>
            </a:r>
          </a:p>
          <a:p>
            <a:r>
              <a:rPr lang="en-US" sz="1100" dirty="0">
                <a:latin typeface="+mn-lt"/>
              </a:rPr>
              <a:t>Mahmoud R</a:t>
            </a:r>
            <a:r>
              <a:rPr lang="ro-RO" sz="1100" dirty="0">
                <a:latin typeface="+mn-lt"/>
              </a:rPr>
              <a:t>,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Kimonis</a:t>
            </a:r>
            <a:r>
              <a:rPr lang="en-US" sz="1100" dirty="0">
                <a:latin typeface="+mn-lt"/>
              </a:rPr>
              <a:t> V</a:t>
            </a:r>
            <a:r>
              <a:rPr lang="ro-RO" sz="1100" dirty="0">
                <a:latin typeface="+mn-lt"/>
              </a:rPr>
              <a:t>, </a:t>
            </a:r>
            <a:r>
              <a:rPr lang="en-US" sz="1100" dirty="0">
                <a:latin typeface="+mn-lt"/>
              </a:rPr>
              <a:t>Butler MG. Genetics of Obesity in Humans: A Clinical Review. Int. J. Mol. Sci. 2022, 23</a:t>
            </a:r>
            <a:r>
              <a:rPr lang="ro-RO" sz="1100" dirty="0">
                <a:latin typeface="+mn-lt"/>
              </a:rPr>
              <a:t>:</a:t>
            </a:r>
            <a:r>
              <a:rPr lang="en-US" sz="1100" dirty="0">
                <a:latin typeface="+mn-lt"/>
              </a:rPr>
              <a:t>11005</a:t>
            </a:r>
            <a:endParaRPr lang="ro-RO" sz="1100" dirty="0">
              <a:latin typeface="+mn-lt"/>
            </a:endParaRPr>
          </a:p>
          <a:p>
            <a:r>
              <a:rPr lang="en-US" sz="1100" dirty="0">
                <a:latin typeface="+mn-lt"/>
              </a:rPr>
              <a:t>NCD Risk Factor Collaboration</a:t>
            </a:r>
            <a:r>
              <a:rPr lang="ro-RO" sz="1100" dirty="0">
                <a:latin typeface="+mn-lt"/>
              </a:rPr>
              <a:t>.</a:t>
            </a:r>
            <a:r>
              <a:rPr lang="en-US" sz="1100" dirty="0">
                <a:latin typeface="+mn-lt"/>
              </a:rPr>
              <a:t> UN Population Division and World Obesity Federation projections</a:t>
            </a:r>
            <a:r>
              <a:rPr lang="ro-RO" sz="1100" dirty="0">
                <a:latin typeface="+mn-lt"/>
              </a:rPr>
              <a:t>. 2017</a:t>
            </a:r>
          </a:p>
          <a:p>
            <a:r>
              <a:rPr lang="ro-RO" sz="1100" dirty="0">
                <a:latin typeface="+mn-lt"/>
              </a:rPr>
              <a:t>Freemark M.S. Pediatric Obesity, Etiology, Pathogenesis and Treatment, Second edition. Humana Press. 2018, ISBN 978-3-319-68191-7</a:t>
            </a:r>
          </a:p>
          <a:p>
            <a:r>
              <a:rPr lang="en-US" sz="1100" dirty="0">
                <a:latin typeface="+mn-lt"/>
              </a:rPr>
              <a:t>World Obesity Federation. World Obesity Atlas 2022, London, 2022</a:t>
            </a:r>
            <a:endParaRPr lang="ro-RO" sz="1100" dirty="0">
              <a:latin typeface="+mn-lt"/>
            </a:endParaRPr>
          </a:p>
          <a:p>
            <a:r>
              <a:rPr lang="en-US" sz="1100" dirty="0">
                <a:latin typeface="+mn-lt"/>
              </a:rPr>
              <a:t>Grief SN, Waterman M</a:t>
            </a:r>
            <a:r>
              <a:rPr lang="ro-RO" sz="1100" dirty="0">
                <a:latin typeface="+mn-lt"/>
              </a:rPr>
              <a:t>. </a:t>
            </a:r>
            <a:r>
              <a:rPr lang="en-US" sz="1100" dirty="0">
                <a:latin typeface="+mn-lt"/>
              </a:rPr>
              <a:t>Approach to Obesity Management in the Primary Care Setting. J </a:t>
            </a:r>
            <a:r>
              <a:rPr lang="en-US" sz="1100" dirty="0" err="1">
                <a:latin typeface="+mn-lt"/>
              </a:rPr>
              <a:t>Obes</a:t>
            </a:r>
            <a:r>
              <a:rPr lang="en-US" sz="1100" dirty="0">
                <a:latin typeface="+mn-lt"/>
              </a:rPr>
              <a:t> Weight-Loss Medication</a:t>
            </a:r>
            <a:r>
              <a:rPr lang="ro-RO" sz="1100" dirty="0">
                <a:latin typeface="+mn-lt"/>
              </a:rPr>
              <a:t>. 2019,  </a:t>
            </a:r>
            <a:r>
              <a:rPr lang="en-US" sz="1100" dirty="0">
                <a:latin typeface="+mn-lt"/>
              </a:rPr>
              <a:t> 5:</a:t>
            </a:r>
            <a:r>
              <a:rPr lang="ro-RO" sz="1100" dirty="0">
                <a:latin typeface="+mn-lt"/>
              </a:rPr>
              <a:t>1</a:t>
            </a:r>
            <a:r>
              <a:rPr lang="en-US" sz="1100" dirty="0">
                <a:latin typeface="+mn-lt"/>
              </a:rPr>
              <a:t>024</a:t>
            </a:r>
            <a:endParaRPr lang="ro-RO" sz="1100" dirty="0">
              <a:latin typeface="+mn-lt"/>
            </a:endParaRPr>
          </a:p>
          <a:p>
            <a:r>
              <a:rPr lang="en-US" sz="1100" dirty="0" err="1">
                <a:latin typeface="+mn-lt"/>
              </a:rPr>
              <a:t>Forgione</a:t>
            </a:r>
            <a:r>
              <a:rPr lang="en-US" sz="1100" dirty="0">
                <a:latin typeface="+mn-lt"/>
              </a:rPr>
              <a:t> N, Deed G, </a:t>
            </a:r>
            <a:r>
              <a:rPr lang="en-US" sz="1100" dirty="0" err="1">
                <a:latin typeface="+mn-lt"/>
              </a:rPr>
              <a:t>Kilov</a:t>
            </a:r>
            <a:r>
              <a:rPr lang="en-US" sz="1100" dirty="0">
                <a:latin typeface="+mn-lt"/>
              </a:rPr>
              <a:t> G et al. Managing Obesity in Primary Care: Breaking Down the Barriers. Adv </a:t>
            </a:r>
            <a:r>
              <a:rPr lang="en-US" sz="1100" dirty="0" err="1">
                <a:latin typeface="+mn-lt"/>
              </a:rPr>
              <a:t>Ther</a:t>
            </a:r>
            <a:r>
              <a:rPr lang="en-US" sz="1100" dirty="0">
                <a:latin typeface="+mn-lt"/>
              </a:rPr>
              <a:t> </a:t>
            </a:r>
            <a:r>
              <a:rPr lang="ro-RO" sz="1100" dirty="0">
                <a:latin typeface="+mn-lt"/>
              </a:rPr>
              <a:t>2018, </a:t>
            </a:r>
            <a:r>
              <a:rPr lang="en-US" sz="1100" dirty="0">
                <a:latin typeface="+mn-lt"/>
              </a:rPr>
              <a:t>35</a:t>
            </a:r>
            <a:r>
              <a:rPr lang="ro-RO" sz="1100" dirty="0">
                <a:latin typeface="+mn-lt"/>
              </a:rPr>
              <a:t>:</a:t>
            </a:r>
            <a:r>
              <a:rPr lang="en-US" sz="1100" dirty="0">
                <a:latin typeface="+mn-lt"/>
              </a:rPr>
              <a:t>191–198</a:t>
            </a:r>
            <a:endParaRPr lang="ro-RO" sz="1100" dirty="0">
              <a:latin typeface="+mn-lt"/>
            </a:endParaRPr>
          </a:p>
          <a:p>
            <a:r>
              <a:rPr lang="ro-RO" sz="1100" dirty="0">
                <a:latin typeface="+mn-lt"/>
              </a:rPr>
              <a:t>MacKay H, Gunasekara CJ, Yam KY, et al. Sex-specific epigenetic development in the mouse hypothalamic arcuate nucleus pinpoints human genomic regions associated with body mass index. Sci Adv. 2022, 8(39):eabo3991. </a:t>
            </a:r>
          </a:p>
          <a:p>
            <a:r>
              <a:rPr lang="en-US" sz="1100" dirty="0">
                <a:latin typeface="+mn-lt"/>
              </a:rPr>
              <a:t>Eurostat.  ”Body mass index (BMI) by sex, age and income quintile” 2019, </a:t>
            </a:r>
            <a:r>
              <a:rPr lang="cs-CZ" sz="1100" dirty="0">
                <a:latin typeface="+mn-lt"/>
              </a:rPr>
              <a:t>dostupné z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>
                <a:latin typeface="+mn-lt"/>
                <a:hlinkClick r:id="rId2"/>
              </a:rPr>
              <a:t>https://appsso.eurostat.ec.europa.eu/nui/show.do?dataset=hlth_ehis_bm1i&amp;lang=en</a:t>
            </a:r>
            <a:endParaRPr lang="en-US" sz="1100" dirty="0">
              <a:latin typeface="+mn-lt"/>
            </a:endParaRPr>
          </a:p>
          <a:p>
            <a:r>
              <a:rPr lang="en-US" sz="1100" dirty="0">
                <a:latin typeface="+mn-lt"/>
              </a:rPr>
              <a:t>https://www.verywellmind.com/difference-between-disordered-eating-and-eating-disorders-5184548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D268-3C0C-E090-59EC-1C9EDA648FC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948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0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63;p14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397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2000" dirty="0" err="1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Číslo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projektu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cs typeface="Arial" charset="0"/>
                <a:sym typeface="Barlow SemiBold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1"/>
          </p:nvPr>
        </p:nvSpPr>
        <p:spPr>
          <a:xfrm>
            <a:off x="363538" y="2787650"/>
            <a:ext cx="4967287" cy="1223963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Barlow Light"/>
                <a:cs typeface="Calibri" panose="020F0502020204030204" pitchFamily="34" charset="0"/>
                <a:sym typeface="Barlow Light"/>
              </a:rPr>
              <a:t>Podpora Evropské komise při přípravě této prezentace nepředstavuje podporu jejího obsahu, který vyjadřuje pouze názory autorů, a Komise nenese odpovědnost za případné využití informací v ní obsažených.</a:t>
            </a:r>
          </a:p>
          <a:p>
            <a:pPr marL="0" indent="0" eaLnBrk="1" fontAlgn="auto" hangingPunct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sp>
        <p:nvSpPr>
          <p:cNvPr id="8196" name="Google Shape;167;p14"/>
          <p:cNvSpPr>
            <a:spLocks noGrp="1" noChangeArrowheads="1"/>
          </p:cNvSpPr>
          <p:nvPr>
            <p:ph type="sldNum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66A9D211-631D-47A9-AA58-04B63F680DB6}" type="slidenum">
              <a:rPr lang="en-US" altLang="en-US" sz="1100" smtClean="0">
                <a:solidFill>
                  <a:srgbClr val="748394"/>
                </a:solidFill>
                <a:latin typeface="Barlow SemiBold" charset="0"/>
                <a:sym typeface="Barlow SemiBold" charset="0"/>
              </a:rPr>
              <a:t>2</a:t>
            </a:fld>
            <a:endParaRPr lang="en-US" altLang="en-US" sz="1100">
              <a:solidFill>
                <a:srgbClr val="748394"/>
              </a:solidFill>
              <a:latin typeface="Barlow SemiBold" charset="0"/>
              <a:sym typeface="Barlow SemiBold" charset="0"/>
            </a:endParaRPr>
          </a:p>
        </p:txBody>
      </p:sp>
      <p:grpSp>
        <p:nvGrpSpPr>
          <p:cNvPr id="8197" name="Google Shape;168;p14"/>
          <p:cNvGrpSpPr>
            <a:grpSpLocks/>
          </p:cNvGrpSpPr>
          <p:nvPr/>
        </p:nvGrpSpPr>
        <p:grpSpPr bwMode="auto">
          <a:xfrm>
            <a:off x="8391525" y="301625"/>
            <a:ext cx="450850" cy="450850"/>
            <a:chOff x="3277794" y="2969995"/>
            <a:chExt cx="457200" cy="457200"/>
          </a:xfrm>
        </p:grpSpPr>
        <p:sp>
          <p:nvSpPr>
            <p:cNvPr id="8200" name="Google Shape;169;p14"/>
            <p:cNvSpPr>
              <a:spLocks/>
            </p:cNvSpPr>
            <p:nvPr/>
          </p:nvSpPr>
          <p:spPr bwMode="auto">
            <a:xfrm>
              <a:off x="3277794" y="2969995"/>
              <a:ext cx="457200" cy="171450"/>
            </a:xfrm>
            <a:custGeom>
              <a:avLst/>
              <a:gdLst>
                <a:gd name="T0" fmla="*/ 19050 w 457200"/>
                <a:gd name="T1" fmla="*/ 104775 h 171450"/>
                <a:gd name="T2" fmla="*/ 40005 w 457200"/>
                <a:gd name="T3" fmla="*/ 104775 h 171450"/>
                <a:gd name="T4" fmla="*/ 123825 w 457200"/>
                <a:gd name="T5" fmla="*/ 171450 h 171450"/>
                <a:gd name="T6" fmla="*/ 207645 w 457200"/>
                <a:gd name="T7" fmla="*/ 104775 h 171450"/>
                <a:gd name="T8" fmla="*/ 250508 w 457200"/>
                <a:gd name="T9" fmla="*/ 104775 h 171450"/>
                <a:gd name="T10" fmla="*/ 334328 w 457200"/>
                <a:gd name="T11" fmla="*/ 171450 h 171450"/>
                <a:gd name="T12" fmla="*/ 418148 w 457200"/>
                <a:gd name="T13" fmla="*/ 104775 h 171450"/>
                <a:gd name="T14" fmla="*/ 438150 w 457200"/>
                <a:gd name="T15" fmla="*/ 104775 h 171450"/>
                <a:gd name="T16" fmla="*/ 457200 w 457200"/>
                <a:gd name="T17" fmla="*/ 85725 h 171450"/>
                <a:gd name="T18" fmla="*/ 438150 w 457200"/>
                <a:gd name="T19" fmla="*/ 66675 h 171450"/>
                <a:gd name="T20" fmla="*/ 417195 w 457200"/>
                <a:gd name="T21" fmla="*/ 66675 h 171450"/>
                <a:gd name="T22" fmla="*/ 333375 w 457200"/>
                <a:gd name="T23" fmla="*/ 0 h 171450"/>
                <a:gd name="T24" fmla="*/ 249555 w 457200"/>
                <a:gd name="T25" fmla="*/ 66675 h 171450"/>
                <a:gd name="T26" fmla="*/ 206693 w 457200"/>
                <a:gd name="T27" fmla="*/ 66675 h 171450"/>
                <a:gd name="T28" fmla="*/ 122873 w 457200"/>
                <a:gd name="T29" fmla="*/ 0 h 171450"/>
                <a:gd name="T30" fmla="*/ 40005 w 457200"/>
                <a:gd name="T31" fmla="*/ 66675 h 171450"/>
                <a:gd name="T32" fmla="*/ 19050 w 457200"/>
                <a:gd name="T33" fmla="*/ 66675 h 171450"/>
                <a:gd name="T34" fmla="*/ 0 w 457200"/>
                <a:gd name="T35" fmla="*/ 85725 h 171450"/>
                <a:gd name="T36" fmla="*/ 19050 w 457200"/>
                <a:gd name="T37" fmla="*/ 104775 h 171450"/>
                <a:gd name="T38" fmla="*/ 289560 w 457200"/>
                <a:gd name="T39" fmla="*/ 66675 h 171450"/>
                <a:gd name="T40" fmla="*/ 333375 w 457200"/>
                <a:gd name="T41" fmla="*/ 38100 h 171450"/>
                <a:gd name="T42" fmla="*/ 377190 w 457200"/>
                <a:gd name="T43" fmla="*/ 66675 h 171450"/>
                <a:gd name="T44" fmla="*/ 381000 w 457200"/>
                <a:gd name="T45" fmla="*/ 85725 h 171450"/>
                <a:gd name="T46" fmla="*/ 377190 w 457200"/>
                <a:gd name="T47" fmla="*/ 104775 h 171450"/>
                <a:gd name="T48" fmla="*/ 333375 w 457200"/>
                <a:gd name="T49" fmla="*/ 133350 h 171450"/>
                <a:gd name="T50" fmla="*/ 289560 w 457200"/>
                <a:gd name="T51" fmla="*/ 104775 h 171450"/>
                <a:gd name="T52" fmla="*/ 285750 w 457200"/>
                <a:gd name="T53" fmla="*/ 85725 h 171450"/>
                <a:gd name="T54" fmla="*/ 289560 w 457200"/>
                <a:gd name="T55" fmla="*/ 66675 h 171450"/>
                <a:gd name="T56" fmla="*/ 80010 w 457200"/>
                <a:gd name="T57" fmla="*/ 66675 h 171450"/>
                <a:gd name="T58" fmla="*/ 123825 w 457200"/>
                <a:gd name="T59" fmla="*/ 38100 h 171450"/>
                <a:gd name="T60" fmla="*/ 167640 w 457200"/>
                <a:gd name="T61" fmla="*/ 66675 h 171450"/>
                <a:gd name="T62" fmla="*/ 171450 w 457200"/>
                <a:gd name="T63" fmla="*/ 85725 h 171450"/>
                <a:gd name="T64" fmla="*/ 167640 w 457200"/>
                <a:gd name="T65" fmla="*/ 104775 h 171450"/>
                <a:gd name="T66" fmla="*/ 123825 w 457200"/>
                <a:gd name="T67" fmla="*/ 133350 h 171450"/>
                <a:gd name="T68" fmla="*/ 80010 w 457200"/>
                <a:gd name="T69" fmla="*/ 104775 h 171450"/>
                <a:gd name="T70" fmla="*/ 76200 w 457200"/>
                <a:gd name="T71" fmla="*/ 85725 h 171450"/>
                <a:gd name="T72" fmla="*/ 80010 w 457200"/>
                <a:gd name="T73" fmla="*/ 66675 h 171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1" name="Google Shape;170;p14"/>
            <p:cNvSpPr>
              <a:spLocks/>
            </p:cNvSpPr>
            <p:nvPr/>
          </p:nvSpPr>
          <p:spPr bwMode="auto">
            <a:xfrm>
              <a:off x="3430194" y="3189070"/>
              <a:ext cx="304800" cy="238125"/>
            </a:xfrm>
            <a:custGeom>
              <a:avLst/>
              <a:gdLst>
                <a:gd name="T0" fmla="*/ 295275 w 304800"/>
                <a:gd name="T1" fmla="*/ 0 h 238125"/>
                <a:gd name="T2" fmla="*/ 9525 w 304800"/>
                <a:gd name="T3" fmla="*/ 0 h 238125"/>
                <a:gd name="T4" fmla="*/ 0 w 304800"/>
                <a:gd name="T5" fmla="*/ 9525 h 238125"/>
                <a:gd name="T6" fmla="*/ 0 w 304800"/>
                <a:gd name="T7" fmla="*/ 47625 h 238125"/>
                <a:gd name="T8" fmla="*/ 142875 w 304800"/>
                <a:gd name="T9" fmla="*/ 47625 h 238125"/>
                <a:gd name="T10" fmla="*/ 171450 w 304800"/>
                <a:gd name="T11" fmla="*/ 76200 h 238125"/>
                <a:gd name="T12" fmla="*/ 171450 w 304800"/>
                <a:gd name="T13" fmla="*/ 238125 h 238125"/>
                <a:gd name="T14" fmla="*/ 304800 w 304800"/>
                <a:gd name="T15" fmla="*/ 238125 h 238125"/>
                <a:gd name="T16" fmla="*/ 304800 w 304800"/>
                <a:gd name="T17" fmla="*/ 9525 h 238125"/>
                <a:gd name="T18" fmla="*/ 295275 w 304800"/>
                <a:gd name="T19" fmla="*/ 0 h 238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  <p:sp>
          <p:nvSpPr>
            <p:cNvPr id="8202" name="Google Shape;171;p14"/>
            <p:cNvSpPr>
              <a:spLocks/>
            </p:cNvSpPr>
            <p:nvPr/>
          </p:nvSpPr>
          <p:spPr bwMode="auto">
            <a:xfrm>
              <a:off x="3277794" y="3255745"/>
              <a:ext cx="304800" cy="171450"/>
            </a:xfrm>
            <a:custGeom>
              <a:avLst/>
              <a:gdLst>
                <a:gd name="T0" fmla="*/ 285750 w 304800"/>
                <a:gd name="T1" fmla="*/ 0 h 171450"/>
                <a:gd name="T2" fmla="*/ 19050 w 304800"/>
                <a:gd name="T3" fmla="*/ 0 h 171450"/>
                <a:gd name="T4" fmla="*/ 0 w 304800"/>
                <a:gd name="T5" fmla="*/ 19050 h 171450"/>
                <a:gd name="T6" fmla="*/ 0 w 304800"/>
                <a:gd name="T7" fmla="*/ 170498 h 171450"/>
                <a:gd name="T8" fmla="*/ 953 w 304800"/>
                <a:gd name="T9" fmla="*/ 171450 h 171450"/>
                <a:gd name="T10" fmla="*/ 304800 w 304800"/>
                <a:gd name="T11" fmla="*/ 171450 h 171450"/>
                <a:gd name="T12" fmla="*/ 304800 w 304800"/>
                <a:gd name="T13" fmla="*/ 171450 h 171450"/>
                <a:gd name="T14" fmla="*/ 304800 w 304800"/>
                <a:gd name="T15" fmla="*/ 19050 h 171450"/>
                <a:gd name="T16" fmla="*/ 285750 w 304800"/>
                <a:gd name="T17" fmla="*/ 0 h 171450"/>
                <a:gd name="T18" fmla="*/ 242888 w 304800"/>
                <a:gd name="T19" fmla="*/ 142875 h 171450"/>
                <a:gd name="T20" fmla="*/ 61913 w 304800"/>
                <a:gd name="T21" fmla="*/ 142875 h 171450"/>
                <a:gd name="T22" fmla="*/ 47625 w 304800"/>
                <a:gd name="T23" fmla="*/ 128588 h 171450"/>
                <a:gd name="T24" fmla="*/ 61913 w 304800"/>
                <a:gd name="T25" fmla="*/ 114300 h 171450"/>
                <a:gd name="T26" fmla="*/ 242888 w 304800"/>
                <a:gd name="T27" fmla="*/ 114300 h 171450"/>
                <a:gd name="T28" fmla="*/ 257175 w 304800"/>
                <a:gd name="T29" fmla="*/ 128588 h 171450"/>
                <a:gd name="T30" fmla="*/ 242888 w 304800"/>
                <a:gd name="T31" fmla="*/ 142875 h 171450"/>
                <a:gd name="T32" fmla="*/ 242888 w 304800"/>
                <a:gd name="T33" fmla="*/ 85725 h 171450"/>
                <a:gd name="T34" fmla="*/ 61913 w 304800"/>
                <a:gd name="T35" fmla="*/ 85725 h 171450"/>
                <a:gd name="T36" fmla="*/ 47625 w 304800"/>
                <a:gd name="T37" fmla="*/ 71438 h 171450"/>
                <a:gd name="T38" fmla="*/ 61913 w 304800"/>
                <a:gd name="T39" fmla="*/ 57150 h 171450"/>
                <a:gd name="T40" fmla="*/ 242888 w 304800"/>
                <a:gd name="T41" fmla="*/ 57150 h 171450"/>
                <a:gd name="T42" fmla="*/ 257175 w 304800"/>
                <a:gd name="T43" fmla="*/ 71438 h 171450"/>
                <a:gd name="T44" fmla="*/ 242888 w 304800"/>
                <a:gd name="T45" fmla="*/ 85725 h 1714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9050" dir="5400000" algn="bl" rotWithShape="0">
                <a:schemeClr val="tx1">
                  <a:alpha val="1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it-IT"/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4EFC7AB8-31F1-40D5-BE07-3F9AC598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1722718"/>
            <a:ext cx="5076056" cy="10649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8BC7ECE-7BD2-43D4-AA3D-64235C0B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994" y="1722718"/>
            <a:ext cx="3205161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475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en-US" altLang="en-US" sz="3200" dirty="0" err="1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Definice</a:t>
            </a:r>
            <a:r>
              <a:rPr lang="en-US" altLang="en-US" sz="32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 </a:t>
            </a:r>
            <a:r>
              <a:rPr lang="ro-RO" altLang="en-US" sz="3200" dirty="0">
                <a:solidFill>
                  <a:srgbClr val="FFFFFF"/>
                </a:solidFill>
                <a:latin typeface="Barlow SemiBold" charset="0"/>
                <a:cs typeface="Arial" charset="0"/>
                <a:sym typeface="Barlow SemiBold" charset="0"/>
              </a:rPr>
              <a:t>obezity</a:t>
            </a:r>
          </a:p>
        </p:txBody>
      </p:sp>
    </p:spTree>
    <p:extLst>
      <p:ext uri="{BB962C8B-B14F-4D97-AF65-F5344CB8AC3E}">
        <p14:creationId xmlns:p14="http://schemas.microsoft.com/office/powerpoint/2010/main" val="288791453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3DEB-CB3B-0E8E-424D-A78F9446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Narušený vztah k jídlu </a:t>
            </a:r>
            <a:r>
              <a:rPr 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vs. </a:t>
            </a:r>
            <a:r>
              <a:rPr lang="en-US" sz="20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poruch</a:t>
            </a: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příjmu potravy: </a:t>
            </a:r>
            <a:br>
              <a:rPr lang="ro-RO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</a:t>
            </a:r>
            <a:endParaRPr lang="ro-RO" sz="2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31C18-C40E-5884-7DAC-E0345350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8205497" cy="3040145"/>
          </a:xfrm>
        </p:spPr>
        <p:txBody>
          <a:bodyPr/>
          <a:lstStyle/>
          <a:p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Podle nových výzkumných dat mají </a:t>
            </a:r>
            <a:r>
              <a:rPr lang="cs-CZ" sz="1600" b="0" i="1" dirty="0">
                <a:solidFill>
                  <a:srgbClr val="212121"/>
                </a:solidFill>
                <a:effectLst/>
                <a:latin typeface="+mn-lt"/>
              </a:rPr>
              <a:t>narušený vztah k jídlu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 a </a:t>
            </a:r>
            <a:r>
              <a:rPr lang="cs-CZ" sz="1600" b="0" i="1" dirty="0">
                <a:solidFill>
                  <a:srgbClr val="212121"/>
                </a:solidFill>
                <a:effectLst/>
                <a:latin typeface="+mn-lt"/>
              </a:rPr>
              <a:t>porucha příjmu potravy 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některé společné aspekty, nejsou ale totožné. </a:t>
            </a:r>
          </a:p>
          <a:p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Zatímco porucha příjmu potravy je klinická diagnóza, narušený vztah k jídlu se týká abnormálních stravovacích návyků, které nesplňují kritéria pro diagnózu poruchy příjmu potravy.</a:t>
            </a:r>
          </a:p>
          <a:p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Lidé s narušeným vztahem k jídlu nemusí nutně splňovat diagnostická kritéria pro poruchu příjmu potravy. </a:t>
            </a:r>
          </a:p>
          <a:p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Hlavní rozdíl mezi nimi spočívá v závažnosti a stupni příznaků. </a:t>
            </a:r>
          </a:p>
          <a:p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Narušený vztah k jídlu často má často stejné projevy jako poruchy příjmu potravy, ale tyto příznaky se vyskytují méně často nebo s menší intenzitou.</a:t>
            </a:r>
          </a:p>
          <a:p>
            <a:r>
              <a:rPr lang="cs-CZ" sz="1600" dirty="0">
                <a:solidFill>
                  <a:srgbClr val="212121"/>
                </a:solidFill>
              </a:rPr>
              <a:t>Narušený vztah k jídlu 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může být často méně nápadný, takže je obtížnější jej rozpoznat a je někdy náročnější jej řešit.</a:t>
            </a:r>
            <a:endParaRPr lang="cs-CZ" sz="1600" dirty="0">
              <a:latin typeface="+mn-lt"/>
            </a:endParaRPr>
          </a:p>
          <a:p>
            <a:endParaRPr lang="cs-CZ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BBD8B-A511-CDD1-C722-C59A4C15C7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838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27ED-1CE8-9F8B-B556-C03E11E7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Narušený vztah k jídlu </a:t>
            </a:r>
            <a:r>
              <a:rPr 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vs. porucha příjmu potravy: </a:t>
            </a:r>
            <a:br>
              <a:rPr lang="ro-RO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(2)</a:t>
            </a:r>
            <a:endParaRPr lang="ro-RO" sz="20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07343-5555-9F96-10D5-53834752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999" y="1705175"/>
            <a:ext cx="4040009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ro-RO" sz="1800" b="1" i="1" dirty="0">
                <a:solidFill>
                  <a:srgbClr val="212121"/>
                </a:solidFill>
                <a:effectLst/>
                <a:latin typeface="+mn-lt"/>
              </a:rPr>
              <a:t>Poruchy</a:t>
            </a:r>
            <a:r>
              <a:rPr lang="en-US" sz="1800" b="1" i="1" dirty="0">
                <a:solidFill>
                  <a:srgbClr val="212121"/>
                </a:solidFill>
                <a:effectLst/>
                <a:latin typeface="+mn-lt"/>
              </a:rPr>
              <a:t> příjmu potravy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Obsedantní myšlenky na jídlo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Extrémní obavy z kalorií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Významné změny hmotnosti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Obsedantní myšlenky týkající se tvaru a hmotnosti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Zhoršené fungování v důsledku počítání kalorií, přejídání, očišťování, cvičení nebo jiného chování.</a:t>
            </a:r>
          </a:p>
          <a:p>
            <a:endParaRPr lang="ro-RO" sz="16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30B55-9B47-558A-F500-4058A9EDF0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8023" y="1705175"/>
            <a:ext cx="4104457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cs-CZ" sz="1800" b="1" i="1" dirty="0">
                <a:solidFill>
                  <a:srgbClr val="212121"/>
                </a:solidFill>
                <a:effectLst/>
                <a:latin typeface="+mn-lt"/>
              </a:rPr>
              <a:t>Narušený vztah k jídlu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Konzumace z jiných důvodů, než je výživa nebo hlad.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Jídlo jako reakce na stres nebo složité emoce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Nepravidelné omezování kalorií, přejídání se nebo očišťování v malé míře.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Vyhýbání se hlavním skupinám potravin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Konzumace pouze určitých potraviny</a:t>
            </a:r>
          </a:p>
          <a:p>
            <a:endParaRPr lang="cs-CZ" sz="16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87E2-5DF0-E58B-D9A7-EF28EEAD35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911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E067-DEF3-B838-405D-9322FDF4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Co je to porucha </a:t>
            </a:r>
            <a:r>
              <a:rPr lang="en-US" sz="2400" dirty="0" err="1">
                <a:solidFill>
                  <a:schemeClr val="bg1"/>
                </a:solidFill>
              </a:rPr>
              <a:t>příjmu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potravy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endParaRPr lang="ro-RO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6BE3D-10D8-47D8-94A1-CEEBE9DD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701442" cy="2826600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v"/>
            </a:pPr>
            <a:r>
              <a:rPr lang="ro-RO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Porucha příjmu </a:t>
            </a:r>
            <a:r>
              <a:rPr lang="en-US" sz="1800" b="1" i="1" dirty="0" err="1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potravy</a:t>
            </a:r>
            <a:r>
              <a:rPr lang="cs-CZ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(PPP)</a:t>
            </a:r>
            <a:r>
              <a:rPr lang="en-US" sz="1800" b="1" i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+mn-lt"/>
              </a:rPr>
              <a:t>je komplexní onemocnění charakterizované abnormálními stravovacími návyky, které zhoršují zdraví a schopnost jedince fungovat.</a:t>
            </a:r>
          </a:p>
          <a:p>
            <a:pPr marL="76200" indent="0" algn="l" fontAlgn="base">
              <a:buNone/>
            </a:pPr>
            <a:endParaRPr lang="ro-RO" sz="1600" b="0" i="0" dirty="0">
              <a:solidFill>
                <a:srgbClr val="212121"/>
              </a:solidFill>
              <a:effectLst/>
              <a:latin typeface="+mn-lt"/>
            </a:endParaRPr>
          </a:p>
          <a:p>
            <a:pPr marL="76200" indent="0" algn="l" fontAlgn="base">
              <a:buNone/>
            </a:pPr>
            <a:r>
              <a:rPr lang="en-US" sz="1800" b="1" i="0" dirty="0">
                <a:solidFill>
                  <a:srgbClr val="212121"/>
                </a:solidFill>
                <a:effectLst/>
                <a:latin typeface="+mn-lt"/>
              </a:rPr>
              <a:t>Typy poruch příjmu potravy</a:t>
            </a:r>
            <a:r>
              <a:rPr lang="ro-RO" sz="1800" b="1" i="0" dirty="0">
                <a:solidFill>
                  <a:srgbClr val="212121"/>
                </a:solidFill>
                <a:effectLst/>
                <a:latin typeface="+mn-lt"/>
              </a:rPr>
              <a:t>:</a:t>
            </a:r>
            <a:endParaRPr lang="en-US" sz="1800" b="1" i="0" dirty="0">
              <a:solidFill>
                <a:srgbClr val="212121"/>
              </a:solidFill>
              <a:effectLst/>
              <a:latin typeface="+mn-lt"/>
            </a:endParaRPr>
          </a:p>
          <a:p>
            <a:pPr algn="l" fontAlgn="base"/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Tři nejčastější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+mn-lt"/>
              </a:rPr>
              <a:t>poruchy příjmu</a:t>
            </a:r>
            <a:r>
              <a:rPr lang="ro-RO" sz="1600" b="0" i="0" dirty="0">
                <a:solidFill>
                  <a:srgbClr val="212121"/>
                </a:solidFill>
                <a:effectLst/>
                <a:latin typeface="+mn-lt"/>
              </a:rPr>
              <a:t> potravy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jsou</a:t>
            </a:r>
            <a:r>
              <a:rPr lang="ro-RO" sz="1600" b="0" i="0" dirty="0">
                <a:solidFill>
                  <a:srgbClr val="212121"/>
                </a:solidFill>
                <a:effectLst/>
                <a:latin typeface="+mn-lt"/>
              </a:rPr>
              <a:t>:                                                                   </a:t>
            </a:r>
            <a:r>
              <a:rPr lang="cs-CZ" sz="1600" b="0" i="1" dirty="0">
                <a:solidFill>
                  <a:srgbClr val="212121"/>
                </a:solidFill>
                <a:effectLst/>
                <a:latin typeface="+mn-lt"/>
              </a:rPr>
              <a:t>Mentální anorexie, mentální bulimie </a:t>
            </a:r>
            <a:r>
              <a:rPr lang="cs-CZ" sz="1600" b="0" dirty="0">
                <a:solidFill>
                  <a:srgbClr val="212121"/>
                </a:solidFill>
                <a:effectLst/>
                <a:latin typeface="+mn-lt"/>
              </a:rPr>
              <a:t>a</a:t>
            </a:r>
            <a:r>
              <a:rPr lang="cs-CZ" sz="1600" b="0" i="1" dirty="0">
                <a:solidFill>
                  <a:srgbClr val="212121"/>
                </a:solidFill>
                <a:effectLst/>
                <a:latin typeface="+mn-lt"/>
              </a:rPr>
              <a:t> záchvatovité přejídání</a:t>
            </a:r>
            <a:r>
              <a:rPr lang="cs-CZ" sz="1600" b="0" i="0" dirty="0">
                <a:solidFill>
                  <a:srgbClr val="212121"/>
                </a:solidFill>
                <a:effectLst/>
                <a:latin typeface="+mn-lt"/>
              </a:rPr>
              <a:t>, ale existují i jiné a kombinované typy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+mn-lt"/>
              </a:rPr>
              <a:t>. </a:t>
            </a:r>
            <a:endParaRPr lang="ro-RO" sz="1600" b="0" i="0" dirty="0">
              <a:solidFill>
                <a:srgbClr val="212121"/>
              </a:solidFill>
              <a:effectLst/>
              <a:latin typeface="+mn-lt"/>
            </a:endParaRPr>
          </a:p>
          <a:p>
            <a:pPr algn="l" fontAlgn="base"/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Každá z nich má vlastní soubor příznaků a diagnostických kritérií.</a:t>
            </a:r>
          </a:p>
          <a:p>
            <a:endParaRPr lang="ro-RO" sz="1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81821-D459-B37E-0177-22BA4C8F5B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93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BF5D-0956-1D25-ADAE-C8EF0B8C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Etiologie poruch příjmu potravy</a:t>
            </a:r>
            <a:endParaRPr lang="ro-RO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DBE5-4852-06BA-6AD2-2FA96515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7654"/>
            <a:ext cx="8061481" cy="2824121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Psychologické faktory</a:t>
            </a:r>
            <a:r>
              <a:rPr lang="ro-RO" sz="1600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perfekcionismus, kompulzivní porucha, nízké sebevědomí, deprese, úzkost, stres.</a:t>
            </a:r>
            <a:endParaRPr lang="ro-RO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Faktory prostředí</a:t>
            </a:r>
            <a:r>
              <a:rPr lang="ro-RO" sz="1600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puberta, traumatické zážitky, nevyřešené problémy ve vztazích.</a:t>
            </a:r>
            <a:endParaRPr lang="ro-RO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Kulturní tlak: </a:t>
            </a:r>
            <a:r>
              <a:rPr lang="en-US" sz="1600" dirty="0" err="1">
                <a:latin typeface="+mn-lt"/>
              </a:rPr>
              <a:t>typologie</a:t>
            </a:r>
            <a:r>
              <a:rPr lang="cs-CZ" sz="1600" dirty="0">
                <a:latin typeface="+mn-lt"/>
              </a:rPr>
              <a:t> z</a:t>
            </a:r>
            <a:r>
              <a:rPr lang="en-US" sz="1600" dirty="0">
                <a:latin typeface="+mn-lt"/>
              </a:rPr>
              <a:t> masmédií</a:t>
            </a:r>
            <a:endParaRPr lang="ro-RO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Pracovní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expozice</a:t>
            </a:r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Hormonální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vliv</a:t>
            </a:r>
            <a:r>
              <a:rPr lang="cs-CZ" sz="1600" dirty="0">
                <a:latin typeface="+mn-lt"/>
              </a:rPr>
              <a:t>y</a:t>
            </a:r>
            <a:r>
              <a:rPr lang="en-US" sz="1600" dirty="0">
                <a:latin typeface="+mn-lt"/>
              </a:rPr>
              <a:t> na funkci mozku</a:t>
            </a:r>
            <a:endParaRPr lang="ro-RO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Genetické predispozice</a:t>
            </a:r>
            <a:r>
              <a:rPr lang="ro-RO" sz="1600" dirty="0">
                <a:latin typeface="+mn-lt"/>
              </a:rPr>
              <a:t>: </a:t>
            </a:r>
            <a:r>
              <a:rPr lang="en-US" sz="1600" dirty="0">
                <a:latin typeface="+mn-lt"/>
              </a:rPr>
              <a:t>mutace pro serotoninové (</a:t>
            </a:r>
            <a:r>
              <a:rPr lang="ro-RO" sz="1600" dirty="0">
                <a:latin typeface="+mn-lt"/>
              </a:rPr>
              <a:t>1D HTR1D - 1p36)</a:t>
            </a:r>
            <a:r>
              <a:rPr lang="en-US" sz="1600" dirty="0">
                <a:latin typeface="+mn-lt"/>
              </a:rPr>
              <a:t>, dopaminové </a:t>
            </a:r>
            <a:r>
              <a:rPr lang="ro-RO" sz="1600" dirty="0">
                <a:latin typeface="+mn-lt"/>
              </a:rPr>
              <a:t>D2 (11q23) </a:t>
            </a:r>
            <a:r>
              <a:rPr lang="en-US" sz="1600" dirty="0">
                <a:latin typeface="+mn-lt"/>
              </a:rPr>
              <a:t>a </a:t>
            </a:r>
            <a:r>
              <a:rPr lang="ro-RO" sz="1600" dirty="0">
                <a:latin typeface="+mn-lt"/>
              </a:rPr>
              <a:t>D4 (11p15.5) </a:t>
            </a:r>
            <a:r>
              <a:rPr lang="en-US" sz="1600" dirty="0">
                <a:latin typeface="+mn-lt"/>
              </a:rPr>
              <a:t>receptory, dále mutace pro Delta-1 </a:t>
            </a:r>
            <a:r>
              <a:rPr lang="ro-RO" sz="1600" dirty="0">
                <a:latin typeface="+mn-lt"/>
              </a:rPr>
              <a:t>OPRD1 (1p35) </a:t>
            </a:r>
            <a:r>
              <a:rPr lang="en-US" sz="1600" dirty="0">
                <a:latin typeface="+mn-lt"/>
              </a:rPr>
              <a:t>receptor a mutace v BDNF faktoru </a:t>
            </a:r>
            <a:r>
              <a:rPr lang="ro-RO" sz="1600" dirty="0">
                <a:latin typeface="+mn-lt"/>
              </a:rPr>
              <a:t>(11p13-14)</a:t>
            </a:r>
            <a:r>
              <a:rPr lang="en-US" sz="1600" dirty="0">
                <a:latin typeface="+mn-lt"/>
              </a:rPr>
              <a:t>.</a:t>
            </a:r>
          </a:p>
          <a:p>
            <a:endParaRPr lang="ro-RO" sz="1200" dirty="0">
              <a:latin typeface="+mn-lt"/>
            </a:endParaRPr>
          </a:p>
          <a:p>
            <a:pPr marL="533400" lvl="1" indent="0">
              <a:buNone/>
            </a:pPr>
            <a:endParaRPr lang="ro-RO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0B46-1857-D482-F82C-AF1179195D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933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84FA-274A-7FC8-4DC3-2EBECECC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Celosvětová prevalence</a:t>
            </a:r>
            <a:endParaRPr lang="ro-RO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B8830-9651-6CE0-2B72-368D41909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318FB-9953-7E4D-C749-C5A2A0B9889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A4A3F0-102C-3D0D-C6DA-575A48B11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98415"/>
              </p:ext>
            </p:extLst>
          </p:nvPr>
        </p:nvGraphicFramePr>
        <p:xfrm>
          <a:off x="614362" y="1704974"/>
          <a:ext cx="6837957" cy="288299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79319">
                  <a:extLst>
                    <a:ext uri="{9D8B030D-6E8A-4147-A177-3AD203B41FA5}">
                      <a16:colId xmlns:a16="http://schemas.microsoft.com/office/drawing/2014/main" val="605502241"/>
                    </a:ext>
                  </a:extLst>
                </a:gridCol>
                <a:gridCol w="2279319">
                  <a:extLst>
                    <a:ext uri="{9D8B030D-6E8A-4147-A177-3AD203B41FA5}">
                      <a16:colId xmlns:a16="http://schemas.microsoft.com/office/drawing/2014/main" val="1777526553"/>
                    </a:ext>
                  </a:extLst>
                </a:gridCol>
                <a:gridCol w="2279319">
                  <a:extLst>
                    <a:ext uri="{9D8B030D-6E8A-4147-A177-3AD203B41FA5}">
                      <a16:colId xmlns:a16="http://schemas.microsoft.com/office/drawing/2014/main" val="2516273865"/>
                    </a:ext>
                  </a:extLst>
                </a:gridCol>
              </a:tblGrid>
              <a:tr h="65563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Ženy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Muži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356224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Mentální </a:t>
                      </a:r>
                      <a:r>
                        <a:rPr lang="ro-RO" dirty="0">
                          <a:latin typeface="+mn-lt"/>
                        </a:rPr>
                        <a:t>anorexie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4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en-US" dirty="0"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latin typeface="+mn-lt"/>
                        </a:rPr>
                        <a:t>0.</a:t>
                      </a:r>
                      <a:r>
                        <a:rPr lang="en-US" dirty="0">
                          <a:latin typeface="+mn-lt"/>
                        </a:rPr>
                        <a:t>3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en-US" dirty="0"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06360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Mentální</a:t>
                      </a:r>
                      <a:r>
                        <a:rPr lang="en-US" dirty="0">
                          <a:latin typeface="+mn-lt"/>
                        </a:rPr>
                        <a:t> </a:t>
                      </a:r>
                      <a:r>
                        <a:rPr lang="ro-RO" dirty="0">
                          <a:latin typeface="+mn-lt"/>
                        </a:rPr>
                        <a:t>bulimie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3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en-US" dirty="0"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1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en-US" dirty="0"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562504"/>
                  </a:ext>
                </a:extLst>
              </a:tr>
              <a:tr h="916093">
                <a:tc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Záchvatovité p</a:t>
                      </a:r>
                      <a:r>
                        <a:rPr lang="en-US" dirty="0" err="1">
                          <a:latin typeface="+mn-lt"/>
                        </a:rPr>
                        <a:t>řejídání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9-29</a:t>
                      </a:r>
                      <a:r>
                        <a:rPr lang="cs-CZ" dirty="0">
                          <a:latin typeface="+mn-lt"/>
                        </a:rPr>
                        <a:t> </a:t>
                      </a:r>
                      <a:r>
                        <a:rPr lang="en-US" dirty="0"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2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6080-4112-C6F5-A0F8-42A4714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solidFill>
                  <a:schemeClr val="bg1"/>
                </a:solidFill>
              </a:rPr>
              <a:t>Mentální anorexie</a:t>
            </a:r>
            <a:endParaRPr lang="ro-RO" sz="2400" i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35CA7-9F3D-355B-AED1-0AD45CD1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705175"/>
            <a:ext cx="3816424" cy="2715600"/>
          </a:xfrm>
        </p:spPr>
        <p:txBody>
          <a:bodyPr/>
          <a:lstStyle/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400" b="1" i="1" dirty="0">
                <a:solidFill>
                  <a:srgbClr val="212121"/>
                </a:solidFill>
                <a:effectLst/>
                <a:latin typeface="+mn-lt"/>
              </a:rPr>
              <a:t>Mentální anorexie 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  <a:t>je typ poruchy příjmu potravy, která se vyznačuje intenzivním strachem z přibývání na váze, výrazným omezováním příjmu potravy a zkresleným obrazem těla. 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  <a:t>Lidé s mentální anorexií se často považují za osoby s nadváhou, i když mají silnou podváhu.</a:t>
            </a: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400" b="0" i="0" dirty="0" err="1">
                <a:solidFill>
                  <a:srgbClr val="212121"/>
                </a:solidFill>
                <a:effectLst/>
                <a:latin typeface="+mn-lt"/>
              </a:rPr>
              <a:t>Mentální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  <a:t> anorexie má nejvyšší úmrtnost ze všech duševních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+mn-lt"/>
              </a:rPr>
              <a:t>poruch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  <a:t>.</a:t>
            </a:r>
            <a:br>
              <a:rPr lang="en-US" sz="1400" b="0" i="0" dirty="0">
                <a:solidFill>
                  <a:srgbClr val="212121"/>
                </a:solidFill>
                <a:effectLst/>
                <a:latin typeface="+mn-lt"/>
              </a:rPr>
            </a:br>
            <a:endParaRPr lang="en-US" sz="1400" b="0" i="0" dirty="0">
              <a:solidFill>
                <a:srgbClr val="212121"/>
              </a:solidFill>
              <a:effectLst/>
              <a:latin typeface="+mn-lt"/>
            </a:endParaRPr>
          </a:p>
          <a:p>
            <a:endParaRPr lang="ro-RO" sz="14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0D66A-4FC8-199D-9B9E-3721818EDE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705175"/>
            <a:ext cx="4824536" cy="2715600"/>
          </a:xfrm>
        </p:spPr>
        <p:txBody>
          <a:bodyPr/>
          <a:lstStyle/>
          <a:p>
            <a:pPr marL="88900" indent="0" algn="l" fontAlgn="base">
              <a:buNone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Mezi </a:t>
            </a:r>
            <a:r>
              <a:rPr lang="en-US" sz="1600" b="1" i="0" dirty="0">
                <a:solidFill>
                  <a:srgbClr val="212121"/>
                </a:solidFill>
                <a:effectLst/>
                <a:latin typeface="+mn-lt"/>
              </a:rPr>
              <a:t>příznaky anorexie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+mn-lt"/>
              </a:rPr>
              <a:t>patří: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Intenzivní strach z přibývání na váze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Silné omezení příjmu potravy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Zkreslený obraz těla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Nadměrné cvičení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Extrémní úbytek hmotnosti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Zaujetí jídlem a hmotností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212121"/>
              </a:solidFill>
              <a:effectLst/>
              <a:latin typeface="+mn-lt"/>
            </a:endParaRPr>
          </a:p>
          <a:p>
            <a:pPr algn="l" fontAlgn="base">
              <a:buFont typeface="Wingdings" panose="05000000000000000000" pitchFamily="2" charset="2"/>
              <a:buChar char="q"/>
            </a:pP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Kromě extrémního omezení příjmu potravy se lidé trpící anorexií také snaží extrémně snížit množství přijatých kalorií, např. nadměrným cvičením, 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„</a:t>
            </a:r>
            <a:r>
              <a:rPr lang="cs-CZ" sz="1200" b="0" i="0" dirty="0" err="1">
                <a:solidFill>
                  <a:srgbClr val="212121"/>
                </a:solidFill>
                <a:effectLst/>
                <a:latin typeface="+mn-lt"/>
              </a:rPr>
              <a:t>očiťováním</a:t>
            </a:r>
            <a:r>
              <a:rPr lang="cs-CZ" sz="1200" b="0" i="0" dirty="0">
                <a:solidFill>
                  <a:srgbClr val="212121"/>
                </a:solidFill>
                <a:effectLst/>
                <a:latin typeface="+mn-lt"/>
              </a:rPr>
              <a:t>“: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n-lt"/>
              </a:rPr>
              <a:t>vyvoláváním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n-lt"/>
              </a:rPr>
              <a:t> zvracení nebo užíváním projímadel/diuretik.</a:t>
            </a:r>
          </a:p>
          <a:p>
            <a:endParaRPr lang="ro-RO" sz="14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CEFCA-45C3-0531-32FD-C0EBB6F278F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7646137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</TotalTime>
  <Words>1340</Words>
  <Application>Microsoft Office PowerPoint</Application>
  <PresentationFormat>Předvádění na obrazovce (16:9)</PresentationFormat>
  <Paragraphs>119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Barlow SemiBold</vt:lpstr>
      <vt:lpstr>Arial</vt:lpstr>
      <vt:lpstr>Calibri</vt:lpstr>
      <vt:lpstr>Barlow Light</vt:lpstr>
      <vt:lpstr>Wingdings</vt:lpstr>
      <vt:lpstr>Caius template</vt:lpstr>
      <vt:lpstr> Definice obezity a poruch příjmu potravy Roxana Martin-Hadmas, Adrian Martin registrovaní dietologové</vt:lpstr>
      <vt:lpstr>Číslo projektu: 2021-1-RO01- KA220-HED-38B739A3</vt:lpstr>
      <vt:lpstr>Definice obezity</vt:lpstr>
      <vt:lpstr>Narušený vztah k jídlu vs. porucha příjmu potravy:  (1)</vt:lpstr>
      <vt:lpstr>Narušený vztah k jídlu vs. porucha příjmu potravy:  (2)</vt:lpstr>
      <vt:lpstr>Co je to porucha příjmu potravy?</vt:lpstr>
      <vt:lpstr>Etiologie poruch příjmu potravy</vt:lpstr>
      <vt:lpstr>Celosvětová prevalence</vt:lpstr>
      <vt:lpstr>Mentální anorexie</vt:lpstr>
      <vt:lpstr>Záchvatovité přejídání</vt:lpstr>
      <vt:lpstr>Mentální bulimie</vt:lpstr>
      <vt:lpstr>Prevence a léčba</vt:lpstr>
      <vt:lpstr>Pamatujme, že...</vt:lpstr>
      <vt:lpstr>Bibliografie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docId:D9793B0A194E9B5F76E519F761F34FC2</cp:keywords>
  <cp:lastModifiedBy>Lukáš MERZ</cp:lastModifiedBy>
  <cp:revision>138</cp:revision>
  <dcterms:modified xsi:type="dcterms:W3CDTF">2023-05-24T14:05:13Z</dcterms:modified>
</cp:coreProperties>
</file>