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57" r:id="rId3"/>
    <p:sldId id="311" r:id="rId4"/>
    <p:sldId id="308" r:id="rId5"/>
    <p:sldId id="261" r:id="rId6"/>
    <p:sldId id="314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8" r:id="rId16"/>
    <p:sldId id="289" r:id="rId17"/>
    <p:sldId id="290" r:id="rId18"/>
    <p:sldId id="292" r:id="rId19"/>
    <p:sldId id="293" r:id="rId20"/>
    <p:sldId id="287" r:id="rId21"/>
    <p:sldId id="296" r:id="rId22"/>
    <p:sldId id="297" r:id="rId23"/>
    <p:sldId id="313" r:id="rId24"/>
    <p:sldId id="278" r:id="rId25"/>
  </p:sldIdLst>
  <p:sldSz cx="9144000" cy="5143500" type="screen16x9"/>
  <p:notesSz cx="6858000" cy="9144000"/>
  <p:embeddedFontLst>
    <p:embeddedFont>
      <p:font typeface="Barlow Light" panose="00000400000000000000" pitchFamily="2" charset="0"/>
      <p:regular r:id="rId27"/>
      <p:bold r:id="rId28"/>
      <p:italic r:id="rId29"/>
      <p:boldItalic r:id="rId30"/>
    </p:embeddedFont>
    <p:embeddedFont>
      <p:font typeface="Barlow SemiBold" panose="00000700000000000000" pitchFamily="2" charset="0"/>
      <p:regular r:id="rId31"/>
      <p:bold r:id="rId32"/>
      <p:italic r:id="rId33"/>
      <p:boldItalic r:id="rId34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AEA8867-561A-43F1-AA35-FFD2E45D988E}">
  <a:tblStyle styleId="{9AEA8867-561A-43F1-AA35-FFD2E45D988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73FD87B-DE17-4FAB-93B8-1F322D3E5D8B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802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7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Google Shape;3;n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309676800 w 120000"/>
              <a:gd name="T3" fmla="*/ 0 h 120000"/>
              <a:gd name="T4" fmla="*/ 309676800 w 120000"/>
              <a:gd name="T5" fmla="*/ 97983675 h 120000"/>
              <a:gd name="T6" fmla="*/ 0 w 120000"/>
              <a:gd name="T7" fmla="*/ 97983675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Google Shape;4;n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26680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3175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Google Shape;151;g35f391192_00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1747" name="Google Shape;152;g35f391192_00:notes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1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880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Google Shape;160;g3606f1c2d_30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2771" name="Google Shape;161;g3606f1c2d_30:notes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1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911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Google Shape;160;g3606f1c2d_30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3795" name="Google Shape;161;g3606f1c2d_30:notes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1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691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Google Shape;198;p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4819" name="Google Shape;199;p:notes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1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693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Google Shape;498;g747fdb7cbc_0_1493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5843" name="Google Shape;499;g747fdb7cbc_0_1493:notes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1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282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FFFFFF">
                  <a:alpha val="0"/>
                  <a:alpha val="46370"/>
                </a:srgbClr>
              </a:gs>
              <a:gs pos="50000">
                <a:srgbClr val="FFFFFF">
                  <a:alpha val="0"/>
                  <a:alpha val="46370"/>
                </a:srgbClr>
              </a:gs>
              <a:gs pos="100000">
                <a:schemeClr val="lt1">
                  <a:alpha val="46370"/>
                </a:schemeClr>
              </a:gs>
            </a:gsLst>
            <a:lin ang="5400012" scaled="0"/>
          </a:gradFill>
          <a:ln>
            <a:noFill/>
          </a:ln>
        </p:spPr>
        <p:txBody>
          <a:bodyPr spcFirstLastPara="1" lIns="91425" tIns="91425" rIns="91425" bIns="91425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kern="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" name="Google Shape;11;p2"/>
          <p:cNvGrpSpPr>
            <a:grpSpLocks/>
          </p:cNvGrpSpPr>
          <p:nvPr/>
        </p:nvGrpSpPr>
        <p:grpSpPr bwMode="auto">
          <a:xfrm rot="10800000" flipH="1">
            <a:off x="341313" y="3124200"/>
            <a:ext cx="8801100" cy="2019300"/>
            <a:chOff x="-4395163" y="751996"/>
            <a:chExt cx="13539073" cy="3105254"/>
          </a:xfrm>
        </p:grpSpPr>
        <p:sp>
          <p:nvSpPr>
            <p:cNvPr id="5" name="Google Shape;12;p2"/>
            <p:cNvSpPr>
              <a:spLocks/>
            </p:cNvSpPr>
            <p:nvPr/>
          </p:nvSpPr>
          <p:spPr bwMode="auto">
            <a:xfrm>
              <a:off x="5833150" y="752100"/>
              <a:ext cx="743025" cy="3102950"/>
            </a:xfrm>
            <a:custGeom>
              <a:avLst/>
              <a:gdLst>
                <a:gd name="T0" fmla="*/ 18474375 w 29721"/>
                <a:gd name="T1" fmla="*/ 0 h 124118"/>
                <a:gd name="T2" fmla="*/ 0 w 29721"/>
                <a:gd name="T3" fmla="*/ 13339375 h 124118"/>
                <a:gd name="T4" fmla="*/ 0 w 29721"/>
                <a:gd name="T5" fmla="*/ 77573750 h 124118"/>
                <a:gd name="T6" fmla="*/ 18575625 w 29721"/>
                <a:gd name="T7" fmla="*/ 64299375 h 124118"/>
                <a:gd name="T8" fmla="*/ 18474375 w 29721"/>
                <a:gd name="T9" fmla="*/ 0 h 1241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721" h="124118" extrusionOk="0">
                  <a:moveTo>
                    <a:pt x="29559" y="0"/>
                  </a:moveTo>
                  <a:lnTo>
                    <a:pt x="0" y="21343"/>
                  </a:lnTo>
                  <a:lnTo>
                    <a:pt x="0" y="124118"/>
                  </a:lnTo>
                  <a:lnTo>
                    <a:pt x="29721" y="102879"/>
                  </a:lnTo>
                  <a:lnTo>
                    <a:pt x="2955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" name="Google Shape;13;p2"/>
            <p:cNvSpPr>
              <a:spLocks noChangeArrowheads="1"/>
            </p:cNvSpPr>
            <p:nvPr/>
          </p:nvSpPr>
          <p:spPr bwMode="auto">
            <a:xfrm>
              <a:off x="6569923" y="751996"/>
              <a:ext cx="2571544" cy="2573064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1pPr>
              <a:lvl2pPr marL="742950" indent="-28575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2pPr>
              <a:lvl3pPr marL="1143000" indent="-22860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3pPr>
              <a:lvl4pPr marL="1600200" indent="-22860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4pPr>
              <a:lvl5pPr marL="2057400" indent="-22860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Font typeface="Arial" charset="0"/>
                <a:buNone/>
                <a:defRPr/>
              </a:pPr>
              <a:endParaRPr lang="en-US" altLang="en-US"/>
            </a:p>
          </p:txBody>
        </p:sp>
        <p:sp>
          <p:nvSpPr>
            <p:cNvPr id="7" name="Google Shape;14;p2"/>
            <p:cNvSpPr/>
            <p:nvPr/>
          </p:nvSpPr>
          <p:spPr>
            <a:xfrm>
              <a:off x="-4402490" y="1301274"/>
              <a:ext cx="10230011" cy="257062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73000">
                  <a:schemeClr val="accent2"/>
                </a:gs>
                <a:gs pos="100000">
                  <a:schemeClr val="accent3"/>
                </a:gs>
              </a:gsLst>
              <a:lin ang="0" scaled="0"/>
            </a:gra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15;p2"/>
            <p:cNvSpPr>
              <a:spLocks/>
            </p:cNvSpPr>
            <p:nvPr/>
          </p:nvSpPr>
          <p:spPr bwMode="auto">
            <a:xfrm>
              <a:off x="5833500" y="751996"/>
              <a:ext cx="738775" cy="745525"/>
            </a:xfrm>
            <a:custGeom>
              <a:avLst/>
              <a:gdLst>
                <a:gd name="T0" fmla="*/ 18373125 w 29551"/>
                <a:gd name="T1" fmla="*/ 0 h 29821"/>
                <a:gd name="T2" fmla="*/ 40000 w 29551"/>
                <a:gd name="T3" fmla="*/ 13365625 h 29821"/>
                <a:gd name="T4" fmla="*/ 0 w 29551"/>
                <a:gd name="T5" fmla="*/ 18638125 h 29821"/>
                <a:gd name="T6" fmla="*/ 18469375 w 29551"/>
                <a:gd name="T7" fmla="*/ 5390625 h 29821"/>
                <a:gd name="T8" fmla="*/ 18373125 w 29551"/>
                <a:gd name="T9" fmla="*/ 0 h 298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551" h="29821" extrusionOk="0">
                  <a:moveTo>
                    <a:pt x="29397" y="0"/>
                  </a:moveTo>
                  <a:lnTo>
                    <a:pt x="64" y="21385"/>
                  </a:lnTo>
                  <a:lnTo>
                    <a:pt x="0" y="29821"/>
                  </a:lnTo>
                  <a:lnTo>
                    <a:pt x="29551" y="8625"/>
                  </a:lnTo>
                  <a:lnTo>
                    <a:pt x="29397" y="0"/>
                  </a:lnTo>
                  <a:close/>
                </a:path>
              </a:pathLst>
            </a:custGeom>
            <a:solidFill>
              <a:srgbClr val="FFFFFF">
                <a:alpha val="1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" name="Google Shape;16;p2"/>
            <p:cNvSpPr>
              <a:spLocks noChangeArrowheads="1"/>
            </p:cNvSpPr>
            <p:nvPr/>
          </p:nvSpPr>
          <p:spPr bwMode="auto">
            <a:xfrm>
              <a:off x="6569923" y="754436"/>
              <a:ext cx="2571544" cy="212388"/>
            </a:xfrm>
            <a:prstGeom prst="rect">
              <a:avLst/>
            </a:prstGeom>
            <a:solidFill>
              <a:srgbClr val="FFFFFF">
                <a:alpha val="1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1pPr>
              <a:lvl2pPr marL="742950" indent="-28575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2pPr>
              <a:lvl3pPr marL="1143000" indent="-22860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3pPr>
              <a:lvl4pPr marL="1600200" indent="-22860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4pPr>
              <a:lvl5pPr marL="2057400" indent="-22860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Font typeface="Arial" charset="0"/>
                <a:buNone/>
                <a:defRPr/>
              </a:pPr>
              <a:endParaRPr lang="en-US" altLang="en-US"/>
            </a:p>
          </p:txBody>
        </p:sp>
        <p:sp>
          <p:nvSpPr>
            <p:cNvPr id="10" name="Google Shape;17;p2"/>
            <p:cNvSpPr>
              <a:spLocks noChangeArrowheads="1"/>
            </p:cNvSpPr>
            <p:nvPr/>
          </p:nvSpPr>
          <p:spPr bwMode="auto">
            <a:xfrm>
              <a:off x="-4397606" y="1289068"/>
              <a:ext cx="10230011" cy="209946"/>
            </a:xfrm>
            <a:prstGeom prst="rect">
              <a:avLst/>
            </a:prstGeom>
            <a:solidFill>
              <a:srgbClr val="FFFFFF">
                <a:alpha val="1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1pPr>
              <a:lvl2pPr marL="742950" indent="-28575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2pPr>
              <a:lvl3pPr marL="1143000" indent="-22860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3pPr>
              <a:lvl4pPr marL="1600200" indent="-22860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4pPr>
              <a:lvl5pPr marL="2057400" indent="-22860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Font typeface="Arial" charset="0"/>
                <a:buNone/>
                <a:defRPr/>
              </a:pPr>
              <a:endParaRPr lang="en-US" altLang="en-US"/>
            </a:p>
          </p:txBody>
        </p:sp>
      </p:grpSp>
      <p:pic>
        <p:nvPicPr>
          <p:cNvPr id="11" name="Picture 1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3932238"/>
            <a:ext cx="1163638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614975" y="3124850"/>
            <a:ext cx="6058800" cy="15321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127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44;p5"/>
          <p:cNvGrpSpPr>
            <a:grpSpLocks/>
          </p:cNvGrpSpPr>
          <p:nvPr/>
        </p:nvGrpSpPr>
        <p:grpSpPr bwMode="auto">
          <a:xfrm>
            <a:off x="0" y="4762500"/>
            <a:ext cx="603250" cy="381000"/>
            <a:chOff x="0" y="4762400"/>
            <a:chExt cx="603997" cy="381100"/>
          </a:xfrm>
        </p:grpSpPr>
        <p:sp>
          <p:nvSpPr>
            <p:cNvPr id="5" name="Google Shape;45;p5"/>
            <p:cNvSpPr/>
            <p:nvPr/>
          </p:nvSpPr>
          <p:spPr>
            <a:xfrm>
              <a:off x="379883" y="4762400"/>
              <a:ext cx="224114" cy="3811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Google Shape;46;p5"/>
            <p:cNvSpPr/>
            <p:nvPr/>
          </p:nvSpPr>
          <p:spPr>
            <a:xfrm>
              <a:off x="0" y="4762400"/>
              <a:ext cx="381472" cy="381100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" name="Google Shape;47;p5"/>
          <p:cNvGrpSpPr>
            <a:grpSpLocks/>
          </p:cNvGrpSpPr>
          <p:nvPr/>
        </p:nvGrpSpPr>
        <p:grpSpPr bwMode="auto">
          <a:xfrm>
            <a:off x="381000" y="0"/>
            <a:ext cx="8763000" cy="1311275"/>
            <a:chOff x="381000" y="0"/>
            <a:chExt cx="8763111" cy="1310918"/>
          </a:xfrm>
        </p:grpSpPr>
        <p:grpSp>
          <p:nvGrpSpPr>
            <p:cNvPr id="8" name="Google Shape;48;p5"/>
            <p:cNvGrpSpPr>
              <a:grpSpLocks/>
            </p:cNvGrpSpPr>
            <p:nvPr/>
          </p:nvGrpSpPr>
          <p:grpSpPr bwMode="auto">
            <a:xfrm>
              <a:off x="381000" y="0"/>
              <a:ext cx="8763111" cy="1310300"/>
              <a:chOff x="381000" y="0"/>
              <a:chExt cx="8763111" cy="1310300"/>
            </a:xfrm>
          </p:grpSpPr>
          <p:sp>
            <p:nvSpPr>
              <p:cNvPr id="13" name="Google Shape;49;p5"/>
              <p:cNvSpPr>
                <a:spLocks/>
              </p:cNvSpPr>
              <p:nvPr/>
            </p:nvSpPr>
            <p:spPr bwMode="auto">
              <a:xfrm>
                <a:off x="7371879" y="0"/>
                <a:ext cx="721985" cy="1310275"/>
              </a:xfrm>
              <a:custGeom>
                <a:avLst/>
                <a:gdLst>
                  <a:gd name="T0" fmla="*/ 22026707 w 23660"/>
                  <a:gd name="T1" fmla="*/ 0 h 52411"/>
                  <a:gd name="T2" fmla="*/ 0 w 23660"/>
                  <a:gd name="T3" fmla="*/ 9653125 h 52411"/>
                  <a:gd name="T4" fmla="*/ 13030 w 23660"/>
                  <a:gd name="T5" fmla="*/ 32756875 h 52411"/>
                  <a:gd name="T6" fmla="*/ 22031375 w 23660"/>
                  <a:gd name="T7" fmla="*/ 26357500 h 52411"/>
                  <a:gd name="T8" fmla="*/ 22026707 w 23660"/>
                  <a:gd name="T9" fmla="*/ 0 h 524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660" h="52411" extrusionOk="0">
                    <a:moveTo>
                      <a:pt x="23655" y="0"/>
                    </a:moveTo>
                    <a:lnTo>
                      <a:pt x="0" y="15445"/>
                    </a:lnTo>
                    <a:lnTo>
                      <a:pt x="14" y="52411"/>
                    </a:lnTo>
                    <a:lnTo>
                      <a:pt x="23660" y="42172"/>
                    </a:lnTo>
                    <a:lnTo>
                      <a:pt x="2365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4" name="Google Shape;50;p5"/>
              <p:cNvSpPr>
                <a:spLocks noChangeArrowheads="1"/>
              </p:cNvSpPr>
              <p:nvPr/>
            </p:nvSpPr>
            <p:spPr bwMode="auto">
              <a:xfrm>
                <a:off x="8089998" y="0"/>
                <a:ext cx="1054113" cy="105381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1pPr>
                <a:lvl2pPr marL="742950" indent="-285750"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2pPr>
                <a:lvl3pPr marL="1143000" indent="-228600"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3pPr>
                <a:lvl4pPr marL="1600200" indent="-228600"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4pPr>
                <a:lvl5pPr marL="2057400" indent="-228600"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Font typeface="Arial" charset="0"/>
                  <a:buNone/>
                  <a:defRPr/>
                </a:pPr>
                <a:endParaRPr lang="en-US" altLang="en-US"/>
              </a:p>
            </p:txBody>
          </p:sp>
          <p:sp>
            <p:nvSpPr>
              <p:cNvPr id="15" name="Google Shape;51;p5"/>
              <p:cNvSpPr/>
              <p:nvPr/>
            </p:nvSpPr>
            <p:spPr>
              <a:xfrm>
                <a:off x="381000" y="384070"/>
                <a:ext cx="6991439" cy="926847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73000">
                    <a:schemeClr val="accent2"/>
                  </a:gs>
                  <a:gs pos="100000">
                    <a:schemeClr val="accent3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kern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" name="Google Shape;52;p5"/>
            <p:cNvGrpSpPr>
              <a:grpSpLocks/>
            </p:cNvGrpSpPr>
            <p:nvPr/>
          </p:nvGrpSpPr>
          <p:grpSpPr bwMode="auto">
            <a:xfrm>
              <a:off x="381000" y="967217"/>
              <a:ext cx="8763100" cy="343701"/>
              <a:chOff x="381000" y="862358"/>
              <a:chExt cx="8763100" cy="576872"/>
            </a:xfrm>
          </p:grpSpPr>
          <p:sp>
            <p:nvSpPr>
              <p:cNvPr id="10" name="Google Shape;53;p5"/>
              <p:cNvSpPr>
                <a:spLocks/>
              </p:cNvSpPr>
              <p:nvPr/>
            </p:nvSpPr>
            <p:spPr bwMode="auto">
              <a:xfrm>
                <a:off x="7370250" y="863755"/>
                <a:ext cx="719800" cy="575475"/>
              </a:xfrm>
              <a:custGeom>
                <a:avLst/>
                <a:gdLst>
                  <a:gd name="T0" fmla="*/ 17995000 w 28792"/>
                  <a:gd name="T1" fmla="*/ 0 h 23019"/>
                  <a:gd name="T2" fmla="*/ 33125 w 28792"/>
                  <a:gd name="T3" fmla="*/ 11173750 h 23019"/>
                  <a:gd name="T4" fmla="*/ 0 w 28792"/>
                  <a:gd name="T5" fmla="*/ 14386875 h 23019"/>
                  <a:gd name="T6" fmla="*/ 17995000 w 28792"/>
                  <a:gd name="T7" fmla="*/ 3658125 h 23019"/>
                  <a:gd name="T8" fmla="*/ 17995000 w 28792"/>
                  <a:gd name="T9" fmla="*/ 0 h 230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8792" h="23019" extrusionOk="0">
                    <a:moveTo>
                      <a:pt x="28792" y="0"/>
                    </a:moveTo>
                    <a:lnTo>
                      <a:pt x="53" y="17878"/>
                    </a:lnTo>
                    <a:lnTo>
                      <a:pt x="0" y="23019"/>
                    </a:lnTo>
                    <a:lnTo>
                      <a:pt x="28792" y="5853"/>
                    </a:lnTo>
                    <a:lnTo>
                      <a:pt x="28792" y="0"/>
                    </a:lnTo>
                    <a:close/>
                  </a:path>
                </a:pathLst>
              </a:custGeom>
              <a:solidFill>
                <a:srgbClr val="001F46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1" name="Google Shape;54;p5"/>
              <p:cNvSpPr>
                <a:spLocks noChangeArrowheads="1"/>
              </p:cNvSpPr>
              <p:nvPr/>
            </p:nvSpPr>
            <p:spPr bwMode="auto">
              <a:xfrm>
                <a:off x="8089998" y="861197"/>
                <a:ext cx="1054113" cy="146505"/>
              </a:xfrm>
              <a:prstGeom prst="rect">
                <a:avLst/>
              </a:prstGeom>
              <a:solidFill>
                <a:srgbClr val="001F46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1pPr>
                <a:lvl2pPr marL="742950" indent="-285750"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2pPr>
                <a:lvl3pPr marL="1143000" indent="-228600"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3pPr>
                <a:lvl4pPr marL="1600200" indent="-228600"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4pPr>
                <a:lvl5pPr marL="2057400" indent="-228600"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Font typeface="Arial" charset="0"/>
                  <a:buNone/>
                  <a:defRPr/>
                </a:pPr>
                <a:endParaRPr lang="en-US" altLang="en-US"/>
              </a:p>
            </p:txBody>
          </p:sp>
          <p:sp>
            <p:nvSpPr>
              <p:cNvPr id="12" name="Google Shape;55;p5"/>
              <p:cNvSpPr>
                <a:spLocks noChangeArrowheads="1"/>
              </p:cNvSpPr>
              <p:nvPr/>
            </p:nvSpPr>
            <p:spPr bwMode="auto">
              <a:xfrm>
                <a:off x="381000" y="1311370"/>
                <a:ext cx="6991439" cy="127860"/>
              </a:xfrm>
              <a:prstGeom prst="rect">
                <a:avLst/>
              </a:prstGeom>
              <a:solidFill>
                <a:srgbClr val="001F46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1pPr>
                <a:lvl2pPr marL="742950" indent="-285750"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2pPr>
                <a:lvl3pPr marL="1143000" indent="-228600"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3pPr>
                <a:lvl4pPr marL="1600200" indent="-228600"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4pPr>
                <a:lvl5pPr marL="2057400" indent="-228600"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Font typeface="Arial" charset="0"/>
                  <a:buNone/>
                  <a:defRPr/>
                </a:pPr>
                <a:endParaRPr lang="en-US" altLang="en-US"/>
              </a:p>
            </p:txBody>
          </p:sp>
        </p:grpSp>
      </p:grpSp>
      <p:pic>
        <p:nvPicPr>
          <p:cNvPr id="16" name="Picture 1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691063"/>
            <a:ext cx="7969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Google Shape;56;p5"/>
          <p:cNvSpPr txBox="1">
            <a:spLocks noGrp="1"/>
          </p:cNvSpPr>
          <p:nvPr>
            <p:ph type="title"/>
          </p:nvPr>
        </p:nvSpPr>
        <p:spPr>
          <a:xfrm>
            <a:off x="614975" y="391350"/>
            <a:ext cx="6757800" cy="9195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body" idx="1"/>
          </p:nvPr>
        </p:nvSpPr>
        <p:spPr>
          <a:xfrm>
            <a:off x="614975" y="1705175"/>
            <a:ext cx="6757800" cy="2826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▸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58;p5"/>
          <p:cNvSpPr txBox="1"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buClr>
                <a:srgbClr val="000000"/>
              </a:buClr>
              <a:buFont typeface="Arial" pitchFamily="34" charset="0"/>
              <a:defRPr sz="1100">
                <a:solidFill>
                  <a:srgbClr val="748394"/>
                </a:solidFill>
                <a:latin typeface="Barlow SemiBold" charset="-18"/>
                <a:cs typeface="Arial" pitchFamily="34" charset="0"/>
                <a:sym typeface="Barlow SemiBold" charset="-18"/>
              </a:defRPr>
            </a:lvl1pPr>
            <a:lvl2pPr marL="742950" indent="-28575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fld id="{0FE2B37E-A36F-4211-A4C2-96B581688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5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 + 1 column + Imag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60;p6"/>
          <p:cNvGrpSpPr>
            <a:grpSpLocks/>
          </p:cNvGrpSpPr>
          <p:nvPr/>
        </p:nvGrpSpPr>
        <p:grpSpPr bwMode="auto">
          <a:xfrm>
            <a:off x="0" y="4762500"/>
            <a:ext cx="603250" cy="381000"/>
            <a:chOff x="0" y="4762400"/>
            <a:chExt cx="603997" cy="381100"/>
          </a:xfrm>
        </p:grpSpPr>
        <p:sp>
          <p:nvSpPr>
            <p:cNvPr id="5" name="Google Shape;61;p6"/>
            <p:cNvSpPr/>
            <p:nvPr/>
          </p:nvSpPr>
          <p:spPr>
            <a:xfrm>
              <a:off x="379883" y="4762400"/>
              <a:ext cx="224114" cy="3811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Google Shape;62;p6"/>
            <p:cNvSpPr/>
            <p:nvPr/>
          </p:nvSpPr>
          <p:spPr>
            <a:xfrm>
              <a:off x="0" y="4762400"/>
              <a:ext cx="381472" cy="381100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" name="Google Shape;66;p6"/>
          <p:cNvGrpSpPr>
            <a:grpSpLocks/>
          </p:cNvGrpSpPr>
          <p:nvPr/>
        </p:nvGrpSpPr>
        <p:grpSpPr bwMode="auto">
          <a:xfrm rot="10800000">
            <a:off x="4572000" y="0"/>
            <a:ext cx="4572000" cy="5157788"/>
            <a:chOff x="8" y="-13862"/>
            <a:chExt cx="4572000" cy="5157522"/>
          </a:xfrm>
        </p:grpSpPr>
        <p:sp>
          <p:nvSpPr>
            <p:cNvPr id="8" name="Google Shape;67;p6"/>
            <p:cNvSpPr>
              <a:spLocks noChangeArrowheads="1"/>
            </p:cNvSpPr>
            <p:nvPr/>
          </p:nvSpPr>
          <p:spPr bwMode="auto">
            <a:xfrm rot="10800000">
              <a:off x="8" y="-1163"/>
              <a:ext cx="377825" cy="5143235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1pPr>
              <a:lvl2pPr marL="742950" indent="-28575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2pPr>
              <a:lvl3pPr marL="1143000" indent="-22860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3pPr>
              <a:lvl4pPr marL="1600200" indent="-22860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4pPr>
              <a:lvl5pPr marL="2057400" indent="-228600"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rgbClr val="000000"/>
                  </a:solidFill>
                  <a:latin typeface="Arial" charset="0"/>
                  <a:cs typeface="Arial" charset="0"/>
                  <a:sym typeface="Arial" charset="0"/>
                </a:defRPr>
              </a:lvl9pPr>
            </a:lstStyle>
            <a:p>
              <a:pPr eaLnBrk="1" hangingPunct="1">
                <a:buClr>
                  <a:srgbClr val="000000"/>
                </a:buClr>
                <a:buFont typeface="Arial" charset="0"/>
                <a:buNone/>
                <a:defRPr/>
              </a:pPr>
              <a:endParaRPr lang="en-US" altLang="en-US"/>
            </a:p>
          </p:txBody>
        </p:sp>
        <p:sp>
          <p:nvSpPr>
            <p:cNvPr id="9" name="Google Shape;68;p6"/>
            <p:cNvSpPr>
              <a:spLocks/>
            </p:cNvSpPr>
            <p:nvPr/>
          </p:nvSpPr>
          <p:spPr bwMode="auto">
            <a:xfrm>
              <a:off x="366508" y="-13862"/>
              <a:ext cx="267425" cy="5157350"/>
            </a:xfrm>
            <a:custGeom>
              <a:avLst/>
              <a:gdLst>
                <a:gd name="T0" fmla="*/ 230625 w 10697"/>
                <a:gd name="T1" fmla="*/ 128933750 h 206294"/>
                <a:gd name="T2" fmla="*/ 6685625 w 10697"/>
                <a:gd name="T3" fmla="*/ 119277500 h 206294"/>
                <a:gd name="T4" fmla="*/ 6639375 w 10697"/>
                <a:gd name="T5" fmla="*/ 9958750 h 206294"/>
                <a:gd name="T6" fmla="*/ 0 w 10697"/>
                <a:gd name="T7" fmla="*/ 0 h 206294"/>
                <a:gd name="T8" fmla="*/ 230625 w 10697"/>
                <a:gd name="T9" fmla="*/ 128933750 h 2062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697" h="206294" extrusionOk="0">
                  <a:moveTo>
                    <a:pt x="369" y="206294"/>
                  </a:moveTo>
                  <a:lnTo>
                    <a:pt x="10697" y="190844"/>
                  </a:lnTo>
                  <a:lnTo>
                    <a:pt x="10623" y="15934"/>
                  </a:lnTo>
                  <a:lnTo>
                    <a:pt x="0" y="0"/>
                  </a:lnTo>
                  <a:lnTo>
                    <a:pt x="369" y="20629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" name="Google Shape;69;p6"/>
            <p:cNvSpPr/>
            <p:nvPr/>
          </p:nvSpPr>
          <p:spPr>
            <a:xfrm rot="10800000">
              <a:off x="638183" y="382993"/>
              <a:ext cx="3938587" cy="4376512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73000">
                  <a:schemeClr val="accent2"/>
                </a:gs>
                <a:gs pos="100000">
                  <a:schemeClr val="accent3"/>
                </a:gs>
              </a:gsLst>
              <a:lin ang="0" scaled="0"/>
            </a:gra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1" name="Picture 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691063"/>
            <a:ext cx="7969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Google Shape;63;p6"/>
          <p:cNvSpPr txBox="1">
            <a:spLocks noGrp="1"/>
          </p:cNvSpPr>
          <p:nvPr>
            <p:ph type="title"/>
          </p:nvPr>
        </p:nvSpPr>
        <p:spPr>
          <a:xfrm>
            <a:off x="614975" y="391350"/>
            <a:ext cx="3613200" cy="919500"/>
          </a:xfrm>
          <a:prstGeom prst="rect">
            <a:avLst/>
          </a:prstGeom>
        </p:spPr>
        <p:txBody>
          <a:bodyPr spcFirstLastPara="1" anchor="t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1"/>
          </p:nvPr>
        </p:nvSpPr>
        <p:spPr>
          <a:xfrm>
            <a:off x="614975" y="1476575"/>
            <a:ext cx="3613200" cy="2826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▸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12" name="Google Shape;65;p6"/>
          <p:cNvSpPr txBox="1"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buClr>
                <a:srgbClr val="000000"/>
              </a:buClr>
              <a:buFont typeface="Arial" pitchFamily="34" charset="0"/>
              <a:defRPr sz="1100">
                <a:solidFill>
                  <a:srgbClr val="748394"/>
                </a:solidFill>
                <a:latin typeface="Barlow SemiBold" charset="-18"/>
                <a:cs typeface="Arial" pitchFamily="34" charset="0"/>
                <a:sym typeface="Barlow SemiBold" charset="-18"/>
              </a:defRPr>
            </a:lvl1pPr>
            <a:lvl2pPr marL="742950" indent="-28575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fld id="{91C8FD40-C23B-45AC-9F4F-D7AED7E87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1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oogle Shape;71;p7"/>
          <p:cNvGrpSpPr>
            <a:grpSpLocks/>
          </p:cNvGrpSpPr>
          <p:nvPr/>
        </p:nvGrpSpPr>
        <p:grpSpPr bwMode="auto">
          <a:xfrm>
            <a:off x="0" y="4762500"/>
            <a:ext cx="603250" cy="381000"/>
            <a:chOff x="0" y="4762400"/>
            <a:chExt cx="603997" cy="381100"/>
          </a:xfrm>
        </p:grpSpPr>
        <p:sp>
          <p:nvSpPr>
            <p:cNvPr id="6" name="Google Shape;72;p7"/>
            <p:cNvSpPr/>
            <p:nvPr/>
          </p:nvSpPr>
          <p:spPr>
            <a:xfrm>
              <a:off x="379883" y="4762400"/>
              <a:ext cx="224114" cy="3811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73;p7"/>
            <p:cNvSpPr/>
            <p:nvPr/>
          </p:nvSpPr>
          <p:spPr>
            <a:xfrm>
              <a:off x="0" y="4762400"/>
              <a:ext cx="381472" cy="381100"/>
            </a:xfrm>
            <a:prstGeom prst="rect">
              <a:avLst/>
            </a:prstGeom>
            <a:gradFill>
              <a:gsLst>
                <a:gs pos="0">
                  <a:schemeClr val="accent6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  <a:defRPr/>
              </a:pPr>
              <a:endParaRPr kern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" name="Google Shape;74;p7"/>
          <p:cNvGrpSpPr>
            <a:grpSpLocks/>
          </p:cNvGrpSpPr>
          <p:nvPr/>
        </p:nvGrpSpPr>
        <p:grpSpPr bwMode="auto">
          <a:xfrm>
            <a:off x="381000" y="0"/>
            <a:ext cx="8763000" cy="1311275"/>
            <a:chOff x="381000" y="0"/>
            <a:chExt cx="8763111" cy="1310918"/>
          </a:xfrm>
        </p:grpSpPr>
        <p:grpSp>
          <p:nvGrpSpPr>
            <p:cNvPr id="9" name="Google Shape;75;p7"/>
            <p:cNvGrpSpPr>
              <a:grpSpLocks/>
            </p:cNvGrpSpPr>
            <p:nvPr/>
          </p:nvGrpSpPr>
          <p:grpSpPr bwMode="auto">
            <a:xfrm>
              <a:off x="381000" y="0"/>
              <a:ext cx="8763111" cy="1310300"/>
              <a:chOff x="381000" y="0"/>
              <a:chExt cx="8763111" cy="1310300"/>
            </a:xfrm>
          </p:grpSpPr>
          <p:sp>
            <p:nvSpPr>
              <p:cNvPr id="14" name="Google Shape;76;p7"/>
              <p:cNvSpPr>
                <a:spLocks/>
              </p:cNvSpPr>
              <p:nvPr/>
            </p:nvSpPr>
            <p:spPr bwMode="auto">
              <a:xfrm>
                <a:off x="7371879" y="0"/>
                <a:ext cx="721985" cy="1310275"/>
              </a:xfrm>
              <a:custGeom>
                <a:avLst/>
                <a:gdLst>
                  <a:gd name="T0" fmla="*/ 22026707 w 23660"/>
                  <a:gd name="T1" fmla="*/ 0 h 52411"/>
                  <a:gd name="T2" fmla="*/ 0 w 23660"/>
                  <a:gd name="T3" fmla="*/ 9653125 h 52411"/>
                  <a:gd name="T4" fmla="*/ 13030 w 23660"/>
                  <a:gd name="T5" fmla="*/ 32756875 h 52411"/>
                  <a:gd name="T6" fmla="*/ 22031375 w 23660"/>
                  <a:gd name="T7" fmla="*/ 26357500 h 52411"/>
                  <a:gd name="T8" fmla="*/ 22026707 w 23660"/>
                  <a:gd name="T9" fmla="*/ 0 h 524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660" h="52411" extrusionOk="0">
                    <a:moveTo>
                      <a:pt x="23655" y="0"/>
                    </a:moveTo>
                    <a:lnTo>
                      <a:pt x="0" y="15445"/>
                    </a:lnTo>
                    <a:lnTo>
                      <a:pt x="14" y="52411"/>
                    </a:lnTo>
                    <a:lnTo>
                      <a:pt x="23660" y="42172"/>
                    </a:lnTo>
                    <a:lnTo>
                      <a:pt x="2365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5" name="Google Shape;77;p7"/>
              <p:cNvSpPr>
                <a:spLocks noChangeArrowheads="1"/>
              </p:cNvSpPr>
              <p:nvPr/>
            </p:nvSpPr>
            <p:spPr bwMode="auto">
              <a:xfrm>
                <a:off x="8089998" y="0"/>
                <a:ext cx="1054113" cy="105381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1pPr>
                <a:lvl2pPr marL="742950" indent="-285750"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2pPr>
                <a:lvl3pPr marL="1143000" indent="-228600"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3pPr>
                <a:lvl4pPr marL="1600200" indent="-228600"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4pPr>
                <a:lvl5pPr marL="2057400" indent="-228600"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Font typeface="Arial" charset="0"/>
                  <a:buNone/>
                  <a:defRPr/>
                </a:pPr>
                <a:endParaRPr lang="en-US" altLang="en-US"/>
              </a:p>
            </p:txBody>
          </p:sp>
          <p:sp>
            <p:nvSpPr>
              <p:cNvPr id="16" name="Google Shape;78;p7"/>
              <p:cNvSpPr/>
              <p:nvPr/>
            </p:nvSpPr>
            <p:spPr>
              <a:xfrm>
                <a:off x="381000" y="384070"/>
                <a:ext cx="6991439" cy="926847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73000">
                    <a:schemeClr val="accent2"/>
                  </a:gs>
                  <a:gs pos="100000">
                    <a:schemeClr val="accent3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lIns="91425" tIns="91425" rIns="91425" bIns="91425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  <a:defRPr/>
                </a:pPr>
                <a:endParaRPr kern="0"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0" name="Google Shape;79;p7"/>
            <p:cNvGrpSpPr>
              <a:grpSpLocks/>
            </p:cNvGrpSpPr>
            <p:nvPr/>
          </p:nvGrpSpPr>
          <p:grpSpPr bwMode="auto">
            <a:xfrm>
              <a:off x="381000" y="967217"/>
              <a:ext cx="8763100" cy="343701"/>
              <a:chOff x="381000" y="862358"/>
              <a:chExt cx="8763100" cy="576872"/>
            </a:xfrm>
          </p:grpSpPr>
          <p:sp>
            <p:nvSpPr>
              <p:cNvPr id="11" name="Google Shape;80;p7"/>
              <p:cNvSpPr>
                <a:spLocks/>
              </p:cNvSpPr>
              <p:nvPr/>
            </p:nvSpPr>
            <p:spPr bwMode="auto">
              <a:xfrm>
                <a:off x="7370250" y="863755"/>
                <a:ext cx="719800" cy="575475"/>
              </a:xfrm>
              <a:custGeom>
                <a:avLst/>
                <a:gdLst>
                  <a:gd name="T0" fmla="*/ 17995000 w 28792"/>
                  <a:gd name="T1" fmla="*/ 0 h 23019"/>
                  <a:gd name="T2" fmla="*/ 33125 w 28792"/>
                  <a:gd name="T3" fmla="*/ 11173750 h 23019"/>
                  <a:gd name="T4" fmla="*/ 0 w 28792"/>
                  <a:gd name="T5" fmla="*/ 14386875 h 23019"/>
                  <a:gd name="T6" fmla="*/ 17995000 w 28792"/>
                  <a:gd name="T7" fmla="*/ 3658125 h 23019"/>
                  <a:gd name="T8" fmla="*/ 17995000 w 28792"/>
                  <a:gd name="T9" fmla="*/ 0 h 230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8792" h="23019" extrusionOk="0">
                    <a:moveTo>
                      <a:pt x="28792" y="0"/>
                    </a:moveTo>
                    <a:lnTo>
                      <a:pt x="53" y="17878"/>
                    </a:lnTo>
                    <a:lnTo>
                      <a:pt x="0" y="23019"/>
                    </a:lnTo>
                    <a:lnTo>
                      <a:pt x="28792" y="5853"/>
                    </a:lnTo>
                    <a:lnTo>
                      <a:pt x="28792" y="0"/>
                    </a:lnTo>
                    <a:close/>
                  </a:path>
                </a:pathLst>
              </a:custGeom>
              <a:solidFill>
                <a:srgbClr val="001F46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2" name="Google Shape;81;p7"/>
              <p:cNvSpPr>
                <a:spLocks noChangeArrowheads="1"/>
              </p:cNvSpPr>
              <p:nvPr/>
            </p:nvSpPr>
            <p:spPr bwMode="auto">
              <a:xfrm>
                <a:off x="8089998" y="861197"/>
                <a:ext cx="1054113" cy="146505"/>
              </a:xfrm>
              <a:prstGeom prst="rect">
                <a:avLst/>
              </a:prstGeom>
              <a:solidFill>
                <a:srgbClr val="001F46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1pPr>
                <a:lvl2pPr marL="742950" indent="-285750"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2pPr>
                <a:lvl3pPr marL="1143000" indent="-228600"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3pPr>
                <a:lvl4pPr marL="1600200" indent="-228600"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4pPr>
                <a:lvl5pPr marL="2057400" indent="-228600"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Font typeface="Arial" charset="0"/>
                  <a:buNone/>
                  <a:defRPr/>
                </a:pPr>
                <a:endParaRPr lang="en-US" altLang="en-US"/>
              </a:p>
            </p:txBody>
          </p:sp>
          <p:sp>
            <p:nvSpPr>
              <p:cNvPr id="13" name="Google Shape;82;p7"/>
              <p:cNvSpPr>
                <a:spLocks noChangeArrowheads="1"/>
              </p:cNvSpPr>
              <p:nvPr/>
            </p:nvSpPr>
            <p:spPr bwMode="auto">
              <a:xfrm>
                <a:off x="381000" y="1311370"/>
                <a:ext cx="6991439" cy="127860"/>
              </a:xfrm>
              <a:prstGeom prst="rect">
                <a:avLst/>
              </a:prstGeom>
              <a:solidFill>
                <a:srgbClr val="001F46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1pPr>
                <a:lvl2pPr marL="742950" indent="-285750"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2pPr>
                <a:lvl3pPr marL="1143000" indent="-228600"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3pPr>
                <a:lvl4pPr marL="1600200" indent="-228600"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4pPr>
                <a:lvl5pPr marL="2057400" indent="-228600"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rgbClr val="000000"/>
                    </a:solidFill>
                    <a:latin typeface="Arial" charset="0"/>
                    <a:cs typeface="Arial" charset="0"/>
                    <a:sym typeface="Arial" charset="0"/>
                  </a:defRPr>
                </a:lvl9pPr>
              </a:lstStyle>
              <a:p>
                <a:pPr eaLnBrk="1" hangingPunct="1">
                  <a:buClr>
                    <a:srgbClr val="000000"/>
                  </a:buClr>
                  <a:buFont typeface="Arial" charset="0"/>
                  <a:buNone/>
                  <a:defRPr/>
                </a:pPr>
                <a:endParaRPr lang="en-US" altLang="en-US"/>
              </a:p>
            </p:txBody>
          </p:sp>
        </p:grpSp>
      </p:grpSp>
      <p:pic>
        <p:nvPicPr>
          <p:cNvPr id="17" name="Picture 1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691063"/>
            <a:ext cx="79692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Google Shape;83;p7"/>
          <p:cNvSpPr txBox="1">
            <a:spLocks noGrp="1"/>
          </p:cNvSpPr>
          <p:nvPr>
            <p:ph type="title"/>
          </p:nvPr>
        </p:nvSpPr>
        <p:spPr>
          <a:xfrm>
            <a:off x="614975" y="391350"/>
            <a:ext cx="6757800" cy="9195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7"/>
          <p:cNvSpPr txBox="1">
            <a:spLocks noGrp="1"/>
          </p:cNvSpPr>
          <p:nvPr>
            <p:ph type="body" idx="1"/>
          </p:nvPr>
        </p:nvSpPr>
        <p:spPr>
          <a:xfrm>
            <a:off x="604000" y="1705175"/>
            <a:ext cx="3185400" cy="2715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68300" rtl="0">
              <a:spcBef>
                <a:spcPts val="600"/>
              </a:spcBef>
              <a:spcAft>
                <a:spcPts val="0"/>
              </a:spcAft>
              <a:buSzPts val="2200"/>
              <a:buChar char="▸"/>
              <a:defRPr sz="2200"/>
            </a:lvl1pPr>
            <a:lvl2pPr marL="914400" lvl="1" indent="-368300" rtl="0">
              <a:spcBef>
                <a:spcPts val="0"/>
              </a:spcBef>
              <a:spcAft>
                <a:spcPts val="0"/>
              </a:spcAft>
              <a:buSzPts val="2200"/>
              <a:buChar char="▹"/>
              <a:defRPr sz="2200"/>
            </a:lvl2pPr>
            <a:lvl3pPr marL="1371600" lvl="2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85" name="Google Shape;85;p7"/>
          <p:cNvSpPr txBox="1">
            <a:spLocks noGrp="1"/>
          </p:cNvSpPr>
          <p:nvPr>
            <p:ph type="body" idx="2"/>
          </p:nvPr>
        </p:nvSpPr>
        <p:spPr>
          <a:xfrm>
            <a:off x="4187378" y="1705175"/>
            <a:ext cx="3185400" cy="2715600"/>
          </a:xfrm>
          <a:prstGeom prst="rect">
            <a:avLst/>
          </a:prstGeom>
        </p:spPr>
        <p:txBody>
          <a:bodyPr spcFirstLastPara="1">
            <a:noAutofit/>
          </a:bodyPr>
          <a:lstStyle>
            <a:lvl1pPr marL="457200" lvl="0" indent="-368300" rtl="0">
              <a:spcBef>
                <a:spcPts val="600"/>
              </a:spcBef>
              <a:spcAft>
                <a:spcPts val="0"/>
              </a:spcAft>
              <a:buSzPts val="2200"/>
              <a:buChar char="▸"/>
              <a:defRPr sz="2200"/>
            </a:lvl1pPr>
            <a:lvl2pPr marL="914400" lvl="1" indent="-368300" rtl="0">
              <a:spcBef>
                <a:spcPts val="0"/>
              </a:spcBef>
              <a:spcAft>
                <a:spcPts val="0"/>
              </a:spcAft>
              <a:buSzPts val="2200"/>
              <a:buChar char="▹"/>
              <a:defRPr sz="2200"/>
            </a:lvl2pPr>
            <a:lvl3pPr marL="1371600" lvl="2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18" name="Google Shape;86;p7"/>
          <p:cNvSpPr txBox="1"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buClr>
                <a:srgbClr val="000000"/>
              </a:buClr>
              <a:buFont typeface="Arial" pitchFamily="34" charset="0"/>
              <a:defRPr sz="1100">
                <a:solidFill>
                  <a:srgbClr val="748394"/>
                </a:solidFill>
                <a:latin typeface="Barlow SemiBold" charset="-18"/>
                <a:cs typeface="Arial" pitchFamily="34" charset="0"/>
                <a:sym typeface="Barlow SemiBold" charset="-18"/>
              </a:defRPr>
            </a:lvl1pPr>
            <a:lvl2pPr marL="742950" indent="-28575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fld id="{5B2654F3-178D-4BE7-9DFD-A4ADFEECB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32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6;p1"/>
          <p:cNvSpPr txBox="1">
            <a:spLocks noGrp="1" noChangeArrowheads="1"/>
          </p:cNvSpPr>
          <p:nvPr>
            <p:ph type="sldNum" idx="12"/>
          </p:nvPr>
        </p:nvSpPr>
        <p:spPr bwMode="auto">
          <a:xfrm>
            <a:off x="0" y="4762500"/>
            <a:ext cx="3810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000000"/>
              </a:buClr>
              <a:buFont typeface="Arial" pitchFamily="34" charset="0"/>
              <a:defRPr sz="1100">
                <a:solidFill>
                  <a:srgbClr val="748394"/>
                </a:solidFill>
                <a:latin typeface="Barlow SemiBold" charset="-18"/>
                <a:cs typeface="Arial" pitchFamily="34" charset="0"/>
                <a:sym typeface="Barlow SemiBold" charset="-18"/>
              </a:defRPr>
            </a:lvl1pPr>
            <a:lvl2pPr marL="742950" indent="-28575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marL="1143000" indent="-22860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marL="1600200" indent="-22860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marL="2057400" indent="-228600"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itchFamily="34" charset="0"/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/>
            </a:pPr>
            <a:fld id="{06EF96AF-F857-4DA2-8F53-629D035A2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7" name="Google Shape;7;p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14363" y="392113"/>
            <a:ext cx="6757987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charset="0"/>
            </a:endParaRPr>
          </a:p>
        </p:txBody>
      </p:sp>
      <p:sp>
        <p:nvSpPr>
          <p:cNvPr id="1028" name="Google Shape;8;p1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14363" y="1704975"/>
            <a:ext cx="6757987" cy="28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so.eurostat.ec.europa.eu/nui/show.do?dataset=hlth_ehis_bm1i&amp;lang=en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Google Shape;158;p13"/>
          <p:cNvSpPr txBox="1">
            <a:spLocks noGrp="1" noChangeArrowheads="1"/>
          </p:cNvSpPr>
          <p:nvPr>
            <p:ph type="ctrTitle"/>
          </p:nvPr>
        </p:nvSpPr>
        <p:spPr>
          <a:xfrm>
            <a:off x="468313" y="3055938"/>
            <a:ext cx="6551612" cy="153193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Barlow SemiBold" charset="0"/>
              <a:buNone/>
            </a:pPr>
            <a:br>
              <a:rPr lang="en-US" altLang="en-US" sz="2400" dirty="0">
                <a:solidFill>
                  <a:schemeClr val="accent1"/>
                </a:solidFill>
                <a:latin typeface="Barlow SemiBold" charset="0"/>
                <a:cs typeface="Arial" charset="0"/>
                <a:sym typeface="Barlow SemiBold" charset="0"/>
              </a:rPr>
            </a:br>
            <a:r>
              <a:rPr lang="sr-Latn-RS" altLang="en-US" sz="28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Definicija gojaznosti i poremećaja u ishrani</a:t>
            </a:r>
            <a:br>
              <a:rPr lang="it-IT" altLang="en-US" sz="18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</a:br>
            <a:r>
              <a:rPr lang="sr-Latn-RS" altLang="en-US" sz="18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Registrovani dijetetičari, dr. </a:t>
            </a:r>
            <a:r>
              <a:rPr lang="it-IT" altLang="en-US" sz="18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Ro</a:t>
            </a:r>
            <a:r>
              <a:rPr lang="sr-Latn-RS" altLang="en-US" sz="18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ks</a:t>
            </a:r>
            <a:r>
              <a:rPr lang="it-IT" altLang="en-US" sz="18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ana Martin-Hadmas, </a:t>
            </a:r>
            <a:r>
              <a:rPr lang="sr-Latn-RS" altLang="en-US" sz="18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dr. </a:t>
            </a:r>
            <a:r>
              <a:rPr lang="it-IT" altLang="en-US" sz="18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Adri</a:t>
            </a:r>
            <a:r>
              <a:rPr lang="sr-Latn-RS" altLang="en-US" sz="180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j</a:t>
            </a:r>
            <a:r>
              <a:rPr lang="it-IT" altLang="en-US" sz="180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an </a:t>
            </a:r>
            <a:r>
              <a:rPr lang="it-IT" altLang="en-US" sz="18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Martin</a:t>
            </a:r>
            <a:endParaRPr lang="en-US" altLang="en-US" sz="1800" dirty="0">
              <a:solidFill>
                <a:srgbClr val="FFFFFF"/>
              </a:solidFill>
              <a:latin typeface="Barlow SemiBold" charset="0"/>
              <a:cs typeface="Arial" charset="0"/>
              <a:sym typeface="Barlow SemiBold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684213" y="908050"/>
            <a:ext cx="764381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algn="ctr" eaLnBrk="1" hangingPunct="1"/>
            <a:r>
              <a:rPr lang="sr-Latn-RS" altLang="en-US" sz="6000" b="1" dirty="0" err="1">
                <a:solidFill>
                  <a:schemeClr val="accent2"/>
                </a:solidFill>
              </a:rPr>
              <a:t>Connected</a:t>
            </a:r>
            <a:r>
              <a:rPr lang="sr-Latn-RS" altLang="en-US" sz="6000" b="1" dirty="0">
                <a:solidFill>
                  <a:schemeClr val="accent2"/>
                </a:solidFill>
              </a:rPr>
              <a:t> 4 </a:t>
            </a:r>
            <a:r>
              <a:rPr lang="sr-Latn-RS" altLang="en-US" sz="6000" b="1" dirty="0" err="1">
                <a:solidFill>
                  <a:schemeClr val="accent2"/>
                </a:solidFill>
              </a:rPr>
              <a:t>Health</a:t>
            </a:r>
            <a:r>
              <a:rPr lang="sr-Latn-RS" altLang="en-US" sz="6000" b="1" dirty="0">
                <a:solidFill>
                  <a:schemeClr val="accent2"/>
                </a:solidFill>
              </a:rPr>
              <a:t> </a:t>
            </a:r>
            <a:endParaRPr lang="it-IT" altLang="en-US" sz="6000" dirty="0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14363" y="392113"/>
            <a:ext cx="6757987" cy="919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Barlow SemiBold" charset="0"/>
              <a:buNone/>
            </a:pPr>
            <a:r>
              <a:rPr lang="ro-RO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Etiologija</a:t>
            </a:r>
            <a:endParaRPr lang="en-US" altLang="en-US" sz="3000" dirty="0">
              <a:solidFill>
                <a:srgbClr val="FFFFFF"/>
              </a:solidFill>
              <a:latin typeface="Barlow SemiBold" charset="0"/>
              <a:cs typeface="Arial" charset="0"/>
              <a:sym typeface="Barlow SemiBold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025" y="1309688"/>
            <a:ext cx="7981950" cy="2825750"/>
          </a:xfrm>
        </p:spPr>
        <p:txBody>
          <a:bodyPr/>
          <a:lstStyle/>
          <a:p>
            <a:pPr marL="76200" indent="0" eaLnBrk="1" fontAlgn="auto" hangingPunct="1">
              <a:buClr>
                <a:schemeClr val="accent1"/>
              </a:buClr>
              <a:buFont typeface="Barlow Light"/>
              <a:buNone/>
              <a:defRPr/>
            </a:pPr>
            <a:r>
              <a:rPr lang="sr-Latn-RS" sz="24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Drugi uzroci</a:t>
            </a:r>
            <a:r>
              <a:rPr lang="en-US" sz="24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:</a:t>
            </a:r>
            <a:endParaRPr lang="ro-RO" sz="2400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Kvalitet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,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ravnoteža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raznovrsnost unesenih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hranljivih materija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(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počev od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perinatal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nog perioda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dalje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t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okom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životnog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c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ik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l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usa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)</a:t>
            </a:r>
            <a:endParaRPr lang="ro-RO" sz="2000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Neaktivnost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(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sedentar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ne navike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)</a:t>
            </a:r>
            <a:endParaRPr lang="ro-RO" sz="2000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Stres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,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neadekvatan san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 hronični umor</a:t>
            </a:r>
            <a:endParaRPr lang="ro-RO" sz="2000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Rizično ponašanje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(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prekomeran unos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al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k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ohol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,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društvena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ps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ho-emo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c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ional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neprilagođenost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)</a:t>
            </a:r>
            <a:endParaRPr lang="ro-RO" sz="2000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Povećani nivoi leptina i otpornost na leptin</a:t>
            </a:r>
            <a:endParaRPr lang="en-US" sz="2000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</p:txBody>
      </p:sp>
      <p:sp>
        <p:nvSpPr>
          <p:cNvPr id="1536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456CEDFA-F998-43AB-AD6A-6834B9C431D4}" type="slidenum">
              <a:rPr lang="en-US" altLang="en-US" sz="1100" smtClean="0">
                <a:solidFill>
                  <a:srgbClr val="748394"/>
                </a:solidFill>
                <a:latin typeface="Barlow SemiBold" charset="0"/>
                <a:sym typeface="Barlow SemiBold" charset="0"/>
              </a:rPr>
              <a:pPr/>
              <a:t>10</a:t>
            </a:fld>
            <a:endParaRPr lang="en-US" altLang="en-US" sz="1100">
              <a:solidFill>
                <a:srgbClr val="748394"/>
              </a:solidFill>
              <a:latin typeface="Barlow SemiBold" charset="0"/>
              <a:sym typeface="Barlow SemiBold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14363" y="392113"/>
            <a:ext cx="6757987" cy="919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Barlow SemiBold" charset="0"/>
              <a:buNone/>
            </a:pPr>
            <a:r>
              <a:rPr lang="ro-RO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Etiologija</a:t>
            </a:r>
            <a:endParaRPr lang="en-US" altLang="en-US" sz="3000" dirty="0">
              <a:solidFill>
                <a:srgbClr val="FFFFFF"/>
              </a:solidFill>
              <a:latin typeface="Barlow SemiBold" charset="0"/>
              <a:cs typeface="Arial" charset="0"/>
              <a:sym typeface="Barlow SemiBold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363" y="1419225"/>
            <a:ext cx="7918450" cy="3113088"/>
          </a:xfrm>
        </p:spPr>
        <p:txBody>
          <a:bodyPr/>
          <a:lstStyle/>
          <a:p>
            <a:pPr marL="76200" indent="0" eaLnBrk="1" fontAlgn="auto" hangingPunct="1">
              <a:buClr>
                <a:schemeClr val="accent1"/>
              </a:buClr>
              <a:buFont typeface="Barlow Light"/>
              <a:buNone/>
              <a:defRPr/>
            </a:pPr>
            <a:r>
              <a:rPr lang="ro-RO" sz="24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Drugi uzroci:</a:t>
            </a: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r>
              <a:rPr lang="ro-RO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Nedostatak POMC (proopiomelanokortina)</a:t>
            </a: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r>
              <a:rPr lang="ro-RO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Mutacije u MC4R genu (receptor melanokortina-4) i u genima FTO, ADRB2, ADRB3, PLIN, DRD2</a:t>
            </a: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r>
              <a:rPr lang="ro-RO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Hromozomski defekti i genetski sindromi (Prader-Vilijev sindrom, Daunov sindrom, Barde-Biedlov sindrom, Alstromov sindrom, sindrom Kornelije de Lange)</a:t>
            </a: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r>
              <a:rPr lang="ro-RO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Proizvodnja hormona na gastrointestinalnom nivou (grelin, GLP-1, CCK, PYY, FGF19)</a:t>
            </a:r>
            <a:endParaRPr lang="en-US" sz="2000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</p:txBody>
      </p:sp>
      <p:sp>
        <p:nvSpPr>
          <p:cNvPr id="16388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4B3E6FFC-E8BC-4ADA-9FDE-F9909BE0EAD2}" type="slidenum">
              <a:rPr lang="en-US" altLang="en-US" sz="1100" smtClean="0">
                <a:solidFill>
                  <a:srgbClr val="748394"/>
                </a:solidFill>
                <a:latin typeface="Barlow SemiBold" charset="0"/>
                <a:sym typeface="Barlow SemiBold" charset="0"/>
              </a:rPr>
              <a:pPr/>
              <a:t>11</a:t>
            </a:fld>
            <a:endParaRPr lang="en-US" altLang="en-US" sz="1100">
              <a:solidFill>
                <a:srgbClr val="748394"/>
              </a:solidFill>
              <a:latin typeface="Barlow SemiBold" charset="0"/>
              <a:sym typeface="Barlow SemiBold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14363" y="392113"/>
            <a:ext cx="6757987" cy="919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Barlow SemiBold" charset="0"/>
              <a:buNone/>
            </a:pPr>
            <a:r>
              <a:rPr lang="ro-RO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Etiologija</a:t>
            </a:r>
            <a:endParaRPr lang="en-US" altLang="en-US" sz="3000" dirty="0">
              <a:solidFill>
                <a:srgbClr val="FFFFFF"/>
              </a:solidFill>
              <a:latin typeface="Barlow SemiBold" charset="0"/>
              <a:cs typeface="Arial" charset="0"/>
              <a:sym typeface="Barlow SemiBold" charset="0"/>
            </a:endParaRPr>
          </a:p>
        </p:txBody>
      </p:sp>
      <p:sp>
        <p:nvSpPr>
          <p:cNvPr id="17411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4C9573AC-C9EF-47C8-AA00-F4EDB989D532}" type="slidenum">
              <a:rPr lang="en-US" altLang="en-US" sz="1100" smtClean="0">
                <a:solidFill>
                  <a:srgbClr val="748394"/>
                </a:solidFill>
                <a:latin typeface="Barlow SemiBold" charset="0"/>
                <a:sym typeface="Barlow SemiBold" charset="0"/>
              </a:rPr>
              <a:pPr/>
              <a:t>12</a:t>
            </a:fld>
            <a:endParaRPr lang="en-US" altLang="en-US" sz="1100">
              <a:solidFill>
                <a:srgbClr val="748394"/>
              </a:solidFill>
              <a:latin typeface="Barlow SemiBold" charset="0"/>
              <a:sym typeface="Barlow SemiBold" charset="0"/>
            </a:endParaRPr>
          </a:p>
        </p:txBody>
      </p:sp>
      <p:graphicFrame>
        <p:nvGraphicFramePr>
          <p:cNvPr id="7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37830"/>
              </p:ext>
            </p:extLst>
          </p:nvPr>
        </p:nvGraphicFramePr>
        <p:xfrm>
          <a:off x="1042988" y="1924050"/>
          <a:ext cx="6970713" cy="237173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080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76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12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1450" marR="91450" marT="45706" marB="45706"/>
                </a:tc>
                <a:tc>
                  <a:txBody>
                    <a:bodyPr/>
                    <a:lstStyle/>
                    <a:p>
                      <a:r>
                        <a:rPr lang="ro-RO" sz="1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Poznato dejstvo na apetit</a:t>
                      </a:r>
                      <a:endParaRPr lang="en-US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06" marB="45706"/>
                </a:tc>
                <a:tc>
                  <a:txBody>
                    <a:bodyPr/>
                    <a:lstStyle/>
                    <a:p>
                      <a:r>
                        <a:rPr lang="ro-RO" sz="1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Poznato</a:t>
                      </a:r>
                      <a:r>
                        <a:rPr lang="ro-RO" sz="1400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dejstvo na telesnu težinu</a:t>
                      </a:r>
                      <a:endParaRPr lang="en-US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06" marB="45706"/>
                </a:tc>
                <a:tc>
                  <a:txBody>
                    <a:bodyPr/>
                    <a:lstStyle/>
                    <a:p>
                      <a:r>
                        <a:rPr lang="sr-Latn-RS" sz="1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Uticaj na potrebu za energijom</a:t>
                      </a:r>
                      <a:endParaRPr lang="en-US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0" marR="91450" marT="45706" marB="457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20">
                <a:tc>
                  <a:txBody>
                    <a:bodyPr/>
                    <a:lstStyle/>
                    <a:p>
                      <a:r>
                        <a:rPr lang="ro-RO" sz="1400" dirty="0"/>
                        <a:t>Grelin</a:t>
                      </a:r>
                      <a:endParaRPr lang="en-US" sz="1400" dirty="0"/>
                    </a:p>
                  </a:txBody>
                  <a:tcPr marL="91450" marR="91450" marT="45706" marB="45706"/>
                </a:tc>
                <a:tc>
                  <a:txBody>
                    <a:bodyPr/>
                    <a:lstStyle/>
                    <a:p>
                      <a:r>
                        <a:rPr lang="ro-RO" sz="1400" dirty="0"/>
                        <a:t>+++</a:t>
                      </a:r>
                      <a:endParaRPr lang="en-US" sz="1400" dirty="0"/>
                    </a:p>
                  </a:txBody>
                  <a:tcPr marL="91450" marR="91450" marT="45706" marB="45706"/>
                </a:tc>
                <a:tc>
                  <a:txBody>
                    <a:bodyPr/>
                    <a:lstStyle/>
                    <a:p>
                      <a:r>
                        <a:rPr lang="ro-RO" sz="1400" dirty="0"/>
                        <a:t>+</a:t>
                      </a:r>
                      <a:endParaRPr lang="en-US" sz="1400" dirty="0"/>
                    </a:p>
                  </a:txBody>
                  <a:tcPr marL="91450" marR="91450" marT="45706" marB="45706"/>
                </a:tc>
                <a:tc>
                  <a:txBody>
                    <a:bodyPr/>
                    <a:lstStyle/>
                    <a:p>
                      <a:r>
                        <a:rPr lang="ro-RO" sz="1400" dirty="0"/>
                        <a:t>Nepoznato</a:t>
                      </a:r>
                      <a:endParaRPr lang="en-US" sz="1400" dirty="0"/>
                    </a:p>
                  </a:txBody>
                  <a:tcPr marL="91450" marR="91450" marT="45706" marB="457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20">
                <a:tc>
                  <a:txBody>
                    <a:bodyPr/>
                    <a:lstStyle/>
                    <a:p>
                      <a:r>
                        <a:rPr lang="ro-RO" sz="1400" dirty="0"/>
                        <a:t>FGF19</a:t>
                      </a:r>
                      <a:endParaRPr lang="en-US" sz="1400" dirty="0"/>
                    </a:p>
                  </a:txBody>
                  <a:tcPr marL="91450" marR="91450" marT="45706" marB="45706"/>
                </a:tc>
                <a:tc>
                  <a:txBody>
                    <a:bodyPr/>
                    <a:lstStyle/>
                    <a:p>
                      <a:r>
                        <a:rPr lang="ro-RO" sz="1400" dirty="0"/>
                        <a:t>Nepoznato</a:t>
                      </a:r>
                      <a:endParaRPr lang="en-US" sz="1400" dirty="0"/>
                    </a:p>
                  </a:txBody>
                  <a:tcPr marL="91450" marR="91450" marT="45706" marB="45706"/>
                </a:tc>
                <a:tc>
                  <a:txBody>
                    <a:bodyPr/>
                    <a:lstStyle/>
                    <a:p>
                      <a:r>
                        <a:rPr lang="ro-RO" sz="1400" dirty="0"/>
                        <a:t>-</a:t>
                      </a:r>
                      <a:endParaRPr lang="en-US" sz="1400" dirty="0"/>
                    </a:p>
                  </a:txBody>
                  <a:tcPr marL="91450" marR="91450" marT="45706" marB="45706"/>
                </a:tc>
                <a:tc>
                  <a:txBody>
                    <a:bodyPr/>
                    <a:lstStyle/>
                    <a:p>
                      <a:r>
                        <a:rPr lang="ro-RO" sz="1400" dirty="0"/>
                        <a:t>+</a:t>
                      </a:r>
                      <a:endParaRPr lang="en-US" sz="1400" dirty="0"/>
                    </a:p>
                  </a:txBody>
                  <a:tcPr marL="91450" marR="91450" marT="45706" marB="457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20">
                <a:tc>
                  <a:txBody>
                    <a:bodyPr/>
                    <a:lstStyle/>
                    <a:p>
                      <a:r>
                        <a:rPr lang="ro-RO" sz="1400" dirty="0"/>
                        <a:t>GLP-1</a:t>
                      </a:r>
                      <a:endParaRPr lang="en-US" sz="1400" dirty="0"/>
                    </a:p>
                  </a:txBody>
                  <a:tcPr marL="91450" marR="91450" marT="45706" marB="45706"/>
                </a:tc>
                <a:tc>
                  <a:txBody>
                    <a:bodyPr/>
                    <a:lstStyle/>
                    <a:p>
                      <a:r>
                        <a:rPr lang="ro-RO" sz="1400" dirty="0"/>
                        <a:t>---</a:t>
                      </a:r>
                      <a:endParaRPr lang="en-US" sz="1400" dirty="0"/>
                    </a:p>
                  </a:txBody>
                  <a:tcPr marL="91450" marR="91450" marT="45706" marB="45706"/>
                </a:tc>
                <a:tc>
                  <a:txBody>
                    <a:bodyPr/>
                    <a:lstStyle/>
                    <a:p>
                      <a:r>
                        <a:rPr lang="ro-RO" sz="1400" dirty="0"/>
                        <a:t>--</a:t>
                      </a:r>
                      <a:endParaRPr lang="en-US" sz="1400" dirty="0"/>
                    </a:p>
                  </a:txBody>
                  <a:tcPr marL="91450" marR="91450" marT="45706" marB="45706"/>
                </a:tc>
                <a:tc>
                  <a:txBody>
                    <a:bodyPr/>
                    <a:lstStyle/>
                    <a:p>
                      <a:r>
                        <a:rPr lang="ro-RO" sz="1400" dirty="0"/>
                        <a:t>Nepoznato</a:t>
                      </a:r>
                      <a:endParaRPr lang="en-US" sz="1400" dirty="0"/>
                    </a:p>
                  </a:txBody>
                  <a:tcPr marL="91450" marR="91450" marT="45706" marB="4570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20">
                <a:tc>
                  <a:txBody>
                    <a:bodyPr/>
                    <a:lstStyle/>
                    <a:p>
                      <a:r>
                        <a:rPr lang="ro-RO" sz="1400" dirty="0"/>
                        <a:t>PYY</a:t>
                      </a:r>
                      <a:endParaRPr lang="en-US" sz="1400" dirty="0"/>
                    </a:p>
                  </a:txBody>
                  <a:tcPr marL="91450" marR="91450" marT="45706" marB="45706"/>
                </a:tc>
                <a:tc>
                  <a:txBody>
                    <a:bodyPr/>
                    <a:lstStyle/>
                    <a:p>
                      <a:r>
                        <a:rPr lang="ro-RO" sz="1400" dirty="0"/>
                        <a:t>--</a:t>
                      </a:r>
                      <a:endParaRPr lang="en-US" sz="1400" dirty="0"/>
                    </a:p>
                  </a:txBody>
                  <a:tcPr marL="91450" marR="91450" marT="45706" marB="45706"/>
                </a:tc>
                <a:tc>
                  <a:txBody>
                    <a:bodyPr/>
                    <a:lstStyle/>
                    <a:p>
                      <a:r>
                        <a:rPr lang="ro-RO" sz="1400" dirty="0"/>
                        <a:t>-</a:t>
                      </a:r>
                      <a:endParaRPr lang="en-US" sz="1400" dirty="0"/>
                    </a:p>
                  </a:txBody>
                  <a:tcPr marL="91450" marR="91450" marT="45706" marB="45706"/>
                </a:tc>
                <a:tc>
                  <a:txBody>
                    <a:bodyPr/>
                    <a:lstStyle/>
                    <a:p>
                      <a:r>
                        <a:rPr lang="ro-RO" sz="1400" dirty="0"/>
                        <a:t>+</a:t>
                      </a:r>
                      <a:endParaRPr lang="en-US" sz="1400" dirty="0"/>
                    </a:p>
                  </a:txBody>
                  <a:tcPr marL="91450" marR="91450" marT="45706" marB="4570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20">
                <a:tc>
                  <a:txBody>
                    <a:bodyPr/>
                    <a:lstStyle/>
                    <a:p>
                      <a:r>
                        <a:rPr lang="ro-RO" sz="1400" dirty="0"/>
                        <a:t>CCK</a:t>
                      </a:r>
                      <a:endParaRPr lang="en-US" sz="1400" dirty="0"/>
                    </a:p>
                  </a:txBody>
                  <a:tcPr marL="91450" marR="91450" marT="45706" marB="45706"/>
                </a:tc>
                <a:tc>
                  <a:txBody>
                    <a:bodyPr/>
                    <a:lstStyle/>
                    <a:p>
                      <a:r>
                        <a:rPr lang="ro-RO" sz="1400" dirty="0"/>
                        <a:t>-</a:t>
                      </a:r>
                      <a:endParaRPr lang="en-US" sz="1400" dirty="0"/>
                    </a:p>
                  </a:txBody>
                  <a:tcPr marL="91450" marR="91450" marT="45706" marB="45706"/>
                </a:tc>
                <a:tc>
                  <a:txBody>
                    <a:bodyPr/>
                    <a:lstStyle/>
                    <a:p>
                      <a:r>
                        <a:rPr lang="ro-RO" sz="1400" dirty="0"/>
                        <a:t>-</a:t>
                      </a:r>
                      <a:endParaRPr lang="en-US" sz="1400" dirty="0"/>
                    </a:p>
                  </a:txBody>
                  <a:tcPr marL="91450" marR="91450" marT="45706" marB="45706"/>
                </a:tc>
                <a:tc>
                  <a:txBody>
                    <a:bodyPr/>
                    <a:lstStyle/>
                    <a:p>
                      <a:r>
                        <a:rPr lang="ro-RO" sz="1400" dirty="0"/>
                        <a:t>Nepoznato</a:t>
                      </a:r>
                      <a:endParaRPr lang="en-US" sz="1400" dirty="0"/>
                    </a:p>
                  </a:txBody>
                  <a:tcPr marL="91450" marR="91450" marT="45706" marB="4570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14363" y="392113"/>
            <a:ext cx="6757987" cy="919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Barlow SemiBold" charset="0"/>
              <a:buNone/>
            </a:pPr>
            <a:r>
              <a:rPr lang="ro-RO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Etiologija</a:t>
            </a:r>
            <a:endParaRPr lang="en-US" altLang="en-US" sz="3000" dirty="0">
              <a:solidFill>
                <a:srgbClr val="FFFFFF"/>
              </a:solidFill>
              <a:latin typeface="Barlow SemiBold" charset="0"/>
              <a:cs typeface="Arial" charset="0"/>
              <a:sym typeface="Barlow SemiBold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363" y="1704975"/>
            <a:ext cx="7845425" cy="2827338"/>
          </a:xfrm>
        </p:spPr>
        <p:txBody>
          <a:bodyPr/>
          <a:lstStyle/>
          <a:p>
            <a:pPr marL="76200" indent="0" eaLnBrk="1" fontAlgn="auto" hangingPunct="1">
              <a:buClr>
                <a:schemeClr val="accent1"/>
              </a:buClr>
              <a:buFont typeface="Barlow Light"/>
              <a:buNone/>
              <a:defRPr/>
            </a:pPr>
            <a:r>
              <a:rPr lang="ro-RO" sz="24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Drugi uzroci:</a:t>
            </a: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r>
              <a:rPr lang="ro-RO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Intestinalna disbioza (smanjenje broja</a:t>
            </a:r>
            <a:r>
              <a:rPr lang="ro-RO" sz="2000" i="1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Bakteroida </a:t>
            </a:r>
            <a:r>
              <a:rPr lang="ro-RO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 </a:t>
            </a:r>
            <a:r>
              <a:rPr lang="ro-RO" sz="2000" i="1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Bifidobakterija</a:t>
            </a:r>
            <a:r>
              <a:rPr lang="ro-RO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,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takođe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ro-RO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povećano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pr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isustvo</a:t>
            </a:r>
            <a:r>
              <a:rPr lang="ro-RO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ro-RO" sz="2000" i="1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Firmicutes</a:t>
            </a:r>
            <a:r>
              <a:rPr lang="ro-RO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, </a:t>
            </a:r>
            <a:r>
              <a:rPr lang="ro-RO" sz="2000" i="1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Laktobacilusa</a:t>
            </a:r>
            <a:r>
              <a:rPr lang="ro-RO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i </a:t>
            </a:r>
            <a:r>
              <a:rPr lang="ro-RO" sz="2000" i="1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Klostridija</a:t>
            </a:r>
            <a:r>
              <a:rPr lang="ro-RO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)</a:t>
            </a: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r>
              <a:rPr lang="ro-RO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Endokrini disruptori: ftalati, bisfenoli (BPA), trajni organski zagađivači</a:t>
            </a:r>
          </a:p>
        </p:txBody>
      </p:sp>
      <p:sp>
        <p:nvSpPr>
          <p:cNvPr id="18436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B6F7EC62-77AD-4382-9669-8AA64F9DC4FB}" type="slidenum">
              <a:rPr lang="en-US" altLang="en-US" sz="1100" smtClean="0">
                <a:solidFill>
                  <a:srgbClr val="748394"/>
                </a:solidFill>
                <a:latin typeface="Barlow SemiBold" charset="0"/>
                <a:sym typeface="Barlow SemiBold" charset="0"/>
              </a:rPr>
              <a:pPr/>
              <a:t>13</a:t>
            </a:fld>
            <a:endParaRPr lang="en-US" altLang="en-US" sz="1100">
              <a:solidFill>
                <a:srgbClr val="748394"/>
              </a:solidFill>
              <a:latin typeface="Barlow SemiBold" charset="0"/>
              <a:sym typeface="Barlow SemiBold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14363" y="392113"/>
            <a:ext cx="6757987" cy="919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Barlow SemiBold" charset="0"/>
              <a:buNone/>
            </a:pPr>
            <a:r>
              <a:rPr lang="ro-RO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Pogrešna shvatanja</a:t>
            </a:r>
            <a:endParaRPr lang="en-US" altLang="en-US" sz="3000" dirty="0">
              <a:solidFill>
                <a:srgbClr val="FFFFFF"/>
              </a:solidFill>
              <a:latin typeface="Barlow SemiBold" charset="0"/>
              <a:cs typeface="Arial" charset="0"/>
              <a:sym typeface="Barlow SemiBold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5125"/>
            <a:ext cx="8604250" cy="2827338"/>
          </a:xfrm>
        </p:spPr>
        <p:txBody>
          <a:bodyPr/>
          <a:lstStyle/>
          <a:p>
            <a:pPr marL="76200" indent="0" algn="ctr" eaLnBrk="1" fontAlgn="auto" hangingPunct="1">
              <a:buClr>
                <a:schemeClr val="accent1"/>
              </a:buClr>
              <a:buFont typeface="Barlow Light"/>
              <a:buNone/>
              <a:defRPr/>
            </a:pPr>
            <a:r>
              <a:rPr lang="ro-RO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„</a:t>
            </a:r>
            <a:r>
              <a:rPr lang="sr-Latn-R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Gojaznost je uzrokovana samo nedostatkom fizičke aktivnosti i nezdravim navikama u ishrani</a:t>
            </a:r>
            <a:r>
              <a:rPr lang="ro-RO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”</a:t>
            </a:r>
            <a:endParaRPr lang="en-US" sz="2400" u="sng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marL="76200" indent="0" algn="ctr" eaLnBrk="1" fontAlgn="auto" hangingPunct="1">
              <a:buClr>
                <a:schemeClr val="accent1"/>
              </a:buClr>
              <a:buFont typeface="Barlow Light"/>
              <a:buNone/>
              <a:defRPr/>
            </a:pPr>
            <a:endParaRPr lang="ro-RO" sz="2400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Iako su ishrana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sedentar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način života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dva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najčešća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fa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k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tor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koji utiču na pojavu viška kilograma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,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oni nisu jedini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fa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k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tor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koji utiču na pojavu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antropometri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jske neravnoteže</a:t>
            </a:r>
            <a:endParaRPr lang="ro-RO" sz="2000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F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o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k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us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je obično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n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ova dva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indi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k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ator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jer oni mogu da se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modifi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kuju</a:t>
            </a:r>
            <a:endParaRPr lang="en-US" sz="2000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</p:txBody>
      </p:sp>
      <p:sp>
        <p:nvSpPr>
          <p:cNvPr id="19460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D0368AA3-F828-4284-81CA-76F2543B02E8}" type="slidenum">
              <a:rPr lang="en-US" altLang="en-US" sz="1100" smtClean="0">
                <a:solidFill>
                  <a:srgbClr val="748394"/>
                </a:solidFill>
                <a:latin typeface="Barlow SemiBold" charset="0"/>
                <a:sym typeface="Barlow SemiBold" charset="0"/>
              </a:rPr>
              <a:pPr/>
              <a:t>14</a:t>
            </a:fld>
            <a:endParaRPr lang="en-US" altLang="en-US" sz="1100">
              <a:solidFill>
                <a:srgbClr val="748394"/>
              </a:solidFill>
              <a:latin typeface="Barlow SemiBold" charset="0"/>
              <a:sym typeface="Barlow SemiBold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14363" y="392113"/>
            <a:ext cx="6757987" cy="919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Barlow SemiBold" charset="0"/>
              <a:buNone/>
            </a:pPr>
            <a:r>
              <a:rPr lang="ro-RO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Pogrešna shvatanja</a:t>
            </a:r>
            <a:endParaRPr lang="en-US" altLang="en-US" sz="3000" dirty="0">
              <a:solidFill>
                <a:srgbClr val="FFFFFF"/>
              </a:solidFill>
              <a:latin typeface="Barlow SemiBold" charset="0"/>
              <a:cs typeface="Arial" charset="0"/>
              <a:sym typeface="Barlow SemiBold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363" y="1704975"/>
            <a:ext cx="8350250" cy="2827338"/>
          </a:xfrm>
        </p:spPr>
        <p:txBody>
          <a:bodyPr/>
          <a:lstStyle/>
          <a:p>
            <a:pPr marL="76200" indent="0" algn="ctr" eaLnBrk="1" fontAlgn="auto" hangingPunct="1">
              <a:buClr>
                <a:schemeClr val="accent1"/>
              </a:buClr>
              <a:buFont typeface="Barlow Light"/>
              <a:buNone/>
              <a:defRPr/>
            </a:pPr>
            <a:r>
              <a:rPr lang="ro-RO" sz="24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„</a:t>
            </a:r>
            <a:r>
              <a:rPr lang="sr-Latn-R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Gojazni ljudi su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manje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a</a:t>
            </a:r>
            <a:r>
              <a:rPr lang="sr-Latn-R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k</a:t>
            </a:r>
            <a:r>
              <a:rPr lang="en-US" sz="2400" u="sng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tiv</a:t>
            </a:r>
            <a:r>
              <a:rPr lang="sr-Latn-R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ni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od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</a:p>
          <a:p>
            <a:pPr marL="76200" indent="0" algn="ctr" eaLnBrk="1" fontAlgn="auto" hangingPunct="1">
              <a:buClr>
                <a:schemeClr val="accent1"/>
              </a:buClr>
              <a:buFont typeface="Barlow Light"/>
              <a:buNone/>
              <a:defRPr/>
            </a:pPr>
            <a:r>
              <a:rPr lang="sr-Latn-R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osoba 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normal</a:t>
            </a:r>
            <a:r>
              <a:rPr lang="sr-Latn-R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ne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telesne težine</a:t>
            </a:r>
            <a:r>
              <a:rPr lang="ro-RO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”</a:t>
            </a:r>
            <a:endParaRPr lang="en-US" sz="2400" u="sng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marL="76200" indent="0" algn="ctr" eaLnBrk="1" fontAlgn="auto" hangingPunct="1">
              <a:buClr>
                <a:schemeClr val="accent1"/>
              </a:buClr>
              <a:buFont typeface="Barlow Light"/>
              <a:buNone/>
              <a:defRPr/>
            </a:pPr>
            <a:endParaRPr lang="ro-RO" sz="2400" u="sng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Na osnovu najnovijih istraživanja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,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manje od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10%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dece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adolescen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t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postigne svoj idealan nivo fizičke aktivnosti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,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dok žene sa prekomernom težinom imaju tendenciju da naprave više koraka dnevno od žena sa normalnom telesnom težinom.</a:t>
            </a:r>
            <a:endParaRPr lang="en-US" sz="2000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</p:txBody>
      </p:sp>
      <p:sp>
        <p:nvSpPr>
          <p:cNvPr id="2048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16C6DD3C-F010-4AC2-BC2C-CCDA5C45AE18}" type="slidenum">
              <a:rPr lang="en-US" altLang="en-US" sz="1100" smtClean="0">
                <a:solidFill>
                  <a:srgbClr val="748394"/>
                </a:solidFill>
                <a:latin typeface="Barlow SemiBold" charset="0"/>
                <a:sym typeface="Barlow SemiBold" charset="0"/>
              </a:rPr>
              <a:pPr/>
              <a:t>15</a:t>
            </a:fld>
            <a:endParaRPr lang="en-US" altLang="en-US" sz="1100">
              <a:solidFill>
                <a:srgbClr val="748394"/>
              </a:solidFill>
              <a:latin typeface="Barlow SemiBold" charset="0"/>
              <a:sym typeface="Barlow SemiBold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14363" y="392113"/>
            <a:ext cx="6757987" cy="919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Barlow SemiBold" charset="0"/>
              <a:buNone/>
            </a:pPr>
            <a:r>
              <a:rPr lang="ro-RO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Pogrešna shvatanja</a:t>
            </a:r>
            <a:endParaRPr lang="en-US" altLang="en-US" sz="3000" dirty="0">
              <a:solidFill>
                <a:srgbClr val="FFFFFF"/>
              </a:solidFill>
              <a:latin typeface="Barlow SemiBold" charset="0"/>
              <a:cs typeface="Arial" charset="0"/>
              <a:sym typeface="Barlow SemiBold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363" y="1704975"/>
            <a:ext cx="8278812" cy="2827338"/>
          </a:xfrm>
        </p:spPr>
        <p:txBody>
          <a:bodyPr/>
          <a:lstStyle/>
          <a:p>
            <a:pPr marL="76200" indent="0" algn="ctr" eaLnBrk="1" fontAlgn="auto" hangingPunct="1">
              <a:buClr>
                <a:schemeClr val="accent1"/>
              </a:buClr>
              <a:buFont typeface="Barlow Light"/>
              <a:buNone/>
              <a:defRPr/>
            </a:pPr>
            <a:r>
              <a:rPr lang="ro-RO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„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Di</a:t>
            </a:r>
            <a:r>
              <a:rPr lang="sr-Latn-R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j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et</a:t>
            </a:r>
            <a:r>
              <a:rPr lang="sr-Latn-R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e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imaju efekta na duže staze</a:t>
            </a:r>
            <a:r>
              <a:rPr lang="ro-RO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”</a:t>
            </a:r>
            <a:endParaRPr lang="en-US" sz="2400" u="sng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marL="76200" indent="0" algn="ctr" eaLnBrk="1" fontAlgn="auto" hangingPunct="1">
              <a:buClr>
                <a:schemeClr val="accent1"/>
              </a:buClr>
              <a:buFont typeface="Barlow Light"/>
              <a:buNone/>
              <a:defRPr/>
            </a:pPr>
            <a:endParaRPr lang="ro-RO" sz="2400" u="sng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Opsežne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studi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j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e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sprovedene na velikim uzorcima ispitanika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pokazuju da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2/3 o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soba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koje skinu kilažu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ponovo dobiju skinute kilograme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a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skoro svi se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vrate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na svoju prethodnu telesnu težinu u roku od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5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godina</a:t>
            </a:r>
            <a:endParaRPr lang="ro-RO" sz="2000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Stoga 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dugoročno održavanje ciljane težine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zna da bude teže od samog gubitka kilograma</a:t>
            </a:r>
            <a:endParaRPr lang="en-US" sz="2000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</p:txBody>
      </p:sp>
      <p:sp>
        <p:nvSpPr>
          <p:cNvPr id="21508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C8B1B4AD-46D1-4A05-BEF3-1229AF06C454}" type="slidenum">
              <a:rPr lang="en-US" altLang="en-US" sz="1100" smtClean="0">
                <a:solidFill>
                  <a:srgbClr val="748394"/>
                </a:solidFill>
                <a:latin typeface="Barlow SemiBold" charset="0"/>
                <a:sym typeface="Barlow SemiBold" charset="0"/>
              </a:rPr>
              <a:pPr/>
              <a:t>16</a:t>
            </a:fld>
            <a:endParaRPr lang="en-US" altLang="en-US" sz="1100">
              <a:solidFill>
                <a:srgbClr val="748394"/>
              </a:solidFill>
              <a:latin typeface="Barlow SemiBold" charset="0"/>
              <a:sym typeface="Barlow SemiBold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14363" y="392113"/>
            <a:ext cx="6757987" cy="919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Barlow SemiBold" charset="0"/>
              <a:buNone/>
            </a:pPr>
            <a:r>
              <a:rPr lang="ro-RO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Pogrešna shvatanja</a:t>
            </a:r>
            <a:endParaRPr lang="en-US" altLang="en-US" sz="3000" dirty="0">
              <a:solidFill>
                <a:srgbClr val="FFFFFF"/>
              </a:solidFill>
              <a:latin typeface="Barlow SemiBold" charset="0"/>
              <a:cs typeface="Arial" charset="0"/>
              <a:sym typeface="Barlow SemiBold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363" y="1704975"/>
            <a:ext cx="8134350" cy="2827338"/>
          </a:xfrm>
        </p:spPr>
        <p:txBody>
          <a:bodyPr/>
          <a:lstStyle/>
          <a:p>
            <a:pPr marL="76200" indent="0" algn="ctr" eaLnBrk="1" fontAlgn="auto" hangingPunct="1">
              <a:buClr>
                <a:schemeClr val="accent1"/>
              </a:buClr>
              <a:buFont typeface="Barlow Light"/>
              <a:buNone/>
              <a:defRPr/>
            </a:pPr>
            <a:r>
              <a:rPr lang="ro-RO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„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400" u="sng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Smanjenje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400" u="sng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težine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400" u="sng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nema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400" u="sng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značajnih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400" u="sng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negativnih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400" u="sng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efekata</a:t>
            </a:r>
            <a:r>
              <a:rPr lang="ro-RO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”</a:t>
            </a:r>
            <a:endParaRPr lang="en-US" sz="2400" u="sng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marL="76200" indent="0" algn="ctr" eaLnBrk="1" fontAlgn="auto" hangingPunct="1">
              <a:buClr>
                <a:schemeClr val="accent1"/>
              </a:buClr>
              <a:buFont typeface="Barlow Light"/>
              <a:buNone/>
              <a:defRPr/>
            </a:pPr>
            <a:endParaRPr lang="ro-RO" sz="2400" u="sng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Ukupno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smanjenje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težine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uključuje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homeostatsku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adaptaciju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tela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još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mnogo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toga</a:t>
            </a:r>
            <a:endParaRPr lang="ro-RO" sz="2000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Proces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rebalans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iranj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a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težine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povećava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nivo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stresa</a:t>
            </a:r>
            <a:endParaRPr lang="ro-RO" sz="2000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</p:txBody>
      </p:sp>
      <p:sp>
        <p:nvSpPr>
          <p:cNvPr id="22532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D00B49BF-D57A-4EAE-83AE-F61A4DCBE787}" type="slidenum">
              <a:rPr lang="en-US" altLang="en-US" sz="1100" smtClean="0">
                <a:solidFill>
                  <a:srgbClr val="748394"/>
                </a:solidFill>
                <a:latin typeface="Barlow SemiBold" charset="0"/>
                <a:sym typeface="Barlow SemiBold" charset="0"/>
              </a:rPr>
              <a:pPr/>
              <a:t>17</a:t>
            </a:fld>
            <a:endParaRPr lang="en-US" altLang="en-US" sz="1100">
              <a:solidFill>
                <a:srgbClr val="748394"/>
              </a:solidFill>
              <a:latin typeface="Barlow SemiBold" charset="0"/>
              <a:sym typeface="Barlow SemiBold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14363" y="392113"/>
            <a:ext cx="6757987" cy="919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Barlow SemiBold" charset="0"/>
              <a:buNone/>
            </a:pPr>
            <a:r>
              <a:rPr lang="ro-RO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Pogrešna shvatanja</a:t>
            </a:r>
            <a:endParaRPr lang="en-US" altLang="en-US" sz="3000" dirty="0">
              <a:solidFill>
                <a:srgbClr val="FFFFFF"/>
              </a:solidFill>
              <a:latin typeface="Barlow SemiBold" charset="0"/>
              <a:cs typeface="Arial" charset="0"/>
              <a:sym typeface="Barlow SemiBold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363" y="1704975"/>
            <a:ext cx="8134350" cy="2827338"/>
          </a:xfrm>
        </p:spPr>
        <p:txBody>
          <a:bodyPr/>
          <a:lstStyle/>
          <a:p>
            <a:pPr marL="76200" indent="0" algn="ctr" eaLnBrk="1" fontAlgn="auto" hangingPunct="1">
              <a:buClr>
                <a:schemeClr val="accent1"/>
              </a:buClr>
              <a:buFont typeface="Barlow Light"/>
              <a:buNone/>
              <a:defRPr/>
            </a:pPr>
            <a:r>
              <a:rPr lang="ro-RO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„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400" u="sng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Za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400" u="sng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mršavljenje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je </a:t>
            </a:r>
            <a:r>
              <a:rPr lang="en-US" sz="2400" u="sng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važnij</a:t>
            </a:r>
            <a:r>
              <a:rPr lang="sr-Latn-R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e vežbanje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od </a:t>
            </a:r>
            <a:r>
              <a:rPr lang="en-US" sz="2400" u="sng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dijete</a:t>
            </a:r>
            <a:r>
              <a:rPr lang="ro-RO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”</a:t>
            </a:r>
            <a:endParaRPr lang="en-US" sz="2400" u="sng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marL="76200" indent="0" algn="ctr" eaLnBrk="1" fontAlgn="auto" hangingPunct="1">
              <a:buClr>
                <a:schemeClr val="accent1"/>
              </a:buClr>
              <a:buFont typeface="Barlow Light"/>
              <a:buNone/>
              <a:defRPr/>
            </a:pPr>
            <a:endParaRPr lang="ro-RO" sz="2400" u="sng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Smanjenje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telesne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težine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samo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povećanjem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nivoa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fizičke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aktivnosti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,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a bez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prilagođene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is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hrane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, je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malo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/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srednje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(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ispod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2 kg)</a:t>
            </a:r>
            <a:endParaRPr lang="ro-RO" sz="2000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Iako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je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fizička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aktivnost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neophodna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za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održavanje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dobrog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zdravlja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,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ona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nije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dovoljna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za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održavanje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optimalne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težine</a:t>
            </a:r>
            <a:endParaRPr lang="en-US" sz="2000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</p:txBody>
      </p:sp>
      <p:sp>
        <p:nvSpPr>
          <p:cNvPr id="23556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C47CB7EC-D0CD-4E51-A5BC-A4E41EBB3371}" type="slidenum">
              <a:rPr lang="en-US" altLang="en-US" sz="1100" smtClean="0">
                <a:solidFill>
                  <a:srgbClr val="748394"/>
                </a:solidFill>
                <a:latin typeface="Barlow SemiBold" charset="0"/>
                <a:sym typeface="Barlow SemiBold" charset="0"/>
              </a:rPr>
              <a:pPr/>
              <a:t>18</a:t>
            </a:fld>
            <a:endParaRPr lang="en-US" altLang="en-US" sz="1100">
              <a:solidFill>
                <a:srgbClr val="748394"/>
              </a:solidFill>
              <a:latin typeface="Barlow SemiBold" charset="0"/>
              <a:sym typeface="Barlow SemiBold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14363" y="392113"/>
            <a:ext cx="6757987" cy="919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Barlow SemiBold" charset="0"/>
              <a:buNone/>
            </a:pPr>
            <a:r>
              <a:rPr lang="ro-RO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Pogrešna shvatanja</a:t>
            </a:r>
            <a:endParaRPr lang="en-US" altLang="en-US" sz="3000" dirty="0">
              <a:solidFill>
                <a:srgbClr val="FFFFFF"/>
              </a:solidFill>
              <a:latin typeface="Barlow SemiBold" charset="0"/>
              <a:cs typeface="Arial" charset="0"/>
              <a:sym typeface="Barlow SemiBold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363" y="1704975"/>
            <a:ext cx="8350250" cy="2827338"/>
          </a:xfrm>
        </p:spPr>
        <p:txBody>
          <a:bodyPr/>
          <a:lstStyle/>
          <a:p>
            <a:pPr marL="76200" indent="0" algn="ctr" eaLnBrk="1" fontAlgn="auto" hangingPunct="1">
              <a:buClr>
                <a:schemeClr val="accent1"/>
              </a:buClr>
              <a:buFont typeface="Barlow Light"/>
              <a:buNone/>
              <a:defRPr/>
            </a:pPr>
            <a:r>
              <a:rPr lang="ro-RO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„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O</a:t>
            </a:r>
            <a:r>
              <a:rPr lang="en-US" sz="2400" u="sng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cena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400" u="sng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programa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400" u="sng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za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400" u="sng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smanjenje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400" u="sng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telesne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400" u="sng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težine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zasniva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se </a:t>
            </a:r>
            <a:r>
              <a:rPr lang="en-US" sz="2400" u="sng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na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400" u="sng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izgubljenoj</a:t>
            </a:r>
            <a:r>
              <a:rPr lang="en-US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400" u="sng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težini</a:t>
            </a:r>
            <a:r>
              <a:rPr lang="ro-RO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”</a:t>
            </a:r>
            <a:endParaRPr lang="en-US" sz="2400" u="sng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marL="76200" indent="0" algn="ctr" eaLnBrk="1" fontAlgn="auto" hangingPunct="1">
              <a:buClr>
                <a:schemeClr val="accent1"/>
              </a:buClr>
              <a:buFont typeface="Barlow Light"/>
              <a:buNone/>
              <a:defRPr/>
            </a:pPr>
            <a:endParaRPr lang="ro-RO" sz="2400" u="sng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Evaluacija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programa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ovim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metodama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će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povećati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učestalost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depresije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,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poremećaja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u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ishrani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stigme</a:t>
            </a:r>
            <a:endParaRPr lang="ro-RO" sz="2000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Prema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trenutnim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preporukama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,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ocena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bi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trebala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da se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fokusira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zdravstvene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koristi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, a ne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dobijen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/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izgubljen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kilograme</a:t>
            </a:r>
            <a:endParaRPr lang="en-US" sz="2000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</p:txBody>
      </p:sp>
      <p:sp>
        <p:nvSpPr>
          <p:cNvPr id="24580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838A2108-CEC7-4C2C-BC48-01D2B3CADC7B}" type="slidenum">
              <a:rPr lang="en-US" altLang="en-US" sz="1100" smtClean="0">
                <a:solidFill>
                  <a:srgbClr val="748394"/>
                </a:solidFill>
                <a:latin typeface="Barlow SemiBold" charset="0"/>
                <a:sym typeface="Barlow SemiBold" charset="0"/>
              </a:rPr>
              <a:pPr/>
              <a:t>19</a:t>
            </a:fld>
            <a:endParaRPr lang="en-US" altLang="en-US" sz="1100">
              <a:solidFill>
                <a:srgbClr val="748394"/>
              </a:solidFill>
              <a:latin typeface="Barlow SemiBold" charset="0"/>
              <a:sym typeface="Barlow SemiBold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Google Shape;163;p14"/>
          <p:cNvSpPr txBox="1">
            <a:spLocks noGrp="1" noChangeArrowheads="1"/>
          </p:cNvSpPr>
          <p:nvPr>
            <p:ph type="title"/>
          </p:nvPr>
        </p:nvSpPr>
        <p:spPr>
          <a:xfrm>
            <a:off x="614363" y="392113"/>
            <a:ext cx="6757987" cy="919162"/>
          </a:xfrm>
        </p:spPr>
        <p:txBody>
          <a:bodyPr/>
          <a:lstStyle/>
          <a:p>
            <a:pPr marL="139700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Barlow SemiBold" charset="0"/>
              <a:buNone/>
            </a:pPr>
            <a:r>
              <a:rPr lang="sr-Latn-RS" altLang="en-US" sz="2000" dirty="0">
                <a:solidFill>
                  <a:schemeClr val="bg1"/>
                </a:solidFill>
                <a:latin typeface="Barlow SemiBold" charset="0"/>
                <a:cs typeface="Arial" charset="0"/>
                <a:sym typeface="Barlow SemiBold" charset="0"/>
              </a:rPr>
              <a:t>Broj projekta</a:t>
            </a:r>
            <a:r>
              <a:rPr lang="en-US" altLang="en-US" sz="2000" dirty="0">
                <a:solidFill>
                  <a:schemeClr val="bg1"/>
                </a:solidFill>
                <a:latin typeface="Barlow SemiBold" charset="0"/>
                <a:cs typeface="Arial" charset="0"/>
                <a:sym typeface="Barlow SemiBold" charset="0"/>
              </a:rPr>
              <a:t>: 2021-1-RO01- KA220-HED-38B739A3</a:t>
            </a:r>
          </a:p>
        </p:txBody>
      </p:sp>
      <p:sp>
        <p:nvSpPr>
          <p:cNvPr id="166" name="Google Shape;166;p14"/>
          <p:cNvSpPr txBox="1">
            <a:spLocks noGrp="1"/>
          </p:cNvSpPr>
          <p:nvPr>
            <p:ph type="body" idx="2"/>
          </p:nvPr>
        </p:nvSpPr>
        <p:spPr>
          <a:xfrm>
            <a:off x="395288" y="3579813"/>
            <a:ext cx="7996237" cy="576262"/>
          </a:xfrm>
        </p:spPr>
        <p:txBody>
          <a:bodyPr/>
          <a:lstStyle/>
          <a:p>
            <a:pPr marL="139700" indent="0" algn="ctr" eaLnBrk="1" fontAlgn="auto" hangingPunct="1">
              <a:buClr>
                <a:schemeClr val="accent1"/>
              </a:buClr>
              <a:buFont typeface="Barlow Light"/>
              <a:buNone/>
              <a:defRPr/>
            </a:pPr>
            <a:r>
              <a:rPr lang="sr-Latn-R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Podrška Evropske komisije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 </a:t>
            </a:r>
            <a:r>
              <a:rPr lang="sr-Latn-R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izradi ove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 pre</a:t>
            </a:r>
            <a:r>
              <a:rPr lang="sr-Latn-R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z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enta</a:t>
            </a:r>
            <a:r>
              <a:rPr lang="sr-Latn-R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c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i</a:t>
            </a:r>
            <a:r>
              <a:rPr lang="sr-Latn-R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je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 </a:t>
            </a:r>
            <a:r>
              <a:rPr lang="sr-Latn-R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ne predstavlja i odobravanje njenog sadržaja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, </a:t>
            </a:r>
            <a:r>
              <a:rPr lang="sr-Latn-R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koji odražava samo stavove autora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, </a:t>
            </a:r>
            <a:r>
              <a:rPr lang="sr-Latn-R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te se Komisija ne može smatrati odgovornom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 </a:t>
            </a:r>
            <a:r>
              <a:rPr lang="sr-Latn-R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za korišćenje u bilo koju svrhu informacija sadržanih u ovoj prezentaciji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.</a:t>
            </a:r>
          </a:p>
          <a:p>
            <a:pPr marL="0" indent="0" eaLnBrk="1" fontAlgn="auto" hangingPunct="1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  <a:defRPr/>
            </a:pPr>
            <a:endParaRPr sz="1400" dirty="0">
              <a:solidFill>
                <a:schemeClr val="accent2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marL="0" indent="0" eaLnBrk="1" fontAlgn="auto" hangingPunct="1">
              <a:spcBef>
                <a:spcPts val="0"/>
              </a:spcBef>
              <a:buClr>
                <a:schemeClr val="accent1"/>
              </a:buClr>
              <a:buFont typeface="Barlow Light"/>
              <a:buNone/>
              <a:defRPr/>
            </a:pPr>
            <a:endParaRPr sz="1400" dirty="0">
              <a:solidFill>
                <a:schemeClr val="accent2"/>
              </a:solidFill>
              <a:latin typeface="Barlow Light"/>
              <a:ea typeface="Barlow Light"/>
              <a:cs typeface="Barlow Light"/>
              <a:sym typeface="Barlow Light"/>
            </a:endParaRPr>
          </a:p>
        </p:txBody>
      </p:sp>
      <p:sp>
        <p:nvSpPr>
          <p:cNvPr id="7172" name="Google Shape;167;p1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2153BDCD-5D56-4EAC-9936-F793CAD45D05}" type="slidenum">
              <a:rPr lang="en-US" altLang="en-US" sz="1100" smtClean="0">
                <a:solidFill>
                  <a:srgbClr val="748394"/>
                </a:solidFill>
                <a:latin typeface="Barlow SemiBold" charset="0"/>
                <a:sym typeface="Barlow SemiBold" charset="0"/>
              </a:rPr>
              <a:pPr/>
              <a:t>2</a:t>
            </a:fld>
            <a:endParaRPr lang="en-US" altLang="en-US" sz="1100">
              <a:solidFill>
                <a:srgbClr val="748394"/>
              </a:solidFill>
              <a:latin typeface="Barlow SemiBold" charset="0"/>
              <a:sym typeface="Barlow SemiBold" charset="0"/>
            </a:endParaRPr>
          </a:p>
        </p:txBody>
      </p:sp>
      <p:grpSp>
        <p:nvGrpSpPr>
          <p:cNvPr id="7173" name="Google Shape;168;p14"/>
          <p:cNvGrpSpPr>
            <a:grpSpLocks/>
          </p:cNvGrpSpPr>
          <p:nvPr/>
        </p:nvGrpSpPr>
        <p:grpSpPr bwMode="auto">
          <a:xfrm>
            <a:off x="8391525" y="301625"/>
            <a:ext cx="450850" cy="450850"/>
            <a:chOff x="3277794" y="2969995"/>
            <a:chExt cx="457200" cy="457200"/>
          </a:xfrm>
        </p:grpSpPr>
        <p:sp>
          <p:nvSpPr>
            <p:cNvPr id="7175" name="Google Shape;169;p14"/>
            <p:cNvSpPr>
              <a:spLocks/>
            </p:cNvSpPr>
            <p:nvPr/>
          </p:nvSpPr>
          <p:spPr bwMode="auto">
            <a:xfrm>
              <a:off x="3277794" y="2969995"/>
              <a:ext cx="457200" cy="171450"/>
            </a:xfrm>
            <a:custGeom>
              <a:avLst/>
              <a:gdLst>
                <a:gd name="T0" fmla="*/ 19050 w 457200"/>
                <a:gd name="T1" fmla="*/ 104775 h 171450"/>
                <a:gd name="T2" fmla="*/ 40005 w 457200"/>
                <a:gd name="T3" fmla="*/ 104775 h 171450"/>
                <a:gd name="T4" fmla="*/ 123825 w 457200"/>
                <a:gd name="T5" fmla="*/ 171450 h 171450"/>
                <a:gd name="T6" fmla="*/ 207645 w 457200"/>
                <a:gd name="T7" fmla="*/ 104775 h 171450"/>
                <a:gd name="T8" fmla="*/ 250508 w 457200"/>
                <a:gd name="T9" fmla="*/ 104775 h 171450"/>
                <a:gd name="T10" fmla="*/ 334328 w 457200"/>
                <a:gd name="T11" fmla="*/ 171450 h 171450"/>
                <a:gd name="T12" fmla="*/ 418148 w 457200"/>
                <a:gd name="T13" fmla="*/ 104775 h 171450"/>
                <a:gd name="T14" fmla="*/ 438150 w 457200"/>
                <a:gd name="T15" fmla="*/ 104775 h 171450"/>
                <a:gd name="T16" fmla="*/ 457200 w 457200"/>
                <a:gd name="T17" fmla="*/ 85725 h 171450"/>
                <a:gd name="T18" fmla="*/ 438150 w 457200"/>
                <a:gd name="T19" fmla="*/ 66675 h 171450"/>
                <a:gd name="T20" fmla="*/ 417195 w 457200"/>
                <a:gd name="T21" fmla="*/ 66675 h 171450"/>
                <a:gd name="T22" fmla="*/ 333375 w 457200"/>
                <a:gd name="T23" fmla="*/ 0 h 171450"/>
                <a:gd name="T24" fmla="*/ 249555 w 457200"/>
                <a:gd name="T25" fmla="*/ 66675 h 171450"/>
                <a:gd name="T26" fmla="*/ 206693 w 457200"/>
                <a:gd name="T27" fmla="*/ 66675 h 171450"/>
                <a:gd name="T28" fmla="*/ 122873 w 457200"/>
                <a:gd name="T29" fmla="*/ 0 h 171450"/>
                <a:gd name="T30" fmla="*/ 40005 w 457200"/>
                <a:gd name="T31" fmla="*/ 66675 h 171450"/>
                <a:gd name="T32" fmla="*/ 19050 w 457200"/>
                <a:gd name="T33" fmla="*/ 66675 h 171450"/>
                <a:gd name="T34" fmla="*/ 0 w 457200"/>
                <a:gd name="T35" fmla="*/ 85725 h 171450"/>
                <a:gd name="T36" fmla="*/ 19050 w 457200"/>
                <a:gd name="T37" fmla="*/ 104775 h 171450"/>
                <a:gd name="T38" fmla="*/ 289560 w 457200"/>
                <a:gd name="T39" fmla="*/ 66675 h 171450"/>
                <a:gd name="T40" fmla="*/ 333375 w 457200"/>
                <a:gd name="T41" fmla="*/ 38100 h 171450"/>
                <a:gd name="T42" fmla="*/ 377190 w 457200"/>
                <a:gd name="T43" fmla="*/ 66675 h 171450"/>
                <a:gd name="T44" fmla="*/ 381000 w 457200"/>
                <a:gd name="T45" fmla="*/ 85725 h 171450"/>
                <a:gd name="T46" fmla="*/ 377190 w 457200"/>
                <a:gd name="T47" fmla="*/ 104775 h 171450"/>
                <a:gd name="T48" fmla="*/ 333375 w 457200"/>
                <a:gd name="T49" fmla="*/ 133350 h 171450"/>
                <a:gd name="T50" fmla="*/ 289560 w 457200"/>
                <a:gd name="T51" fmla="*/ 104775 h 171450"/>
                <a:gd name="T52" fmla="*/ 285750 w 457200"/>
                <a:gd name="T53" fmla="*/ 85725 h 171450"/>
                <a:gd name="T54" fmla="*/ 289560 w 457200"/>
                <a:gd name="T55" fmla="*/ 66675 h 171450"/>
                <a:gd name="T56" fmla="*/ 80010 w 457200"/>
                <a:gd name="T57" fmla="*/ 66675 h 171450"/>
                <a:gd name="T58" fmla="*/ 123825 w 457200"/>
                <a:gd name="T59" fmla="*/ 38100 h 171450"/>
                <a:gd name="T60" fmla="*/ 167640 w 457200"/>
                <a:gd name="T61" fmla="*/ 66675 h 171450"/>
                <a:gd name="T62" fmla="*/ 171450 w 457200"/>
                <a:gd name="T63" fmla="*/ 85725 h 171450"/>
                <a:gd name="T64" fmla="*/ 167640 w 457200"/>
                <a:gd name="T65" fmla="*/ 104775 h 171450"/>
                <a:gd name="T66" fmla="*/ 123825 w 457200"/>
                <a:gd name="T67" fmla="*/ 133350 h 171450"/>
                <a:gd name="T68" fmla="*/ 80010 w 457200"/>
                <a:gd name="T69" fmla="*/ 104775 h 171450"/>
                <a:gd name="T70" fmla="*/ 76200 w 457200"/>
                <a:gd name="T71" fmla="*/ 85725 h 171450"/>
                <a:gd name="T72" fmla="*/ 80010 w 457200"/>
                <a:gd name="T73" fmla="*/ 66675 h 17145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57200" h="171450" extrusionOk="0">
                  <a:moveTo>
                    <a:pt x="19050" y="104775"/>
                  </a:moveTo>
                  <a:lnTo>
                    <a:pt x="40005" y="104775"/>
                  </a:lnTo>
                  <a:cubicBezTo>
                    <a:pt x="48578" y="142875"/>
                    <a:pt x="82868" y="171450"/>
                    <a:pt x="123825" y="171450"/>
                  </a:cubicBezTo>
                  <a:cubicBezTo>
                    <a:pt x="164783" y="171450"/>
                    <a:pt x="199073" y="142875"/>
                    <a:pt x="207645" y="104775"/>
                  </a:cubicBezTo>
                  <a:lnTo>
                    <a:pt x="250508" y="104775"/>
                  </a:lnTo>
                  <a:cubicBezTo>
                    <a:pt x="259080" y="142875"/>
                    <a:pt x="293370" y="171450"/>
                    <a:pt x="334328" y="171450"/>
                  </a:cubicBezTo>
                  <a:cubicBezTo>
                    <a:pt x="375285" y="171450"/>
                    <a:pt x="409575" y="142875"/>
                    <a:pt x="418148" y="104775"/>
                  </a:cubicBezTo>
                  <a:lnTo>
                    <a:pt x="438150" y="104775"/>
                  </a:lnTo>
                  <a:cubicBezTo>
                    <a:pt x="448628" y="104775"/>
                    <a:pt x="457200" y="96203"/>
                    <a:pt x="457200" y="85725"/>
                  </a:cubicBezTo>
                  <a:cubicBezTo>
                    <a:pt x="457200" y="75248"/>
                    <a:pt x="448628" y="66675"/>
                    <a:pt x="438150" y="66675"/>
                  </a:cubicBezTo>
                  <a:lnTo>
                    <a:pt x="417195" y="66675"/>
                  </a:lnTo>
                  <a:cubicBezTo>
                    <a:pt x="408623" y="28575"/>
                    <a:pt x="374333" y="0"/>
                    <a:pt x="333375" y="0"/>
                  </a:cubicBezTo>
                  <a:cubicBezTo>
                    <a:pt x="292418" y="0"/>
                    <a:pt x="258128" y="28575"/>
                    <a:pt x="249555" y="66675"/>
                  </a:cubicBezTo>
                  <a:lnTo>
                    <a:pt x="206693" y="66675"/>
                  </a:lnTo>
                  <a:cubicBezTo>
                    <a:pt x="198120" y="28575"/>
                    <a:pt x="163830" y="0"/>
                    <a:pt x="122873" y="0"/>
                  </a:cubicBezTo>
                  <a:cubicBezTo>
                    <a:pt x="81915" y="0"/>
                    <a:pt x="48578" y="28575"/>
                    <a:pt x="40005" y="66675"/>
                  </a:cubicBezTo>
                  <a:lnTo>
                    <a:pt x="19050" y="66675"/>
                  </a:lnTo>
                  <a:cubicBezTo>
                    <a:pt x="8573" y="66675"/>
                    <a:pt x="0" y="75248"/>
                    <a:pt x="0" y="85725"/>
                  </a:cubicBezTo>
                  <a:cubicBezTo>
                    <a:pt x="0" y="96203"/>
                    <a:pt x="8573" y="104775"/>
                    <a:pt x="19050" y="104775"/>
                  </a:cubicBezTo>
                  <a:close/>
                  <a:moveTo>
                    <a:pt x="289560" y="66675"/>
                  </a:moveTo>
                  <a:cubicBezTo>
                    <a:pt x="297180" y="49530"/>
                    <a:pt x="314325" y="38100"/>
                    <a:pt x="333375" y="38100"/>
                  </a:cubicBezTo>
                  <a:cubicBezTo>
                    <a:pt x="352425" y="38100"/>
                    <a:pt x="369570" y="49530"/>
                    <a:pt x="377190" y="66675"/>
                  </a:cubicBezTo>
                  <a:cubicBezTo>
                    <a:pt x="379095" y="72390"/>
                    <a:pt x="381000" y="79058"/>
                    <a:pt x="381000" y="85725"/>
                  </a:cubicBezTo>
                  <a:cubicBezTo>
                    <a:pt x="381000" y="92393"/>
                    <a:pt x="379095" y="99060"/>
                    <a:pt x="377190" y="104775"/>
                  </a:cubicBezTo>
                  <a:cubicBezTo>
                    <a:pt x="369570" y="121920"/>
                    <a:pt x="353378" y="133350"/>
                    <a:pt x="333375" y="133350"/>
                  </a:cubicBezTo>
                  <a:cubicBezTo>
                    <a:pt x="313373" y="133350"/>
                    <a:pt x="297180" y="121920"/>
                    <a:pt x="289560" y="104775"/>
                  </a:cubicBezTo>
                  <a:cubicBezTo>
                    <a:pt x="287655" y="99060"/>
                    <a:pt x="285750" y="92393"/>
                    <a:pt x="285750" y="85725"/>
                  </a:cubicBezTo>
                  <a:cubicBezTo>
                    <a:pt x="285750" y="79058"/>
                    <a:pt x="287655" y="72390"/>
                    <a:pt x="289560" y="66675"/>
                  </a:cubicBezTo>
                  <a:close/>
                  <a:moveTo>
                    <a:pt x="80010" y="66675"/>
                  </a:moveTo>
                  <a:cubicBezTo>
                    <a:pt x="87630" y="49530"/>
                    <a:pt x="104775" y="38100"/>
                    <a:pt x="123825" y="38100"/>
                  </a:cubicBezTo>
                  <a:cubicBezTo>
                    <a:pt x="142875" y="38100"/>
                    <a:pt x="160020" y="49530"/>
                    <a:pt x="167640" y="66675"/>
                  </a:cubicBezTo>
                  <a:cubicBezTo>
                    <a:pt x="169545" y="72390"/>
                    <a:pt x="171450" y="79058"/>
                    <a:pt x="171450" y="85725"/>
                  </a:cubicBezTo>
                  <a:cubicBezTo>
                    <a:pt x="171450" y="92393"/>
                    <a:pt x="169545" y="99060"/>
                    <a:pt x="167640" y="104775"/>
                  </a:cubicBezTo>
                  <a:cubicBezTo>
                    <a:pt x="160020" y="121920"/>
                    <a:pt x="143828" y="133350"/>
                    <a:pt x="123825" y="133350"/>
                  </a:cubicBezTo>
                  <a:cubicBezTo>
                    <a:pt x="103823" y="133350"/>
                    <a:pt x="87630" y="121920"/>
                    <a:pt x="80010" y="104775"/>
                  </a:cubicBezTo>
                  <a:cubicBezTo>
                    <a:pt x="78105" y="99060"/>
                    <a:pt x="76200" y="92393"/>
                    <a:pt x="76200" y="85725"/>
                  </a:cubicBezTo>
                  <a:cubicBezTo>
                    <a:pt x="76200" y="79058"/>
                    <a:pt x="78105" y="72390"/>
                    <a:pt x="80010" y="666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dist="19050" dir="5400000" algn="bl" rotWithShape="0">
                <a:schemeClr val="tx1">
                  <a:alpha val="1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 anchor="ctr"/>
            <a:lstStyle/>
            <a:p>
              <a:endParaRPr lang="it-IT"/>
            </a:p>
          </p:txBody>
        </p:sp>
        <p:sp>
          <p:nvSpPr>
            <p:cNvPr id="7176" name="Google Shape;170;p14"/>
            <p:cNvSpPr>
              <a:spLocks/>
            </p:cNvSpPr>
            <p:nvPr/>
          </p:nvSpPr>
          <p:spPr bwMode="auto">
            <a:xfrm>
              <a:off x="3430194" y="3189070"/>
              <a:ext cx="304800" cy="238125"/>
            </a:xfrm>
            <a:custGeom>
              <a:avLst/>
              <a:gdLst>
                <a:gd name="T0" fmla="*/ 295275 w 304800"/>
                <a:gd name="T1" fmla="*/ 0 h 238125"/>
                <a:gd name="T2" fmla="*/ 9525 w 304800"/>
                <a:gd name="T3" fmla="*/ 0 h 238125"/>
                <a:gd name="T4" fmla="*/ 0 w 304800"/>
                <a:gd name="T5" fmla="*/ 9525 h 238125"/>
                <a:gd name="T6" fmla="*/ 0 w 304800"/>
                <a:gd name="T7" fmla="*/ 47625 h 238125"/>
                <a:gd name="T8" fmla="*/ 142875 w 304800"/>
                <a:gd name="T9" fmla="*/ 47625 h 238125"/>
                <a:gd name="T10" fmla="*/ 171450 w 304800"/>
                <a:gd name="T11" fmla="*/ 76200 h 238125"/>
                <a:gd name="T12" fmla="*/ 171450 w 304800"/>
                <a:gd name="T13" fmla="*/ 238125 h 238125"/>
                <a:gd name="T14" fmla="*/ 304800 w 304800"/>
                <a:gd name="T15" fmla="*/ 238125 h 238125"/>
                <a:gd name="T16" fmla="*/ 304800 w 304800"/>
                <a:gd name="T17" fmla="*/ 9525 h 238125"/>
                <a:gd name="T18" fmla="*/ 295275 w 304800"/>
                <a:gd name="T19" fmla="*/ 0 h 2381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4800" h="238125" extrusionOk="0">
                  <a:moveTo>
                    <a:pt x="295275" y="0"/>
                  </a:moveTo>
                  <a:lnTo>
                    <a:pt x="9525" y="0"/>
                  </a:lnTo>
                  <a:cubicBezTo>
                    <a:pt x="4763" y="0"/>
                    <a:pt x="0" y="4763"/>
                    <a:pt x="0" y="9525"/>
                  </a:cubicBezTo>
                  <a:lnTo>
                    <a:pt x="0" y="47625"/>
                  </a:lnTo>
                  <a:lnTo>
                    <a:pt x="142875" y="47625"/>
                  </a:lnTo>
                  <a:cubicBezTo>
                    <a:pt x="159068" y="47625"/>
                    <a:pt x="171450" y="60007"/>
                    <a:pt x="171450" y="76200"/>
                  </a:cubicBezTo>
                  <a:lnTo>
                    <a:pt x="171450" y="238125"/>
                  </a:lnTo>
                  <a:lnTo>
                    <a:pt x="304800" y="238125"/>
                  </a:lnTo>
                  <a:lnTo>
                    <a:pt x="304800" y="9525"/>
                  </a:lnTo>
                  <a:cubicBezTo>
                    <a:pt x="304800" y="4763"/>
                    <a:pt x="300038" y="0"/>
                    <a:pt x="29527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dist="19050" dir="5400000" algn="bl" rotWithShape="0">
                <a:schemeClr val="tx1">
                  <a:alpha val="1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 anchor="ctr"/>
            <a:lstStyle/>
            <a:p>
              <a:endParaRPr lang="it-IT"/>
            </a:p>
          </p:txBody>
        </p:sp>
        <p:sp>
          <p:nvSpPr>
            <p:cNvPr id="7177" name="Google Shape;171;p14"/>
            <p:cNvSpPr>
              <a:spLocks/>
            </p:cNvSpPr>
            <p:nvPr/>
          </p:nvSpPr>
          <p:spPr bwMode="auto">
            <a:xfrm>
              <a:off x="3277794" y="3255745"/>
              <a:ext cx="304800" cy="171450"/>
            </a:xfrm>
            <a:custGeom>
              <a:avLst/>
              <a:gdLst>
                <a:gd name="T0" fmla="*/ 285750 w 304800"/>
                <a:gd name="T1" fmla="*/ 0 h 171450"/>
                <a:gd name="T2" fmla="*/ 19050 w 304800"/>
                <a:gd name="T3" fmla="*/ 0 h 171450"/>
                <a:gd name="T4" fmla="*/ 0 w 304800"/>
                <a:gd name="T5" fmla="*/ 19050 h 171450"/>
                <a:gd name="T6" fmla="*/ 0 w 304800"/>
                <a:gd name="T7" fmla="*/ 170498 h 171450"/>
                <a:gd name="T8" fmla="*/ 953 w 304800"/>
                <a:gd name="T9" fmla="*/ 171450 h 171450"/>
                <a:gd name="T10" fmla="*/ 304800 w 304800"/>
                <a:gd name="T11" fmla="*/ 171450 h 171450"/>
                <a:gd name="T12" fmla="*/ 304800 w 304800"/>
                <a:gd name="T13" fmla="*/ 171450 h 171450"/>
                <a:gd name="T14" fmla="*/ 304800 w 304800"/>
                <a:gd name="T15" fmla="*/ 19050 h 171450"/>
                <a:gd name="T16" fmla="*/ 285750 w 304800"/>
                <a:gd name="T17" fmla="*/ 0 h 171450"/>
                <a:gd name="T18" fmla="*/ 242888 w 304800"/>
                <a:gd name="T19" fmla="*/ 142875 h 171450"/>
                <a:gd name="T20" fmla="*/ 61913 w 304800"/>
                <a:gd name="T21" fmla="*/ 142875 h 171450"/>
                <a:gd name="T22" fmla="*/ 47625 w 304800"/>
                <a:gd name="T23" fmla="*/ 128588 h 171450"/>
                <a:gd name="T24" fmla="*/ 61913 w 304800"/>
                <a:gd name="T25" fmla="*/ 114300 h 171450"/>
                <a:gd name="T26" fmla="*/ 242888 w 304800"/>
                <a:gd name="T27" fmla="*/ 114300 h 171450"/>
                <a:gd name="T28" fmla="*/ 257175 w 304800"/>
                <a:gd name="T29" fmla="*/ 128588 h 171450"/>
                <a:gd name="T30" fmla="*/ 242888 w 304800"/>
                <a:gd name="T31" fmla="*/ 142875 h 171450"/>
                <a:gd name="T32" fmla="*/ 242888 w 304800"/>
                <a:gd name="T33" fmla="*/ 85725 h 171450"/>
                <a:gd name="T34" fmla="*/ 61913 w 304800"/>
                <a:gd name="T35" fmla="*/ 85725 h 171450"/>
                <a:gd name="T36" fmla="*/ 47625 w 304800"/>
                <a:gd name="T37" fmla="*/ 71438 h 171450"/>
                <a:gd name="T38" fmla="*/ 61913 w 304800"/>
                <a:gd name="T39" fmla="*/ 57150 h 171450"/>
                <a:gd name="T40" fmla="*/ 242888 w 304800"/>
                <a:gd name="T41" fmla="*/ 57150 h 171450"/>
                <a:gd name="T42" fmla="*/ 257175 w 304800"/>
                <a:gd name="T43" fmla="*/ 71438 h 171450"/>
                <a:gd name="T44" fmla="*/ 242888 w 304800"/>
                <a:gd name="T45" fmla="*/ 85725 h 17145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04800" h="171450" extrusionOk="0">
                  <a:moveTo>
                    <a:pt x="285750" y="0"/>
                  </a:moveTo>
                  <a:lnTo>
                    <a:pt x="19050" y="0"/>
                  </a:lnTo>
                  <a:cubicBezTo>
                    <a:pt x="8573" y="0"/>
                    <a:pt x="0" y="8572"/>
                    <a:pt x="0" y="19050"/>
                  </a:cubicBezTo>
                  <a:lnTo>
                    <a:pt x="0" y="170498"/>
                  </a:lnTo>
                  <a:cubicBezTo>
                    <a:pt x="0" y="170498"/>
                    <a:pt x="0" y="170498"/>
                    <a:pt x="953" y="171450"/>
                  </a:cubicBezTo>
                  <a:lnTo>
                    <a:pt x="304800" y="171450"/>
                  </a:lnTo>
                  <a:lnTo>
                    <a:pt x="304800" y="19050"/>
                  </a:lnTo>
                  <a:cubicBezTo>
                    <a:pt x="304800" y="8572"/>
                    <a:pt x="296228" y="0"/>
                    <a:pt x="285750" y="0"/>
                  </a:cubicBezTo>
                  <a:close/>
                  <a:moveTo>
                    <a:pt x="242888" y="142875"/>
                  </a:moveTo>
                  <a:lnTo>
                    <a:pt x="61913" y="142875"/>
                  </a:lnTo>
                  <a:cubicBezTo>
                    <a:pt x="54293" y="142875"/>
                    <a:pt x="47625" y="136208"/>
                    <a:pt x="47625" y="128588"/>
                  </a:cubicBezTo>
                  <a:cubicBezTo>
                    <a:pt x="47625" y="120968"/>
                    <a:pt x="54293" y="114300"/>
                    <a:pt x="61913" y="114300"/>
                  </a:cubicBezTo>
                  <a:lnTo>
                    <a:pt x="242888" y="114300"/>
                  </a:lnTo>
                  <a:cubicBezTo>
                    <a:pt x="250508" y="114300"/>
                    <a:pt x="257175" y="120968"/>
                    <a:pt x="257175" y="128588"/>
                  </a:cubicBezTo>
                  <a:cubicBezTo>
                    <a:pt x="257175" y="136208"/>
                    <a:pt x="250508" y="142875"/>
                    <a:pt x="242888" y="142875"/>
                  </a:cubicBezTo>
                  <a:close/>
                  <a:moveTo>
                    <a:pt x="242888" y="85725"/>
                  </a:moveTo>
                  <a:lnTo>
                    <a:pt x="61913" y="85725"/>
                  </a:lnTo>
                  <a:cubicBezTo>
                    <a:pt x="54293" y="85725"/>
                    <a:pt x="47625" y="79057"/>
                    <a:pt x="47625" y="71438"/>
                  </a:cubicBezTo>
                  <a:cubicBezTo>
                    <a:pt x="47625" y="63818"/>
                    <a:pt x="54293" y="57150"/>
                    <a:pt x="61913" y="57150"/>
                  </a:cubicBezTo>
                  <a:lnTo>
                    <a:pt x="242888" y="57150"/>
                  </a:lnTo>
                  <a:cubicBezTo>
                    <a:pt x="250508" y="57150"/>
                    <a:pt x="257175" y="63818"/>
                    <a:pt x="257175" y="71438"/>
                  </a:cubicBezTo>
                  <a:cubicBezTo>
                    <a:pt x="257175" y="79057"/>
                    <a:pt x="250508" y="85725"/>
                    <a:pt x="242888" y="8572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dist="19050" dir="5400000" algn="bl" rotWithShape="0">
                <a:schemeClr val="tx1">
                  <a:alpha val="1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 anchor="ctr"/>
            <a:lstStyle/>
            <a:p>
              <a:endParaRPr lang="it-IT"/>
            </a:p>
          </p:txBody>
        </p:sp>
      </p:grp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08150"/>
            <a:ext cx="7543800" cy="158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14363" y="392113"/>
            <a:ext cx="6757987" cy="919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Barlow SemiBold" charset="0"/>
              <a:buNone/>
            </a:pPr>
            <a:r>
              <a:rPr lang="sr-Latn-RS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M</a:t>
            </a:r>
            <a:r>
              <a:rPr lang="en-US" altLang="en-US" sz="3000" dirty="0" err="1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edicin</a:t>
            </a:r>
            <a:r>
              <a:rPr lang="sr-Latn-RS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a životnog stila</a:t>
            </a:r>
            <a:r>
              <a:rPr lang="en-US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 </a:t>
            </a:r>
            <a:r>
              <a:rPr lang="sr-Latn-RS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kao</a:t>
            </a:r>
            <a:r>
              <a:rPr lang="en-US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 </a:t>
            </a:r>
            <a:r>
              <a:rPr lang="sr-Latn-RS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deo lečenja</a:t>
            </a:r>
            <a:r>
              <a:rPr lang="en-US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 </a:t>
            </a:r>
            <a:r>
              <a:rPr lang="sr-Latn-RS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gojaznosti</a:t>
            </a:r>
            <a:r>
              <a:rPr lang="en-US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 (1)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1419225"/>
            <a:ext cx="8424862" cy="3113088"/>
          </a:xfrm>
        </p:spPr>
        <p:txBody>
          <a:bodyPr/>
          <a:lstStyle/>
          <a:p>
            <a:pPr marL="76200" indent="0" algn="ctr" eaLnBrk="1" fontAlgn="auto" hangingPunct="1">
              <a:buClr>
                <a:schemeClr val="accent1"/>
              </a:buClr>
              <a:buFont typeface="Barlow Light"/>
              <a:buNone/>
              <a:defRPr/>
            </a:pPr>
            <a:r>
              <a:rPr lang="ro-RO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Realističan pristup:</a:t>
            </a:r>
            <a:endParaRPr lang="en-US" sz="2400" u="sng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r>
              <a:rPr lang="sr-Latn-RS" sz="2000" b="1" i="1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Pitati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–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tražite dopuštenje za razgovor o nečijoj telesnoj težini</a:t>
            </a:r>
            <a:endParaRPr lang="ro-RO" sz="2000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r>
              <a:rPr lang="sr-Latn-RS" sz="2000" b="1" i="1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Proceniti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–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izvršiti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antropometrijska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određivanja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identifi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kov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ati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moguće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komplikacije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prepreke</a:t>
            </a:r>
            <a:endParaRPr lang="ro-RO" sz="2000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r>
              <a:rPr lang="sr-Latn-RS" sz="2000" b="1" i="1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Savetovati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–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razgovarajte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o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prednostima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rebalansa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težine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mogućnostima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lečenja</a:t>
            </a:r>
            <a:endParaRPr lang="en-US" sz="2000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r>
              <a:rPr lang="sr-Latn-RS" sz="2000" b="1" i="1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Utvrditi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–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realističan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gubitak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kilograma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uz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tretman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prilagođen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pacijentu</a:t>
            </a:r>
            <a:endParaRPr lang="ro-RO" sz="2000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r>
              <a:rPr lang="en-US" sz="2000" b="1" i="1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Asist</a:t>
            </a:r>
            <a:r>
              <a:rPr lang="sr-Latn-RS" sz="2000" b="1" i="1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irati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–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pomoći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pacijentu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u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dugoročnom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procesu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rebalansa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težine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putem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neophod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nih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raspoloživih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sredstava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(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stalna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procena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,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obezbeđivanje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informativnih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resursa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, </a:t>
            </a:r>
            <a:r>
              <a:rPr lang="en-US" sz="2000" dirty="0" err="1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prilagođavanje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)</a:t>
            </a:r>
          </a:p>
          <a:p>
            <a:pPr eaLnBrk="1" fontAlgn="auto" hangingPunct="1">
              <a:buClr>
                <a:schemeClr val="accent1"/>
              </a:buClr>
              <a:buFont typeface="Barlow Light"/>
              <a:buChar char="▸"/>
              <a:defRPr/>
            </a:pPr>
            <a:endParaRPr lang="ro-RO" sz="2000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</p:txBody>
      </p:sp>
      <p:sp>
        <p:nvSpPr>
          <p:cNvPr id="2560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24D6F9BE-01F2-4B37-80D7-69F9B4A54028}" type="slidenum">
              <a:rPr lang="en-US" altLang="en-US" sz="1100" smtClean="0">
                <a:solidFill>
                  <a:srgbClr val="748394"/>
                </a:solidFill>
                <a:latin typeface="Barlow SemiBold" charset="0"/>
                <a:sym typeface="Barlow SemiBold" charset="0"/>
              </a:rPr>
              <a:pPr/>
              <a:t>20</a:t>
            </a:fld>
            <a:endParaRPr lang="en-US" altLang="en-US" sz="1100">
              <a:solidFill>
                <a:srgbClr val="748394"/>
              </a:solidFill>
              <a:latin typeface="Barlow SemiBold" charset="0"/>
              <a:sym typeface="Barlow SemiBold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14363" y="392113"/>
            <a:ext cx="6757987" cy="919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sr-Latn-RS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M</a:t>
            </a:r>
            <a:r>
              <a:rPr lang="en-US" altLang="en-US" sz="3000" dirty="0" err="1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edicin</a:t>
            </a:r>
            <a:r>
              <a:rPr lang="sr-Latn-RS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a životnog stila</a:t>
            </a:r>
            <a:r>
              <a:rPr lang="en-US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 </a:t>
            </a:r>
            <a:r>
              <a:rPr lang="sr-Latn-RS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kao</a:t>
            </a:r>
            <a:r>
              <a:rPr lang="en-US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 </a:t>
            </a:r>
            <a:r>
              <a:rPr lang="sr-Latn-RS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deo lečenja</a:t>
            </a:r>
            <a:r>
              <a:rPr lang="en-US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 </a:t>
            </a:r>
            <a:r>
              <a:rPr lang="sr-Latn-RS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gojaznosti</a:t>
            </a:r>
            <a:r>
              <a:rPr lang="en-US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 (2)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363" y="1419225"/>
            <a:ext cx="8205787" cy="3113088"/>
          </a:xfrm>
        </p:spPr>
        <p:txBody>
          <a:bodyPr/>
          <a:lstStyle/>
          <a:p>
            <a:pPr marL="76200" indent="0" algn="ctr" eaLnBrk="1" fontAlgn="auto" hangingPunct="1">
              <a:buClr>
                <a:schemeClr val="accent1"/>
              </a:buClr>
              <a:buFont typeface="Barlow Light"/>
              <a:buNone/>
              <a:defRPr/>
            </a:pPr>
            <a:r>
              <a:rPr lang="ro-RO" sz="2400" u="sng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Multimodalni tretman gojaznosti</a:t>
            </a:r>
          </a:p>
          <a:p>
            <a:pPr marL="533400" indent="-457200" eaLnBrk="1" fontAlgn="auto" hangingPunct="1">
              <a:buClr>
                <a:schemeClr val="accent1"/>
              </a:buClr>
              <a:buFont typeface="Barlow Light"/>
              <a:buAutoNum type="arabicPeriod"/>
              <a:defRPr/>
            </a:pPr>
            <a:r>
              <a:rPr lang="ro-RO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Dijagnoza gojaznosti (antropometrijski testovi, skorovi pothranjenosti, laboratorijske analize, genetski i epigenetski, metabolomski ili testovi crevnog mikrobioma) nakon čega sledi identifikacija povezanih rizika (detaljna medicinska istorija)</a:t>
            </a:r>
          </a:p>
          <a:p>
            <a:pPr marL="533400" indent="-457200" eaLnBrk="1" fontAlgn="auto" hangingPunct="1">
              <a:buClr>
                <a:schemeClr val="accent1"/>
              </a:buClr>
              <a:buFont typeface="Barlow Light"/>
              <a:buAutoNum type="arabicPeriod"/>
              <a:defRPr/>
            </a:pPr>
            <a:r>
              <a:rPr lang="ro-RO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Postavljanje realnih ciljeva</a:t>
            </a:r>
          </a:p>
          <a:p>
            <a:pPr marL="533400" indent="-457200" eaLnBrk="1" fontAlgn="auto" hangingPunct="1">
              <a:buClr>
                <a:schemeClr val="accent1"/>
              </a:buClr>
              <a:buFont typeface="Barlow Light"/>
              <a:buAutoNum type="arabicPeriod"/>
              <a:defRPr/>
            </a:pPr>
            <a:r>
              <a:rPr lang="ro-RO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Uključivanje u prilagođenu sportsku aktivnost</a:t>
            </a:r>
          </a:p>
          <a:p>
            <a:pPr marL="533400" indent="-457200" eaLnBrk="1" fontAlgn="auto" hangingPunct="1">
              <a:buClr>
                <a:schemeClr val="accent1"/>
              </a:buClr>
              <a:buFont typeface="Barlow Light"/>
              <a:buAutoNum type="arabicPeriod"/>
              <a:defRPr/>
            </a:pPr>
            <a:r>
              <a:rPr lang="pl-PL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Podrška kod ishrane i hidratacije</a:t>
            </a:r>
            <a:endParaRPr lang="ro-RO" sz="2000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marL="533400" indent="-457200" eaLnBrk="1" fontAlgn="auto" hangingPunct="1">
              <a:buClr>
                <a:schemeClr val="accent1"/>
              </a:buClr>
              <a:buFont typeface="Barlow Light"/>
              <a:buAutoNum type="arabicPeriod"/>
              <a:defRPr/>
            </a:pPr>
            <a:r>
              <a:rPr lang="ro-RO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Bihevioralna terapija</a:t>
            </a:r>
          </a:p>
        </p:txBody>
      </p:sp>
      <p:sp>
        <p:nvSpPr>
          <p:cNvPr id="26628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5962F499-DF4B-495E-8127-6B7C91E57D91}" type="slidenum">
              <a:rPr lang="en-US" altLang="en-US" sz="1100" smtClean="0">
                <a:solidFill>
                  <a:srgbClr val="748394"/>
                </a:solidFill>
                <a:latin typeface="Barlow SemiBold" charset="0"/>
                <a:sym typeface="Barlow SemiBold" charset="0"/>
              </a:rPr>
              <a:pPr/>
              <a:t>21</a:t>
            </a:fld>
            <a:endParaRPr lang="en-US" altLang="en-US" sz="1100">
              <a:solidFill>
                <a:srgbClr val="748394"/>
              </a:solidFill>
              <a:latin typeface="Barlow SemiBold" charset="0"/>
              <a:sym typeface="Barlow SemiBold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14363" y="392113"/>
            <a:ext cx="6757987" cy="919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sr-Latn-RS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M</a:t>
            </a:r>
            <a:r>
              <a:rPr lang="en-US" altLang="en-US" sz="3000" dirty="0" err="1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edicin</a:t>
            </a:r>
            <a:r>
              <a:rPr lang="sr-Latn-RS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a životnog stila</a:t>
            </a:r>
            <a:r>
              <a:rPr lang="en-US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 </a:t>
            </a:r>
            <a:r>
              <a:rPr lang="sr-Latn-RS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kao</a:t>
            </a:r>
            <a:r>
              <a:rPr lang="en-US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 </a:t>
            </a:r>
            <a:r>
              <a:rPr lang="sr-Latn-RS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deo lečenja</a:t>
            </a:r>
            <a:r>
              <a:rPr lang="en-US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 </a:t>
            </a:r>
            <a:r>
              <a:rPr lang="sr-Latn-RS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gojaznosti</a:t>
            </a:r>
            <a:r>
              <a:rPr lang="en-US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 (3)</a:t>
            </a:r>
          </a:p>
        </p:txBody>
      </p:sp>
      <p:sp>
        <p:nvSpPr>
          <p:cNvPr id="27651" name="Text Placeholder 2"/>
          <p:cNvSpPr txBox="1">
            <a:spLocks noGrp="1" noChangeArrowheads="1"/>
          </p:cNvSpPr>
          <p:nvPr>
            <p:ph type="body" idx="1"/>
          </p:nvPr>
        </p:nvSpPr>
        <p:spPr>
          <a:xfrm>
            <a:off x="614363" y="1704975"/>
            <a:ext cx="7989887" cy="2827338"/>
          </a:xfrm>
        </p:spPr>
        <p:txBody>
          <a:bodyPr/>
          <a:lstStyle/>
          <a:p>
            <a:pPr marL="76200" indent="0" eaLnBrk="1" hangingPunct="1">
              <a:spcAft>
                <a:spcPct val="0"/>
              </a:spcAft>
              <a:buClr>
                <a:schemeClr val="accent1"/>
              </a:buClr>
              <a:buFont typeface="Barlow Light" charset="0"/>
              <a:buNone/>
            </a:pP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6. </a:t>
            </a:r>
            <a:r>
              <a:rPr lang="sr-Latn-R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T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erap</a:t>
            </a:r>
            <a:r>
              <a:rPr lang="sr-Latn-R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ija lekovima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(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kada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gojaznost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dostigne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visok</a:t>
            </a:r>
            <a:r>
              <a:rPr lang="sr-Latn-R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i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nivo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ili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se 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pojave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komorbiditeti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)</a:t>
            </a:r>
            <a:endParaRPr lang="ro-RO" altLang="en-US" sz="2000" dirty="0">
              <a:solidFill>
                <a:srgbClr val="001F46"/>
              </a:solidFill>
              <a:latin typeface="Barlow Light" charset="0"/>
              <a:cs typeface="Arial" charset="0"/>
              <a:sym typeface="Barlow Light" charset="0"/>
            </a:endParaRPr>
          </a:p>
          <a:p>
            <a:pPr marL="76200" indent="0" eaLnBrk="1" hangingPunct="1">
              <a:spcAft>
                <a:spcPct val="0"/>
              </a:spcAft>
              <a:buClr>
                <a:schemeClr val="accent1"/>
              </a:buClr>
              <a:buFont typeface="Barlow Light" charset="0"/>
              <a:buNone/>
            </a:pP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7. 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Hirurška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intervencija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(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kada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su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prisutna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najmanje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2 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komorbiditeta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i</a:t>
            </a:r>
            <a:r>
              <a:rPr lang="sr-Latn-R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terapija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dijeta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+ 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terapija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lekovima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nije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uspela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)</a:t>
            </a:r>
            <a:endParaRPr lang="ro-RO" altLang="en-US" sz="2000" dirty="0">
              <a:solidFill>
                <a:srgbClr val="001F46"/>
              </a:solidFill>
              <a:latin typeface="Barlow Light" charset="0"/>
              <a:cs typeface="Arial" charset="0"/>
              <a:sym typeface="Barlow Light" charset="0"/>
            </a:endParaRPr>
          </a:p>
          <a:p>
            <a:pPr marL="76200" indent="0" eaLnBrk="1" hangingPunct="1">
              <a:spcAft>
                <a:spcPct val="0"/>
              </a:spcAft>
              <a:buClr>
                <a:schemeClr val="accent1"/>
              </a:buClr>
              <a:buFont typeface="Barlow Light" charset="0"/>
              <a:buNone/>
            </a:pP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8. </a:t>
            </a:r>
            <a:r>
              <a:rPr lang="sr-Latn-R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Učešće članova porodice kao vid podrške</a:t>
            </a:r>
            <a:endParaRPr lang="ro-RO" altLang="en-US" sz="2000" dirty="0">
              <a:solidFill>
                <a:srgbClr val="001F46"/>
              </a:solidFill>
              <a:latin typeface="Barlow Light" charset="0"/>
              <a:cs typeface="Arial" charset="0"/>
              <a:sym typeface="Barlow Light" charset="0"/>
            </a:endParaRPr>
          </a:p>
          <a:p>
            <a:pPr marL="76200" indent="0" eaLnBrk="1" hangingPunct="1">
              <a:spcAft>
                <a:spcPct val="0"/>
              </a:spcAft>
              <a:buClr>
                <a:schemeClr val="accent1"/>
              </a:buClr>
              <a:buFont typeface="Barlow Light" charset="0"/>
              <a:buNone/>
            </a:pP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9. 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Psihološka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podrška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, 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empatija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, 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izbegavanje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stigm</a:t>
            </a:r>
            <a:r>
              <a:rPr lang="sr-Latn-R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atiziranja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(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grupna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ili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individualna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en-US" altLang="en-US" sz="20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terapija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)</a:t>
            </a:r>
            <a:endParaRPr lang="ro-RO" altLang="en-US" sz="2000" dirty="0">
              <a:solidFill>
                <a:srgbClr val="001F46"/>
              </a:solidFill>
              <a:latin typeface="Barlow Light" charset="0"/>
              <a:cs typeface="Arial" charset="0"/>
              <a:sym typeface="Barlow Light" charset="0"/>
            </a:endParaRPr>
          </a:p>
          <a:p>
            <a:pPr marL="76200" indent="0" eaLnBrk="1" hangingPunct="1">
              <a:spcAft>
                <a:spcPct val="0"/>
              </a:spcAft>
              <a:buClr>
                <a:schemeClr val="accent1"/>
              </a:buClr>
              <a:buFont typeface="Barlow Light" charset="0"/>
              <a:buNone/>
            </a:pP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10. </a:t>
            </a:r>
            <a:r>
              <a:rPr lang="sr-Latn-R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Praćenje i kontinuitet u l</a:t>
            </a:r>
            <a:r>
              <a:rPr lang="en-U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e</a:t>
            </a:r>
            <a:r>
              <a:rPr lang="sr-Latn-RS" altLang="en-US" sz="20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čenju</a:t>
            </a:r>
            <a:endParaRPr lang="ro-RO" altLang="en-US" sz="2000" dirty="0">
              <a:solidFill>
                <a:srgbClr val="001F46"/>
              </a:solidFill>
              <a:latin typeface="Barlow Light" charset="0"/>
              <a:cs typeface="Arial" charset="0"/>
              <a:sym typeface="Barlow Light" charset="0"/>
            </a:endParaRPr>
          </a:p>
        </p:txBody>
      </p:sp>
      <p:sp>
        <p:nvSpPr>
          <p:cNvPr id="27652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AE9C9823-4CF4-45EF-9062-A52C04B8EE8E}" type="slidenum">
              <a:rPr lang="en-US" altLang="en-US" sz="1100" smtClean="0">
                <a:solidFill>
                  <a:srgbClr val="748394"/>
                </a:solidFill>
                <a:latin typeface="Barlow SemiBold" charset="0"/>
                <a:sym typeface="Barlow SemiBold" charset="0"/>
              </a:rPr>
              <a:pPr/>
              <a:t>22</a:t>
            </a:fld>
            <a:endParaRPr lang="en-US" altLang="en-US" sz="1100">
              <a:solidFill>
                <a:srgbClr val="748394"/>
              </a:solidFill>
              <a:latin typeface="Barlow SemiBold" charset="0"/>
              <a:sym typeface="Barlow SemiBold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14363" y="392113"/>
            <a:ext cx="6757987" cy="919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Barlow SemiBold" charset="0"/>
              <a:buNone/>
            </a:pPr>
            <a:r>
              <a:rPr lang="ro-RO" altLang="en-US" sz="2400" i="1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Bibliografija</a:t>
            </a:r>
            <a:endParaRPr lang="en-US" altLang="en-US" sz="2400" i="1" dirty="0">
              <a:solidFill>
                <a:srgbClr val="FFFFFF"/>
              </a:solidFill>
              <a:latin typeface="Barlow SemiBold" charset="0"/>
              <a:cs typeface="Arial" charset="0"/>
              <a:sym typeface="Barlow SemiBold" charset="0"/>
            </a:endParaRPr>
          </a:p>
        </p:txBody>
      </p:sp>
      <p:sp>
        <p:nvSpPr>
          <p:cNvPr id="28675" name="Text Placeholder 2"/>
          <p:cNvSpPr txBox="1">
            <a:spLocks noGrp="1" noChangeArrowheads="1"/>
          </p:cNvSpPr>
          <p:nvPr>
            <p:ph type="body" idx="1"/>
          </p:nvPr>
        </p:nvSpPr>
        <p:spPr>
          <a:xfrm>
            <a:off x="468313" y="1347788"/>
            <a:ext cx="8496300" cy="3114675"/>
          </a:xfrm>
        </p:spPr>
        <p:txBody>
          <a:bodyPr/>
          <a:lstStyle/>
          <a:p>
            <a:pPr eaLnBrk="1" hangingPunct="1">
              <a:spcAft>
                <a:spcPct val="0"/>
              </a:spcAft>
              <a:buClr>
                <a:schemeClr val="accent1"/>
              </a:buClr>
              <a:buFont typeface="Barlow Light" charset="0"/>
              <a:buChar char="▸"/>
            </a:pPr>
            <a:r>
              <a:rPr lang="en-US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Chaput JP, Ferraro ZM, Prud'homme D, Sharma AM. Widespread misconceptions about obesity. Can Fam Physician. 2014</a:t>
            </a:r>
            <a:r>
              <a:rPr lang="ro-RO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,  </a:t>
            </a:r>
            <a:r>
              <a:rPr lang="en-US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60(11):973-5, 981-</a:t>
            </a:r>
            <a:r>
              <a:rPr lang="ro-RO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4</a:t>
            </a:r>
          </a:p>
          <a:p>
            <a:pPr eaLnBrk="1" hangingPunct="1">
              <a:spcAft>
                <a:spcPct val="0"/>
              </a:spcAft>
              <a:buClr>
                <a:schemeClr val="accent1"/>
              </a:buClr>
              <a:buFont typeface="Barlow Light" charset="0"/>
              <a:buChar char="▸"/>
            </a:pPr>
            <a:r>
              <a:rPr lang="en-US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Mahmoud R</a:t>
            </a:r>
            <a:r>
              <a:rPr lang="ro-RO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,</a:t>
            </a:r>
            <a:r>
              <a:rPr lang="en-US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Kimonis V</a:t>
            </a:r>
            <a:r>
              <a:rPr lang="ro-RO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, </a:t>
            </a:r>
            <a:r>
              <a:rPr lang="en-US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Butler MG. Genetics of Obesity in Humans: A Clinical Review. Int. J. Mol. Sci. 2022, 23</a:t>
            </a:r>
            <a:r>
              <a:rPr lang="ro-RO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:</a:t>
            </a:r>
            <a:r>
              <a:rPr lang="en-US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11005</a:t>
            </a:r>
            <a:endParaRPr lang="ro-RO" altLang="en-US" sz="1200">
              <a:solidFill>
                <a:srgbClr val="001F46"/>
              </a:solidFill>
              <a:latin typeface="Barlow Light" charset="0"/>
              <a:cs typeface="Arial" charset="0"/>
              <a:sym typeface="Barlow Light" charset="0"/>
            </a:endParaRPr>
          </a:p>
          <a:p>
            <a:pPr eaLnBrk="1" hangingPunct="1">
              <a:spcAft>
                <a:spcPct val="0"/>
              </a:spcAft>
              <a:buClr>
                <a:schemeClr val="accent1"/>
              </a:buClr>
              <a:buFont typeface="Barlow Light" charset="0"/>
              <a:buChar char="▸"/>
            </a:pPr>
            <a:r>
              <a:rPr lang="en-US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NCD Risk Factor Collaboration</a:t>
            </a:r>
            <a:r>
              <a:rPr lang="ro-RO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.</a:t>
            </a:r>
            <a:r>
              <a:rPr lang="en-US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UN Population Division and World Obesity Federation projections</a:t>
            </a:r>
            <a:r>
              <a:rPr lang="ro-RO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. 2017</a:t>
            </a:r>
          </a:p>
          <a:p>
            <a:pPr eaLnBrk="1" hangingPunct="1">
              <a:spcAft>
                <a:spcPct val="0"/>
              </a:spcAft>
              <a:buClr>
                <a:schemeClr val="accent1"/>
              </a:buClr>
              <a:buFont typeface="Barlow Light" charset="0"/>
              <a:buChar char="▸"/>
            </a:pPr>
            <a:r>
              <a:rPr lang="ro-RO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Freemark M.S. Pediatric Obesity, Etiology, Pathogenesis and Treatment, Second edition. Humana Press. 2018, ISBN 978-3-319-68191-7</a:t>
            </a:r>
          </a:p>
          <a:p>
            <a:pPr eaLnBrk="1" hangingPunct="1">
              <a:spcAft>
                <a:spcPct val="0"/>
              </a:spcAft>
              <a:buClr>
                <a:schemeClr val="accent1"/>
              </a:buClr>
              <a:buFont typeface="Barlow Light" charset="0"/>
              <a:buChar char="▸"/>
            </a:pPr>
            <a:r>
              <a:rPr lang="en-US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World Obesity Federation. ”World Obesity Atlas 2022”, London, 2022</a:t>
            </a:r>
            <a:endParaRPr lang="ro-RO" altLang="en-US" sz="1200">
              <a:solidFill>
                <a:srgbClr val="001F46"/>
              </a:solidFill>
              <a:latin typeface="Barlow Light" charset="0"/>
              <a:cs typeface="Arial" charset="0"/>
              <a:sym typeface="Barlow Light" charset="0"/>
            </a:endParaRPr>
          </a:p>
          <a:p>
            <a:pPr eaLnBrk="1" hangingPunct="1">
              <a:spcAft>
                <a:spcPct val="0"/>
              </a:spcAft>
              <a:buClr>
                <a:schemeClr val="accent1"/>
              </a:buClr>
              <a:buFont typeface="Barlow Light" charset="0"/>
              <a:buChar char="▸"/>
            </a:pPr>
            <a:r>
              <a:rPr lang="en-US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Grief SN, Waterman M</a:t>
            </a:r>
            <a:r>
              <a:rPr lang="ro-RO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. </a:t>
            </a:r>
            <a:r>
              <a:rPr lang="en-US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Approach to Obesity Management in the Primary Care Setting. J Obes Weight-Loss Medication</a:t>
            </a:r>
            <a:r>
              <a:rPr lang="ro-RO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. 2019,  </a:t>
            </a:r>
            <a:r>
              <a:rPr lang="en-US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5:</a:t>
            </a:r>
            <a:r>
              <a:rPr lang="ro-RO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1</a:t>
            </a:r>
            <a:r>
              <a:rPr lang="en-US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024</a:t>
            </a:r>
            <a:endParaRPr lang="ro-RO" altLang="en-US" sz="1200">
              <a:solidFill>
                <a:srgbClr val="001F46"/>
              </a:solidFill>
              <a:latin typeface="Barlow Light" charset="0"/>
              <a:cs typeface="Arial" charset="0"/>
              <a:sym typeface="Barlow Light" charset="0"/>
            </a:endParaRPr>
          </a:p>
          <a:p>
            <a:pPr eaLnBrk="1" hangingPunct="1">
              <a:spcAft>
                <a:spcPct val="0"/>
              </a:spcAft>
              <a:buClr>
                <a:schemeClr val="accent1"/>
              </a:buClr>
              <a:buFont typeface="Barlow Light" charset="0"/>
              <a:buChar char="▸"/>
            </a:pPr>
            <a:r>
              <a:rPr lang="en-US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Forgione N, Deed G, Kilov G et al. Managing Obesity in Primary Care: Breaking Down the Barriers. Adv Ther </a:t>
            </a:r>
            <a:r>
              <a:rPr lang="ro-RO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2018, </a:t>
            </a:r>
            <a:r>
              <a:rPr lang="en-US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35</a:t>
            </a:r>
            <a:r>
              <a:rPr lang="ro-RO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:</a:t>
            </a:r>
            <a:r>
              <a:rPr lang="en-US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191–198</a:t>
            </a:r>
            <a:endParaRPr lang="ro-RO" altLang="en-US" sz="1200">
              <a:solidFill>
                <a:srgbClr val="001F46"/>
              </a:solidFill>
              <a:latin typeface="Barlow Light" charset="0"/>
              <a:cs typeface="Arial" charset="0"/>
              <a:sym typeface="Barlow Light" charset="0"/>
            </a:endParaRPr>
          </a:p>
          <a:p>
            <a:pPr eaLnBrk="1" hangingPunct="1">
              <a:spcAft>
                <a:spcPct val="0"/>
              </a:spcAft>
              <a:buClr>
                <a:schemeClr val="accent1"/>
              </a:buClr>
              <a:buFont typeface="Barlow Light" charset="0"/>
              <a:buChar char="▸"/>
            </a:pPr>
            <a:r>
              <a:rPr lang="ro-RO" altLang="en-US" sz="1200">
                <a:latin typeface="Barlow Light" charset="0"/>
                <a:cs typeface="Arial" charset="0"/>
                <a:sym typeface="Barlow Light" charset="0"/>
              </a:rPr>
              <a:t>MacKay H, Gunasekara CJ, Yam KY, et al. Sex-specific epigenetic development in the mouse hypothalamic arcuate nucleus pinpoints human genomic regions associated with body mass index. Sci Adv. 2022, 8(39):eabo3991. </a:t>
            </a:r>
          </a:p>
          <a:p>
            <a:pPr eaLnBrk="1" hangingPunct="1">
              <a:spcAft>
                <a:spcPct val="0"/>
              </a:spcAft>
              <a:buClr>
                <a:schemeClr val="accent1"/>
              </a:buClr>
              <a:buFont typeface="Barlow Light" charset="0"/>
              <a:buChar char="▸"/>
            </a:pPr>
            <a:r>
              <a:rPr lang="en-US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Eurostat.  ”Body mass index (BMI) by sex, age and income quintile” 2019, available  at </a:t>
            </a:r>
            <a:r>
              <a:rPr lang="en-US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  <a:hlinkClick r:id="rId2"/>
              </a:rPr>
              <a:t>https://appsso.eurostat.ec.europa.eu/nui/show.do?dataset=hlth_ehis_bm1i&amp;lang=en</a:t>
            </a:r>
            <a:endParaRPr lang="en-US" altLang="en-US" sz="1200">
              <a:solidFill>
                <a:srgbClr val="001F46"/>
              </a:solidFill>
              <a:latin typeface="Barlow Light" charset="0"/>
              <a:cs typeface="Arial" charset="0"/>
              <a:sym typeface="Barlow Light" charset="0"/>
            </a:endParaRPr>
          </a:p>
          <a:p>
            <a:pPr eaLnBrk="1" hangingPunct="1">
              <a:spcAft>
                <a:spcPct val="0"/>
              </a:spcAft>
              <a:buClr>
                <a:schemeClr val="accent1"/>
              </a:buClr>
              <a:buFont typeface="Barlow Light" charset="0"/>
              <a:buChar char="▸"/>
            </a:pPr>
            <a:r>
              <a:rPr lang="en-US" altLang="en-US" sz="120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https://www.verywellmind.com/difference-between-disordered-eating-and-eating-disorders-5184548</a:t>
            </a:r>
          </a:p>
        </p:txBody>
      </p:sp>
      <p:sp>
        <p:nvSpPr>
          <p:cNvPr id="28676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22A78314-FA73-4AF8-A343-F5FCFCEC5CF4}" type="slidenum">
              <a:rPr lang="en-US" altLang="en-US" sz="1100" smtClean="0">
                <a:solidFill>
                  <a:srgbClr val="748394"/>
                </a:solidFill>
                <a:latin typeface="Barlow SemiBold" charset="0"/>
                <a:sym typeface="Barlow SemiBold" charset="0"/>
              </a:rPr>
              <a:pPr/>
              <a:t>23</a:t>
            </a:fld>
            <a:endParaRPr lang="en-US" altLang="en-US" sz="1100">
              <a:solidFill>
                <a:srgbClr val="748394"/>
              </a:solidFill>
              <a:latin typeface="Barlow SemiBold" charset="0"/>
              <a:sym typeface="Barlow SemiBold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Google Shape;503;p3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F5C42E62-170F-44E8-83A7-A15AC792F6F7}" type="slidenum">
              <a:rPr lang="en-US" altLang="en-US" sz="1100" smtClean="0">
                <a:solidFill>
                  <a:srgbClr val="748394"/>
                </a:solidFill>
                <a:latin typeface="Barlow SemiBold" charset="0"/>
                <a:sym typeface="Barlow SemiBold" charset="0"/>
              </a:rPr>
              <a:pPr/>
              <a:t>24</a:t>
            </a:fld>
            <a:endParaRPr lang="en-US" altLang="en-US" sz="1100">
              <a:solidFill>
                <a:srgbClr val="748394"/>
              </a:solidFill>
              <a:latin typeface="Barlow SemiBold" charset="0"/>
              <a:sym typeface="Barlow SemiBold" charset="0"/>
            </a:endParaRPr>
          </a:p>
        </p:txBody>
      </p:sp>
      <p:pic>
        <p:nvPicPr>
          <p:cNvPr id="2969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635125"/>
            <a:ext cx="3552825" cy="199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Google Shape;163;p14"/>
          <p:cNvSpPr txBox="1">
            <a:spLocks noGrp="1" noChangeArrowheads="1"/>
          </p:cNvSpPr>
          <p:nvPr>
            <p:ph type="title"/>
          </p:nvPr>
        </p:nvSpPr>
        <p:spPr>
          <a:xfrm>
            <a:off x="614363" y="392113"/>
            <a:ext cx="6757987" cy="919162"/>
          </a:xfrm>
        </p:spPr>
        <p:txBody>
          <a:bodyPr/>
          <a:lstStyle/>
          <a:p>
            <a:pPr marL="139700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Barlow SemiBold" charset="0"/>
              <a:buNone/>
            </a:pPr>
            <a:r>
              <a:rPr lang="sr-Latn-RS" altLang="en-US" sz="2000" dirty="0">
                <a:solidFill>
                  <a:schemeClr val="bg1"/>
                </a:solidFill>
                <a:latin typeface="Barlow SemiBold" charset="0"/>
                <a:cs typeface="Arial" charset="0"/>
                <a:sym typeface="Barlow SemiBold" charset="0"/>
              </a:rPr>
              <a:t>Broj p</a:t>
            </a:r>
            <a:r>
              <a:rPr lang="en-US" altLang="en-US" sz="2000" dirty="0" err="1">
                <a:solidFill>
                  <a:schemeClr val="bg1"/>
                </a:solidFill>
                <a:latin typeface="Barlow SemiBold" charset="0"/>
                <a:cs typeface="Arial" charset="0"/>
                <a:sym typeface="Barlow SemiBold" charset="0"/>
              </a:rPr>
              <a:t>roje</a:t>
            </a:r>
            <a:r>
              <a:rPr lang="sr-Latn-RS" altLang="en-US" sz="2000" dirty="0">
                <a:solidFill>
                  <a:schemeClr val="bg1"/>
                </a:solidFill>
                <a:latin typeface="Barlow SemiBold" charset="0"/>
                <a:cs typeface="Arial" charset="0"/>
                <a:sym typeface="Barlow SemiBold" charset="0"/>
              </a:rPr>
              <a:t>k</a:t>
            </a:r>
            <a:r>
              <a:rPr lang="en-US" altLang="en-US" sz="2000" dirty="0">
                <a:solidFill>
                  <a:schemeClr val="bg1"/>
                </a:solidFill>
                <a:latin typeface="Barlow SemiBold" charset="0"/>
                <a:cs typeface="Arial" charset="0"/>
                <a:sym typeface="Barlow SemiBold" charset="0"/>
              </a:rPr>
              <a:t>t</a:t>
            </a:r>
            <a:r>
              <a:rPr lang="sr-Latn-RS" altLang="en-US" sz="2000" dirty="0">
                <a:solidFill>
                  <a:schemeClr val="bg1"/>
                </a:solidFill>
                <a:latin typeface="Barlow SemiBold" charset="0"/>
                <a:cs typeface="Arial" charset="0"/>
                <a:sym typeface="Barlow SemiBold" charset="0"/>
              </a:rPr>
              <a:t>a</a:t>
            </a:r>
            <a:r>
              <a:rPr lang="en-US" altLang="en-US" sz="2000" dirty="0">
                <a:solidFill>
                  <a:schemeClr val="bg1"/>
                </a:solidFill>
                <a:latin typeface="Barlow SemiBold" charset="0"/>
                <a:cs typeface="Arial" charset="0"/>
                <a:sym typeface="Barlow SemiBold" charset="0"/>
              </a:rPr>
              <a:t>: 2021-1-RO01- KA220-HED-38B739A3</a:t>
            </a:r>
          </a:p>
        </p:txBody>
      </p:sp>
      <p:sp>
        <p:nvSpPr>
          <p:cNvPr id="166" name="Google Shape;166;p14"/>
          <p:cNvSpPr txBox="1">
            <a:spLocks noGrp="1"/>
          </p:cNvSpPr>
          <p:nvPr>
            <p:ph type="body" idx="2"/>
          </p:nvPr>
        </p:nvSpPr>
        <p:spPr>
          <a:xfrm>
            <a:off x="363538" y="2787650"/>
            <a:ext cx="4967287" cy="1223963"/>
          </a:xfrm>
        </p:spPr>
        <p:txBody>
          <a:bodyPr/>
          <a:lstStyle/>
          <a:p>
            <a:pPr marL="139700" indent="0" algn="ctr" eaLnBrk="1" fontAlgn="auto" hangingPunct="1">
              <a:buClr>
                <a:schemeClr val="accent1"/>
              </a:buClr>
              <a:buFont typeface="Barlow Light"/>
              <a:buNone/>
              <a:defRPr/>
            </a:pPr>
            <a:r>
              <a:rPr lang="sr-Latn-R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Podrška Evropske komisije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 </a:t>
            </a:r>
            <a:r>
              <a:rPr lang="sr-Latn-R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izradi ove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 pre</a:t>
            </a:r>
            <a:r>
              <a:rPr lang="sr-Latn-R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z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enta</a:t>
            </a:r>
            <a:r>
              <a:rPr lang="sr-Latn-R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c</a:t>
            </a:r>
            <a:r>
              <a:rPr lang="en-US" sz="1400" dirty="0" err="1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i</a:t>
            </a:r>
            <a:r>
              <a:rPr lang="sr-Latn-R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je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 </a:t>
            </a:r>
            <a:r>
              <a:rPr lang="sr-Latn-R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ne predstavlja i odobravanje njenog sadržaja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, </a:t>
            </a:r>
            <a:r>
              <a:rPr lang="sr-Latn-R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koji odražava samo stavove autora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, </a:t>
            </a:r>
            <a:r>
              <a:rPr lang="sr-Latn-R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te se Komisija ne može smatrati odgovornom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 </a:t>
            </a:r>
            <a:r>
              <a:rPr lang="sr-Latn-R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za korišćenje u bilo koju svrhu informacija sadržanih u ovoj prezentaciji</a:t>
            </a:r>
            <a:r>
              <a:rPr lang="en-US" sz="1400" dirty="0">
                <a:solidFill>
                  <a:schemeClr val="tx1"/>
                </a:solidFill>
                <a:latin typeface="Barlow SemiBold" panose="020B0604020202020204" charset="0"/>
                <a:ea typeface="Barlow Light"/>
                <a:cs typeface="Calibri" panose="020F0502020204030204" pitchFamily="34" charset="0"/>
                <a:sym typeface="Barlow Light"/>
              </a:rPr>
              <a:t>.</a:t>
            </a:r>
          </a:p>
          <a:p>
            <a:pPr marL="0" indent="0" eaLnBrk="1" fontAlgn="auto" hangingPunct="1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  <a:defRPr/>
            </a:pPr>
            <a:endParaRPr sz="1400" dirty="0">
              <a:solidFill>
                <a:schemeClr val="accent2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marL="0" indent="0" eaLnBrk="1" fontAlgn="auto" hangingPunct="1">
              <a:spcBef>
                <a:spcPts val="0"/>
              </a:spcBef>
              <a:buClr>
                <a:schemeClr val="accent1"/>
              </a:buClr>
              <a:buFont typeface="Barlow Light"/>
              <a:buNone/>
              <a:defRPr/>
            </a:pPr>
            <a:endParaRPr sz="1400" dirty="0">
              <a:solidFill>
                <a:schemeClr val="accent2"/>
              </a:solidFill>
              <a:latin typeface="Barlow Light"/>
              <a:ea typeface="Barlow Light"/>
              <a:cs typeface="Barlow Light"/>
              <a:sym typeface="Barlow Light"/>
            </a:endParaRPr>
          </a:p>
        </p:txBody>
      </p:sp>
      <p:sp>
        <p:nvSpPr>
          <p:cNvPr id="8196" name="Google Shape;167;p1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66A9D211-631D-47A9-AA58-04B63F680DB6}" type="slidenum">
              <a:rPr lang="en-US" altLang="en-US" sz="1100" smtClean="0">
                <a:solidFill>
                  <a:srgbClr val="748394"/>
                </a:solidFill>
                <a:latin typeface="Barlow SemiBold" charset="0"/>
                <a:sym typeface="Barlow SemiBold" charset="0"/>
              </a:rPr>
              <a:pPr/>
              <a:t>3</a:t>
            </a:fld>
            <a:endParaRPr lang="en-US" altLang="en-US" sz="1100">
              <a:solidFill>
                <a:srgbClr val="748394"/>
              </a:solidFill>
              <a:latin typeface="Barlow SemiBold" charset="0"/>
              <a:sym typeface="Barlow SemiBold" charset="0"/>
            </a:endParaRPr>
          </a:p>
        </p:txBody>
      </p:sp>
      <p:grpSp>
        <p:nvGrpSpPr>
          <p:cNvPr id="8197" name="Google Shape;168;p14"/>
          <p:cNvGrpSpPr>
            <a:grpSpLocks/>
          </p:cNvGrpSpPr>
          <p:nvPr/>
        </p:nvGrpSpPr>
        <p:grpSpPr bwMode="auto">
          <a:xfrm>
            <a:off x="8391525" y="301625"/>
            <a:ext cx="450850" cy="450850"/>
            <a:chOff x="3277794" y="2969995"/>
            <a:chExt cx="457200" cy="457200"/>
          </a:xfrm>
        </p:grpSpPr>
        <p:sp>
          <p:nvSpPr>
            <p:cNvPr id="8200" name="Google Shape;169;p14"/>
            <p:cNvSpPr>
              <a:spLocks/>
            </p:cNvSpPr>
            <p:nvPr/>
          </p:nvSpPr>
          <p:spPr bwMode="auto">
            <a:xfrm>
              <a:off x="3277794" y="2969995"/>
              <a:ext cx="457200" cy="171450"/>
            </a:xfrm>
            <a:custGeom>
              <a:avLst/>
              <a:gdLst>
                <a:gd name="T0" fmla="*/ 19050 w 457200"/>
                <a:gd name="T1" fmla="*/ 104775 h 171450"/>
                <a:gd name="T2" fmla="*/ 40005 w 457200"/>
                <a:gd name="T3" fmla="*/ 104775 h 171450"/>
                <a:gd name="T4" fmla="*/ 123825 w 457200"/>
                <a:gd name="T5" fmla="*/ 171450 h 171450"/>
                <a:gd name="T6" fmla="*/ 207645 w 457200"/>
                <a:gd name="T7" fmla="*/ 104775 h 171450"/>
                <a:gd name="T8" fmla="*/ 250508 w 457200"/>
                <a:gd name="T9" fmla="*/ 104775 h 171450"/>
                <a:gd name="T10" fmla="*/ 334328 w 457200"/>
                <a:gd name="T11" fmla="*/ 171450 h 171450"/>
                <a:gd name="T12" fmla="*/ 418148 w 457200"/>
                <a:gd name="T13" fmla="*/ 104775 h 171450"/>
                <a:gd name="T14" fmla="*/ 438150 w 457200"/>
                <a:gd name="T15" fmla="*/ 104775 h 171450"/>
                <a:gd name="T16" fmla="*/ 457200 w 457200"/>
                <a:gd name="T17" fmla="*/ 85725 h 171450"/>
                <a:gd name="T18" fmla="*/ 438150 w 457200"/>
                <a:gd name="T19" fmla="*/ 66675 h 171450"/>
                <a:gd name="T20" fmla="*/ 417195 w 457200"/>
                <a:gd name="T21" fmla="*/ 66675 h 171450"/>
                <a:gd name="T22" fmla="*/ 333375 w 457200"/>
                <a:gd name="T23" fmla="*/ 0 h 171450"/>
                <a:gd name="T24" fmla="*/ 249555 w 457200"/>
                <a:gd name="T25" fmla="*/ 66675 h 171450"/>
                <a:gd name="T26" fmla="*/ 206693 w 457200"/>
                <a:gd name="T27" fmla="*/ 66675 h 171450"/>
                <a:gd name="T28" fmla="*/ 122873 w 457200"/>
                <a:gd name="T29" fmla="*/ 0 h 171450"/>
                <a:gd name="T30" fmla="*/ 40005 w 457200"/>
                <a:gd name="T31" fmla="*/ 66675 h 171450"/>
                <a:gd name="T32" fmla="*/ 19050 w 457200"/>
                <a:gd name="T33" fmla="*/ 66675 h 171450"/>
                <a:gd name="T34" fmla="*/ 0 w 457200"/>
                <a:gd name="T35" fmla="*/ 85725 h 171450"/>
                <a:gd name="T36" fmla="*/ 19050 w 457200"/>
                <a:gd name="T37" fmla="*/ 104775 h 171450"/>
                <a:gd name="T38" fmla="*/ 289560 w 457200"/>
                <a:gd name="T39" fmla="*/ 66675 h 171450"/>
                <a:gd name="T40" fmla="*/ 333375 w 457200"/>
                <a:gd name="T41" fmla="*/ 38100 h 171450"/>
                <a:gd name="T42" fmla="*/ 377190 w 457200"/>
                <a:gd name="T43" fmla="*/ 66675 h 171450"/>
                <a:gd name="T44" fmla="*/ 381000 w 457200"/>
                <a:gd name="T45" fmla="*/ 85725 h 171450"/>
                <a:gd name="T46" fmla="*/ 377190 w 457200"/>
                <a:gd name="T47" fmla="*/ 104775 h 171450"/>
                <a:gd name="T48" fmla="*/ 333375 w 457200"/>
                <a:gd name="T49" fmla="*/ 133350 h 171450"/>
                <a:gd name="T50" fmla="*/ 289560 w 457200"/>
                <a:gd name="T51" fmla="*/ 104775 h 171450"/>
                <a:gd name="T52" fmla="*/ 285750 w 457200"/>
                <a:gd name="T53" fmla="*/ 85725 h 171450"/>
                <a:gd name="T54" fmla="*/ 289560 w 457200"/>
                <a:gd name="T55" fmla="*/ 66675 h 171450"/>
                <a:gd name="T56" fmla="*/ 80010 w 457200"/>
                <a:gd name="T57" fmla="*/ 66675 h 171450"/>
                <a:gd name="T58" fmla="*/ 123825 w 457200"/>
                <a:gd name="T59" fmla="*/ 38100 h 171450"/>
                <a:gd name="T60" fmla="*/ 167640 w 457200"/>
                <a:gd name="T61" fmla="*/ 66675 h 171450"/>
                <a:gd name="T62" fmla="*/ 171450 w 457200"/>
                <a:gd name="T63" fmla="*/ 85725 h 171450"/>
                <a:gd name="T64" fmla="*/ 167640 w 457200"/>
                <a:gd name="T65" fmla="*/ 104775 h 171450"/>
                <a:gd name="T66" fmla="*/ 123825 w 457200"/>
                <a:gd name="T67" fmla="*/ 133350 h 171450"/>
                <a:gd name="T68" fmla="*/ 80010 w 457200"/>
                <a:gd name="T69" fmla="*/ 104775 h 171450"/>
                <a:gd name="T70" fmla="*/ 76200 w 457200"/>
                <a:gd name="T71" fmla="*/ 85725 h 171450"/>
                <a:gd name="T72" fmla="*/ 80010 w 457200"/>
                <a:gd name="T73" fmla="*/ 66675 h 17145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57200" h="171450" extrusionOk="0">
                  <a:moveTo>
                    <a:pt x="19050" y="104775"/>
                  </a:moveTo>
                  <a:lnTo>
                    <a:pt x="40005" y="104775"/>
                  </a:lnTo>
                  <a:cubicBezTo>
                    <a:pt x="48578" y="142875"/>
                    <a:pt x="82868" y="171450"/>
                    <a:pt x="123825" y="171450"/>
                  </a:cubicBezTo>
                  <a:cubicBezTo>
                    <a:pt x="164783" y="171450"/>
                    <a:pt x="199073" y="142875"/>
                    <a:pt x="207645" y="104775"/>
                  </a:cubicBezTo>
                  <a:lnTo>
                    <a:pt x="250508" y="104775"/>
                  </a:lnTo>
                  <a:cubicBezTo>
                    <a:pt x="259080" y="142875"/>
                    <a:pt x="293370" y="171450"/>
                    <a:pt x="334328" y="171450"/>
                  </a:cubicBezTo>
                  <a:cubicBezTo>
                    <a:pt x="375285" y="171450"/>
                    <a:pt x="409575" y="142875"/>
                    <a:pt x="418148" y="104775"/>
                  </a:cubicBezTo>
                  <a:lnTo>
                    <a:pt x="438150" y="104775"/>
                  </a:lnTo>
                  <a:cubicBezTo>
                    <a:pt x="448628" y="104775"/>
                    <a:pt x="457200" y="96203"/>
                    <a:pt x="457200" y="85725"/>
                  </a:cubicBezTo>
                  <a:cubicBezTo>
                    <a:pt x="457200" y="75248"/>
                    <a:pt x="448628" y="66675"/>
                    <a:pt x="438150" y="66675"/>
                  </a:cubicBezTo>
                  <a:lnTo>
                    <a:pt x="417195" y="66675"/>
                  </a:lnTo>
                  <a:cubicBezTo>
                    <a:pt x="408623" y="28575"/>
                    <a:pt x="374333" y="0"/>
                    <a:pt x="333375" y="0"/>
                  </a:cubicBezTo>
                  <a:cubicBezTo>
                    <a:pt x="292418" y="0"/>
                    <a:pt x="258128" y="28575"/>
                    <a:pt x="249555" y="66675"/>
                  </a:cubicBezTo>
                  <a:lnTo>
                    <a:pt x="206693" y="66675"/>
                  </a:lnTo>
                  <a:cubicBezTo>
                    <a:pt x="198120" y="28575"/>
                    <a:pt x="163830" y="0"/>
                    <a:pt x="122873" y="0"/>
                  </a:cubicBezTo>
                  <a:cubicBezTo>
                    <a:pt x="81915" y="0"/>
                    <a:pt x="48578" y="28575"/>
                    <a:pt x="40005" y="66675"/>
                  </a:cubicBezTo>
                  <a:lnTo>
                    <a:pt x="19050" y="66675"/>
                  </a:lnTo>
                  <a:cubicBezTo>
                    <a:pt x="8573" y="66675"/>
                    <a:pt x="0" y="75248"/>
                    <a:pt x="0" y="85725"/>
                  </a:cubicBezTo>
                  <a:cubicBezTo>
                    <a:pt x="0" y="96203"/>
                    <a:pt x="8573" y="104775"/>
                    <a:pt x="19050" y="104775"/>
                  </a:cubicBezTo>
                  <a:close/>
                  <a:moveTo>
                    <a:pt x="289560" y="66675"/>
                  </a:moveTo>
                  <a:cubicBezTo>
                    <a:pt x="297180" y="49530"/>
                    <a:pt x="314325" y="38100"/>
                    <a:pt x="333375" y="38100"/>
                  </a:cubicBezTo>
                  <a:cubicBezTo>
                    <a:pt x="352425" y="38100"/>
                    <a:pt x="369570" y="49530"/>
                    <a:pt x="377190" y="66675"/>
                  </a:cubicBezTo>
                  <a:cubicBezTo>
                    <a:pt x="379095" y="72390"/>
                    <a:pt x="381000" y="79058"/>
                    <a:pt x="381000" y="85725"/>
                  </a:cubicBezTo>
                  <a:cubicBezTo>
                    <a:pt x="381000" y="92393"/>
                    <a:pt x="379095" y="99060"/>
                    <a:pt x="377190" y="104775"/>
                  </a:cubicBezTo>
                  <a:cubicBezTo>
                    <a:pt x="369570" y="121920"/>
                    <a:pt x="353378" y="133350"/>
                    <a:pt x="333375" y="133350"/>
                  </a:cubicBezTo>
                  <a:cubicBezTo>
                    <a:pt x="313373" y="133350"/>
                    <a:pt x="297180" y="121920"/>
                    <a:pt x="289560" y="104775"/>
                  </a:cubicBezTo>
                  <a:cubicBezTo>
                    <a:pt x="287655" y="99060"/>
                    <a:pt x="285750" y="92393"/>
                    <a:pt x="285750" y="85725"/>
                  </a:cubicBezTo>
                  <a:cubicBezTo>
                    <a:pt x="285750" y="79058"/>
                    <a:pt x="287655" y="72390"/>
                    <a:pt x="289560" y="66675"/>
                  </a:cubicBezTo>
                  <a:close/>
                  <a:moveTo>
                    <a:pt x="80010" y="66675"/>
                  </a:moveTo>
                  <a:cubicBezTo>
                    <a:pt x="87630" y="49530"/>
                    <a:pt x="104775" y="38100"/>
                    <a:pt x="123825" y="38100"/>
                  </a:cubicBezTo>
                  <a:cubicBezTo>
                    <a:pt x="142875" y="38100"/>
                    <a:pt x="160020" y="49530"/>
                    <a:pt x="167640" y="66675"/>
                  </a:cubicBezTo>
                  <a:cubicBezTo>
                    <a:pt x="169545" y="72390"/>
                    <a:pt x="171450" y="79058"/>
                    <a:pt x="171450" y="85725"/>
                  </a:cubicBezTo>
                  <a:cubicBezTo>
                    <a:pt x="171450" y="92393"/>
                    <a:pt x="169545" y="99060"/>
                    <a:pt x="167640" y="104775"/>
                  </a:cubicBezTo>
                  <a:cubicBezTo>
                    <a:pt x="160020" y="121920"/>
                    <a:pt x="143828" y="133350"/>
                    <a:pt x="123825" y="133350"/>
                  </a:cubicBezTo>
                  <a:cubicBezTo>
                    <a:pt x="103823" y="133350"/>
                    <a:pt x="87630" y="121920"/>
                    <a:pt x="80010" y="104775"/>
                  </a:cubicBezTo>
                  <a:cubicBezTo>
                    <a:pt x="78105" y="99060"/>
                    <a:pt x="76200" y="92393"/>
                    <a:pt x="76200" y="85725"/>
                  </a:cubicBezTo>
                  <a:cubicBezTo>
                    <a:pt x="76200" y="79058"/>
                    <a:pt x="78105" y="72390"/>
                    <a:pt x="80010" y="666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dist="19050" dir="5400000" algn="bl" rotWithShape="0">
                <a:schemeClr val="tx1">
                  <a:alpha val="1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 anchor="ctr"/>
            <a:lstStyle/>
            <a:p>
              <a:endParaRPr lang="it-IT"/>
            </a:p>
          </p:txBody>
        </p:sp>
        <p:sp>
          <p:nvSpPr>
            <p:cNvPr id="8201" name="Google Shape;170;p14"/>
            <p:cNvSpPr>
              <a:spLocks/>
            </p:cNvSpPr>
            <p:nvPr/>
          </p:nvSpPr>
          <p:spPr bwMode="auto">
            <a:xfrm>
              <a:off x="3430194" y="3189070"/>
              <a:ext cx="304800" cy="238125"/>
            </a:xfrm>
            <a:custGeom>
              <a:avLst/>
              <a:gdLst>
                <a:gd name="T0" fmla="*/ 295275 w 304800"/>
                <a:gd name="T1" fmla="*/ 0 h 238125"/>
                <a:gd name="T2" fmla="*/ 9525 w 304800"/>
                <a:gd name="T3" fmla="*/ 0 h 238125"/>
                <a:gd name="T4" fmla="*/ 0 w 304800"/>
                <a:gd name="T5" fmla="*/ 9525 h 238125"/>
                <a:gd name="T6" fmla="*/ 0 w 304800"/>
                <a:gd name="T7" fmla="*/ 47625 h 238125"/>
                <a:gd name="T8" fmla="*/ 142875 w 304800"/>
                <a:gd name="T9" fmla="*/ 47625 h 238125"/>
                <a:gd name="T10" fmla="*/ 171450 w 304800"/>
                <a:gd name="T11" fmla="*/ 76200 h 238125"/>
                <a:gd name="T12" fmla="*/ 171450 w 304800"/>
                <a:gd name="T13" fmla="*/ 238125 h 238125"/>
                <a:gd name="T14" fmla="*/ 304800 w 304800"/>
                <a:gd name="T15" fmla="*/ 238125 h 238125"/>
                <a:gd name="T16" fmla="*/ 304800 w 304800"/>
                <a:gd name="T17" fmla="*/ 9525 h 238125"/>
                <a:gd name="T18" fmla="*/ 295275 w 304800"/>
                <a:gd name="T19" fmla="*/ 0 h 2381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4800" h="238125" extrusionOk="0">
                  <a:moveTo>
                    <a:pt x="295275" y="0"/>
                  </a:moveTo>
                  <a:lnTo>
                    <a:pt x="9525" y="0"/>
                  </a:lnTo>
                  <a:cubicBezTo>
                    <a:pt x="4763" y="0"/>
                    <a:pt x="0" y="4763"/>
                    <a:pt x="0" y="9525"/>
                  </a:cubicBezTo>
                  <a:lnTo>
                    <a:pt x="0" y="47625"/>
                  </a:lnTo>
                  <a:lnTo>
                    <a:pt x="142875" y="47625"/>
                  </a:lnTo>
                  <a:cubicBezTo>
                    <a:pt x="159068" y="47625"/>
                    <a:pt x="171450" y="60007"/>
                    <a:pt x="171450" y="76200"/>
                  </a:cubicBezTo>
                  <a:lnTo>
                    <a:pt x="171450" y="238125"/>
                  </a:lnTo>
                  <a:lnTo>
                    <a:pt x="304800" y="238125"/>
                  </a:lnTo>
                  <a:lnTo>
                    <a:pt x="304800" y="9525"/>
                  </a:lnTo>
                  <a:cubicBezTo>
                    <a:pt x="304800" y="4763"/>
                    <a:pt x="300038" y="0"/>
                    <a:pt x="29527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dist="19050" dir="5400000" algn="bl" rotWithShape="0">
                <a:schemeClr val="tx1">
                  <a:alpha val="1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 anchor="ctr"/>
            <a:lstStyle/>
            <a:p>
              <a:endParaRPr lang="it-IT"/>
            </a:p>
          </p:txBody>
        </p:sp>
        <p:sp>
          <p:nvSpPr>
            <p:cNvPr id="8202" name="Google Shape;171;p14"/>
            <p:cNvSpPr>
              <a:spLocks/>
            </p:cNvSpPr>
            <p:nvPr/>
          </p:nvSpPr>
          <p:spPr bwMode="auto">
            <a:xfrm>
              <a:off x="3277794" y="3255745"/>
              <a:ext cx="304800" cy="171450"/>
            </a:xfrm>
            <a:custGeom>
              <a:avLst/>
              <a:gdLst>
                <a:gd name="T0" fmla="*/ 285750 w 304800"/>
                <a:gd name="T1" fmla="*/ 0 h 171450"/>
                <a:gd name="T2" fmla="*/ 19050 w 304800"/>
                <a:gd name="T3" fmla="*/ 0 h 171450"/>
                <a:gd name="T4" fmla="*/ 0 w 304800"/>
                <a:gd name="T5" fmla="*/ 19050 h 171450"/>
                <a:gd name="T6" fmla="*/ 0 w 304800"/>
                <a:gd name="T7" fmla="*/ 170498 h 171450"/>
                <a:gd name="T8" fmla="*/ 953 w 304800"/>
                <a:gd name="T9" fmla="*/ 171450 h 171450"/>
                <a:gd name="T10" fmla="*/ 304800 w 304800"/>
                <a:gd name="T11" fmla="*/ 171450 h 171450"/>
                <a:gd name="T12" fmla="*/ 304800 w 304800"/>
                <a:gd name="T13" fmla="*/ 171450 h 171450"/>
                <a:gd name="T14" fmla="*/ 304800 w 304800"/>
                <a:gd name="T15" fmla="*/ 19050 h 171450"/>
                <a:gd name="T16" fmla="*/ 285750 w 304800"/>
                <a:gd name="T17" fmla="*/ 0 h 171450"/>
                <a:gd name="T18" fmla="*/ 242888 w 304800"/>
                <a:gd name="T19" fmla="*/ 142875 h 171450"/>
                <a:gd name="T20" fmla="*/ 61913 w 304800"/>
                <a:gd name="T21" fmla="*/ 142875 h 171450"/>
                <a:gd name="T22" fmla="*/ 47625 w 304800"/>
                <a:gd name="T23" fmla="*/ 128588 h 171450"/>
                <a:gd name="T24" fmla="*/ 61913 w 304800"/>
                <a:gd name="T25" fmla="*/ 114300 h 171450"/>
                <a:gd name="T26" fmla="*/ 242888 w 304800"/>
                <a:gd name="T27" fmla="*/ 114300 h 171450"/>
                <a:gd name="T28" fmla="*/ 257175 w 304800"/>
                <a:gd name="T29" fmla="*/ 128588 h 171450"/>
                <a:gd name="T30" fmla="*/ 242888 w 304800"/>
                <a:gd name="T31" fmla="*/ 142875 h 171450"/>
                <a:gd name="T32" fmla="*/ 242888 w 304800"/>
                <a:gd name="T33" fmla="*/ 85725 h 171450"/>
                <a:gd name="T34" fmla="*/ 61913 w 304800"/>
                <a:gd name="T35" fmla="*/ 85725 h 171450"/>
                <a:gd name="T36" fmla="*/ 47625 w 304800"/>
                <a:gd name="T37" fmla="*/ 71438 h 171450"/>
                <a:gd name="T38" fmla="*/ 61913 w 304800"/>
                <a:gd name="T39" fmla="*/ 57150 h 171450"/>
                <a:gd name="T40" fmla="*/ 242888 w 304800"/>
                <a:gd name="T41" fmla="*/ 57150 h 171450"/>
                <a:gd name="T42" fmla="*/ 257175 w 304800"/>
                <a:gd name="T43" fmla="*/ 71438 h 171450"/>
                <a:gd name="T44" fmla="*/ 242888 w 304800"/>
                <a:gd name="T45" fmla="*/ 85725 h 17145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04800" h="171450" extrusionOk="0">
                  <a:moveTo>
                    <a:pt x="285750" y="0"/>
                  </a:moveTo>
                  <a:lnTo>
                    <a:pt x="19050" y="0"/>
                  </a:lnTo>
                  <a:cubicBezTo>
                    <a:pt x="8573" y="0"/>
                    <a:pt x="0" y="8572"/>
                    <a:pt x="0" y="19050"/>
                  </a:cubicBezTo>
                  <a:lnTo>
                    <a:pt x="0" y="170498"/>
                  </a:lnTo>
                  <a:cubicBezTo>
                    <a:pt x="0" y="170498"/>
                    <a:pt x="0" y="170498"/>
                    <a:pt x="953" y="171450"/>
                  </a:cubicBezTo>
                  <a:lnTo>
                    <a:pt x="304800" y="171450"/>
                  </a:lnTo>
                  <a:lnTo>
                    <a:pt x="304800" y="19050"/>
                  </a:lnTo>
                  <a:cubicBezTo>
                    <a:pt x="304800" y="8572"/>
                    <a:pt x="296228" y="0"/>
                    <a:pt x="285750" y="0"/>
                  </a:cubicBezTo>
                  <a:close/>
                  <a:moveTo>
                    <a:pt x="242888" y="142875"/>
                  </a:moveTo>
                  <a:lnTo>
                    <a:pt x="61913" y="142875"/>
                  </a:lnTo>
                  <a:cubicBezTo>
                    <a:pt x="54293" y="142875"/>
                    <a:pt x="47625" y="136208"/>
                    <a:pt x="47625" y="128588"/>
                  </a:cubicBezTo>
                  <a:cubicBezTo>
                    <a:pt x="47625" y="120968"/>
                    <a:pt x="54293" y="114300"/>
                    <a:pt x="61913" y="114300"/>
                  </a:cubicBezTo>
                  <a:lnTo>
                    <a:pt x="242888" y="114300"/>
                  </a:lnTo>
                  <a:cubicBezTo>
                    <a:pt x="250508" y="114300"/>
                    <a:pt x="257175" y="120968"/>
                    <a:pt x="257175" y="128588"/>
                  </a:cubicBezTo>
                  <a:cubicBezTo>
                    <a:pt x="257175" y="136208"/>
                    <a:pt x="250508" y="142875"/>
                    <a:pt x="242888" y="142875"/>
                  </a:cubicBezTo>
                  <a:close/>
                  <a:moveTo>
                    <a:pt x="242888" y="85725"/>
                  </a:moveTo>
                  <a:lnTo>
                    <a:pt x="61913" y="85725"/>
                  </a:lnTo>
                  <a:cubicBezTo>
                    <a:pt x="54293" y="85725"/>
                    <a:pt x="47625" y="79057"/>
                    <a:pt x="47625" y="71438"/>
                  </a:cubicBezTo>
                  <a:cubicBezTo>
                    <a:pt x="47625" y="63818"/>
                    <a:pt x="54293" y="57150"/>
                    <a:pt x="61913" y="57150"/>
                  </a:cubicBezTo>
                  <a:lnTo>
                    <a:pt x="242888" y="57150"/>
                  </a:lnTo>
                  <a:cubicBezTo>
                    <a:pt x="250508" y="57150"/>
                    <a:pt x="257175" y="63818"/>
                    <a:pt x="257175" y="71438"/>
                  </a:cubicBezTo>
                  <a:cubicBezTo>
                    <a:pt x="257175" y="79057"/>
                    <a:pt x="250508" y="85725"/>
                    <a:pt x="242888" y="8572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dist="19050" dir="5400000" algn="bl" rotWithShape="0">
                <a:schemeClr val="tx1">
                  <a:alpha val="1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 anchor="ctr"/>
            <a:lstStyle/>
            <a:p>
              <a:endParaRPr lang="it-IT"/>
            </a:p>
          </p:txBody>
        </p:sp>
      </p:grpSp>
      <p:pic>
        <p:nvPicPr>
          <p:cNvPr id="81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924050"/>
            <a:ext cx="3195638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708150"/>
            <a:ext cx="4757737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 txBox="1">
            <a:spLocks noGrp="1" noChangeArrowheads="1"/>
          </p:cNvSpPr>
          <p:nvPr>
            <p:ph type="ctrTitle"/>
          </p:nvPr>
        </p:nvSpPr>
        <p:spPr>
          <a:xfrm>
            <a:off x="614363" y="3124200"/>
            <a:ext cx="6059487" cy="15335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Barlow SemiBold" charset="0"/>
              <a:buNone/>
            </a:pPr>
            <a:r>
              <a:rPr lang="en-US" altLang="en-US" sz="3200" dirty="0" err="1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Defini</a:t>
            </a:r>
            <a:r>
              <a:rPr lang="sr-Latn-RS" altLang="en-US" sz="32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cija gojaznosti</a:t>
            </a:r>
            <a:endParaRPr lang="ro-RO" altLang="en-US" sz="3200" dirty="0">
              <a:solidFill>
                <a:srgbClr val="FFFFFF"/>
              </a:solidFill>
              <a:latin typeface="Barlow SemiBold" charset="0"/>
              <a:cs typeface="Arial" charset="0"/>
              <a:sym typeface="Barlow SemiBold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body" idx="1"/>
          </p:nvPr>
        </p:nvSpPr>
        <p:spPr>
          <a:xfrm>
            <a:off x="395288" y="2284413"/>
            <a:ext cx="8569325" cy="2247900"/>
          </a:xfrm>
        </p:spPr>
        <p:txBody>
          <a:bodyPr/>
          <a:lstStyle/>
          <a:p>
            <a:pPr marL="76200" indent="0" algn="ctr" eaLnBrk="1" fontAlgn="auto" hangingPunct="1">
              <a:spcBef>
                <a:spcPts val="1000"/>
              </a:spcBef>
              <a:buClr>
                <a:schemeClr val="accent1"/>
              </a:buClr>
              <a:buFont typeface="Barlow Light"/>
              <a:buNone/>
              <a:defRPr/>
            </a:pP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Prema Svetskoj zdravstvenoj organizaciji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(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SZ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O),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gojaznost predstavlja prekomernu akumulaciju masnog tkiva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(mas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e masti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),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što je promena koja se smatra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ab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normal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nom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 </a:t>
            </a:r>
            <a:r>
              <a:rPr lang="sr-Latn-R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i koja sa sobom nosi zdravstvene rizike</a:t>
            </a:r>
            <a:r>
              <a:rPr lang="en-US" sz="2000" dirty="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rPr>
              <a:t>.</a:t>
            </a:r>
            <a:endParaRPr lang="ro-RO" sz="2000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algn="ctr" eaLnBrk="1" fontAlgn="auto" hangingPunct="1">
              <a:spcBef>
                <a:spcPts val="1000"/>
              </a:spcBef>
              <a:buClr>
                <a:schemeClr val="accent1"/>
              </a:buClr>
              <a:buFont typeface="Barlow Light"/>
              <a:buChar char="▸"/>
              <a:defRPr/>
            </a:pPr>
            <a:endParaRPr lang="ro-RO" sz="2000" dirty="0">
              <a:solidFill>
                <a:schemeClr val="dk1"/>
              </a:solidFill>
              <a:latin typeface="Barlow Light"/>
              <a:ea typeface="Barlow Light"/>
              <a:cs typeface="Barlow Light"/>
              <a:sym typeface="Barlow Light"/>
            </a:endParaRPr>
          </a:p>
        </p:txBody>
      </p:sp>
      <p:sp>
        <p:nvSpPr>
          <p:cNvPr id="10243" name="Google Shape;203;p18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36EA2DDF-3FEB-4E3C-A2C3-3A1F29A02783}" type="slidenum">
              <a:rPr lang="en-US" altLang="en-US" sz="1100" smtClean="0">
                <a:solidFill>
                  <a:srgbClr val="748394"/>
                </a:solidFill>
                <a:latin typeface="Barlow SemiBold" charset="0"/>
                <a:sym typeface="Barlow SemiBold" charset="0"/>
              </a:rPr>
              <a:pPr/>
              <a:t>5</a:t>
            </a:fld>
            <a:endParaRPr lang="en-US" altLang="en-US" sz="1100">
              <a:solidFill>
                <a:srgbClr val="748394"/>
              </a:solidFill>
              <a:latin typeface="Barlow SemiBold" charset="0"/>
              <a:sym typeface="Barlow SemiBold" charset="0"/>
            </a:endParaRPr>
          </a:p>
        </p:txBody>
      </p:sp>
      <p:grpSp>
        <p:nvGrpSpPr>
          <p:cNvPr id="10244" name="Google Shape;204;p18"/>
          <p:cNvGrpSpPr>
            <a:grpSpLocks/>
          </p:cNvGrpSpPr>
          <p:nvPr/>
        </p:nvGrpSpPr>
        <p:grpSpPr bwMode="auto">
          <a:xfrm>
            <a:off x="8435975" y="288925"/>
            <a:ext cx="361950" cy="476250"/>
            <a:chOff x="4276825" y="487236"/>
            <a:chExt cx="317500" cy="419100"/>
          </a:xfrm>
        </p:grpSpPr>
        <p:sp>
          <p:nvSpPr>
            <p:cNvPr id="10246" name="Google Shape;205;p18"/>
            <p:cNvSpPr>
              <a:spLocks/>
            </p:cNvSpPr>
            <p:nvPr/>
          </p:nvSpPr>
          <p:spPr bwMode="auto">
            <a:xfrm>
              <a:off x="4276825" y="706311"/>
              <a:ext cx="317500" cy="200025"/>
            </a:xfrm>
            <a:custGeom>
              <a:avLst/>
              <a:gdLst>
                <a:gd name="T0" fmla="*/ 233456 w 317500"/>
                <a:gd name="T1" fmla="*/ 11968 h 200025"/>
                <a:gd name="T2" fmla="*/ 233456 w 317500"/>
                <a:gd name="T3" fmla="*/ 77950 h 200025"/>
                <a:gd name="T4" fmla="*/ 250530 w 317500"/>
                <a:gd name="T5" fmla="*/ 114415 h 200025"/>
                <a:gd name="T6" fmla="*/ 214779 w 317500"/>
                <a:gd name="T7" fmla="*/ 131832 h 200025"/>
                <a:gd name="T8" fmla="*/ 197705 w 317500"/>
                <a:gd name="T9" fmla="*/ 95365 h 200025"/>
                <a:gd name="T10" fmla="*/ 214779 w 317500"/>
                <a:gd name="T11" fmla="*/ 77950 h 200025"/>
                <a:gd name="T12" fmla="*/ 214779 w 317500"/>
                <a:gd name="T13" fmla="*/ 5296 h 200025"/>
                <a:gd name="T14" fmla="*/ 177426 w 317500"/>
                <a:gd name="T15" fmla="*/ 0 h 200025"/>
                <a:gd name="T16" fmla="*/ 140074 w 317500"/>
                <a:gd name="T17" fmla="*/ 0 h 200025"/>
                <a:gd name="T18" fmla="*/ 102721 w 317500"/>
                <a:gd name="T19" fmla="*/ 5296 h 200025"/>
                <a:gd name="T20" fmla="*/ 102721 w 317500"/>
                <a:gd name="T21" fmla="*/ 76200 h 200025"/>
                <a:gd name="T22" fmla="*/ 112075 w 317500"/>
                <a:gd name="T23" fmla="*/ 76200 h 200025"/>
                <a:gd name="T24" fmla="*/ 149412 w 317500"/>
                <a:gd name="T25" fmla="*/ 114283 h 200025"/>
                <a:gd name="T26" fmla="*/ 149412 w 317500"/>
                <a:gd name="T27" fmla="*/ 114284 h 200025"/>
                <a:gd name="T28" fmla="*/ 149412 w 317500"/>
                <a:gd name="T29" fmla="*/ 171450 h 200025"/>
                <a:gd name="T30" fmla="*/ 140074 w 317500"/>
                <a:gd name="T31" fmla="*/ 180975 h 200025"/>
                <a:gd name="T32" fmla="*/ 121397 w 317500"/>
                <a:gd name="T33" fmla="*/ 180975 h 200025"/>
                <a:gd name="T34" fmla="*/ 112059 w 317500"/>
                <a:gd name="T35" fmla="*/ 171450 h 200025"/>
                <a:gd name="T36" fmla="*/ 121397 w 317500"/>
                <a:gd name="T37" fmla="*/ 161925 h 200025"/>
                <a:gd name="T38" fmla="*/ 130797 w 317500"/>
                <a:gd name="T39" fmla="*/ 161925 h 200025"/>
                <a:gd name="T40" fmla="*/ 130797 w 317500"/>
                <a:gd name="T41" fmla="*/ 114300 h 200025"/>
                <a:gd name="T42" fmla="*/ 112123 w 317500"/>
                <a:gd name="T43" fmla="*/ 95250 h 200025"/>
                <a:gd name="T44" fmla="*/ 112120 w 317500"/>
                <a:gd name="T45" fmla="*/ 95250 h 200025"/>
                <a:gd name="T46" fmla="*/ 74690 w 317500"/>
                <a:gd name="T47" fmla="*/ 95250 h 200025"/>
                <a:gd name="T48" fmla="*/ 55968 w 317500"/>
                <a:gd name="T49" fmla="*/ 114348 h 200025"/>
                <a:gd name="T50" fmla="*/ 55968 w 317500"/>
                <a:gd name="T51" fmla="*/ 161925 h 200025"/>
                <a:gd name="T52" fmla="*/ 65368 w 317500"/>
                <a:gd name="T53" fmla="*/ 161925 h 200025"/>
                <a:gd name="T54" fmla="*/ 74706 w 317500"/>
                <a:gd name="T55" fmla="*/ 171450 h 200025"/>
                <a:gd name="T56" fmla="*/ 65368 w 317500"/>
                <a:gd name="T57" fmla="*/ 180975 h 200025"/>
                <a:gd name="T58" fmla="*/ 46691 w 317500"/>
                <a:gd name="T59" fmla="*/ 180975 h 200025"/>
                <a:gd name="T60" fmla="*/ 37353 w 317500"/>
                <a:gd name="T61" fmla="*/ 171450 h 200025"/>
                <a:gd name="T62" fmla="*/ 37353 w 317500"/>
                <a:gd name="T63" fmla="*/ 114300 h 200025"/>
                <a:gd name="T64" fmla="*/ 74704 w 317500"/>
                <a:gd name="T65" fmla="*/ 76200 h 200025"/>
                <a:gd name="T66" fmla="*/ 74706 w 317500"/>
                <a:gd name="T67" fmla="*/ 76200 h 200025"/>
                <a:gd name="T68" fmla="*/ 84044 w 317500"/>
                <a:gd name="T69" fmla="*/ 76200 h 200025"/>
                <a:gd name="T70" fmla="*/ 84044 w 317500"/>
                <a:gd name="T71" fmla="*/ 11968 h 200025"/>
                <a:gd name="T72" fmla="*/ 0 w 317500"/>
                <a:gd name="T73" fmla="*/ 142875 h 200025"/>
                <a:gd name="T74" fmla="*/ 0 w 317500"/>
                <a:gd name="T75" fmla="*/ 200025 h 200025"/>
                <a:gd name="T76" fmla="*/ 317500 w 317500"/>
                <a:gd name="T77" fmla="*/ 200025 h 200025"/>
                <a:gd name="T78" fmla="*/ 317500 w 317500"/>
                <a:gd name="T79" fmla="*/ 142875 h 200025"/>
                <a:gd name="T80" fmla="*/ 233456 w 317500"/>
                <a:gd name="T81" fmla="*/ 11968 h 20002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17500" h="200025" extrusionOk="0">
                  <a:moveTo>
                    <a:pt x="233456" y="11968"/>
                  </a:moveTo>
                  <a:lnTo>
                    <a:pt x="233456" y="77950"/>
                  </a:lnTo>
                  <a:cubicBezTo>
                    <a:pt x="248043" y="83210"/>
                    <a:pt x="255687" y="99537"/>
                    <a:pt x="250530" y="114415"/>
                  </a:cubicBezTo>
                  <a:cubicBezTo>
                    <a:pt x="245372" y="129294"/>
                    <a:pt x="229367" y="137092"/>
                    <a:pt x="214779" y="131832"/>
                  </a:cubicBezTo>
                  <a:cubicBezTo>
                    <a:pt x="200192" y="126571"/>
                    <a:pt x="192548" y="110244"/>
                    <a:pt x="197705" y="95365"/>
                  </a:cubicBezTo>
                  <a:cubicBezTo>
                    <a:pt x="200526" y="87228"/>
                    <a:pt x="206802" y="80827"/>
                    <a:pt x="214779" y="77950"/>
                  </a:cubicBezTo>
                  <a:lnTo>
                    <a:pt x="214779" y="5296"/>
                  </a:lnTo>
                  <a:cubicBezTo>
                    <a:pt x="202620" y="1818"/>
                    <a:pt x="190055" y="37"/>
                    <a:pt x="177426" y="0"/>
                  </a:cubicBezTo>
                  <a:lnTo>
                    <a:pt x="140074" y="0"/>
                  </a:lnTo>
                  <a:cubicBezTo>
                    <a:pt x="127445" y="37"/>
                    <a:pt x="114880" y="1818"/>
                    <a:pt x="102721" y="5296"/>
                  </a:cubicBezTo>
                  <a:lnTo>
                    <a:pt x="102721" y="76200"/>
                  </a:lnTo>
                  <a:lnTo>
                    <a:pt x="112075" y="76200"/>
                  </a:lnTo>
                  <a:cubicBezTo>
                    <a:pt x="132695" y="76200"/>
                    <a:pt x="149412" y="93251"/>
                    <a:pt x="149412" y="114283"/>
                  </a:cubicBezTo>
                  <a:cubicBezTo>
                    <a:pt x="149412" y="114284"/>
                    <a:pt x="149412" y="114284"/>
                    <a:pt x="149412" y="114284"/>
                  </a:cubicBezTo>
                  <a:lnTo>
                    <a:pt x="149412" y="171450"/>
                  </a:lnTo>
                  <a:cubicBezTo>
                    <a:pt x="149412" y="176711"/>
                    <a:pt x="145231" y="180975"/>
                    <a:pt x="140074" y="180975"/>
                  </a:cubicBezTo>
                  <a:lnTo>
                    <a:pt x="121397" y="180975"/>
                  </a:lnTo>
                  <a:cubicBezTo>
                    <a:pt x="116240" y="180975"/>
                    <a:pt x="112059" y="176711"/>
                    <a:pt x="112059" y="171450"/>
                  </a:cubicBezTo>
                  <a:cubicBezTo>
                    <a:pt x="112059" y="166189"/>
                    <a:pt x="116240" y="161925"/>
                    <a:pt x="121397" y="161925"/>
                  </a:cubicBezTo>
                  <a:lnTo>
                    <a:pt x="130797" y="161925"/>
                  </a:lnTo>
                  <a:lnTo>
                    <a:pt x="130797" y="114300"/>
                  </a:lnTo>
                  <a:cubicBezTo>
                    <a:pt x="130798" y="103780"/>
                    <a:pt x="122437" y="95251"/>
                    <a:pt x="112123" y="95250"/>
                  </a:cubicBezTo>
                  <a:cubicBezTo>
                    <a:pt x="112122" y="95250"/>
                    <a:pt x="112121" y="95250"/>
                    <a:pt x="112120" y="95250"/>
                  </a:cubicBezTo>
                  <a:lnTo>
                    <a:pt x="74690" y="95250"/>
                  </a:lnTo>
                  <a:cubicBezTo>
                    <a:pt x="64362" y="95280"/>
                    <a:pt x="55997" y="103813"/>
                    <a:pt x="55968" y="114348"/>
                  </a:cubicBezTo>
                  <a:lnTo>
                    <a:pt x="55968" y="161925"/>
                  </a:lnTo>
                  <a:lnTo>
                    <a:pt x="65368" y="161925"/>
                  </a:lnTo>
                  <a:cubicBezTo>
                    <a:pt x="70525" y="161925"/>
                    <a:pt x="74706" y="166189"/>
                    <a:pt x="74706" y="171450"/>
                  </a:cubicBezTo>
                  <a:cubicBezTo>
                    <a:pt x="74706" y="176711"/>
                    <a:pt x="70525" y="180975"/>
                    <a:pt x="65368" y="180975"/>
                  </a:cubicBezTo>
                  <a:lnTo>
                    <a:pt x="46691" y="180975"/>
                  </a:lnTo>
                  <a:cubicBezTo>
                    <a:pt x="41534" y="180975"/>
                    <a:pt x="37353" y="176711"/>
                    <a:pt x="37353" y="171450"/>
                  </a:cubicBezTo>
                  <a:lnTo>
                    <a:pt x="37353" y="114300"/>
                  </a:lnTo>
                  <a:cubicBezTo>
                    <a:pt x="37353" y="93258"/>
                    <a:pt x="54075" y="76200"/>
                    <a:pt x="74704" y="76200"/>
                  </a:cubicBezTo>
                  <a:cubicBezTo>
                    <a:pt x="74705" y="76200"/>
                    <a:pt x="74705" y="76200"/>
                    <a:pt x="74706" y="76200"/>
                  </a:cubicBezTo>
                  <a:lnTo>
                    <a:pt x="84044" y="76200"/>
                  </a:lnTo>
                  <a:lnTo>
                    <a:pt x="84044" y="11968"/>
                  </a:lnTo>
                  <a:cubicBezTo>
                    <a:pt x="33006" y="34681"/>
                    <a:pt x="9" y="86077"/>
                    <a:pt x="0" y="142875"/>
                  </a:cubicBezTo>
                  <a:lnTo>
                    <a:pt x="0" y="200025"/>
                  </a:lnTo>
                  <a:lnTo>
                    <a:pt x="317500" y="200025"/>
                  </a:lnTo>
                  <a:lnTo>
                    <a:pt x="317500" y="142875"/>
                  </a:lnTo>
                  <a:cubicBezTo>
                    <a:pt x="317491" y="86077"/>
                    <a:pt x="284493" y="34681"/>
                    <a:pt x="233456" y="1196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dist="19050" dir="5400000" algn="bl" rotWithShape="0">
                <a:schemeClr val="tx1">
                  <a:alpha val="1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 anchor="ctr"/>
            <a:lstStyle/>
            <a:p>
              <a:endParaRPr lang="it-IT"/>
            </a:p>
          </p:txBody>
        </p:sp>
        <p:sp>
          <p:nvSpPr>
            <p:cNvPr id="10247" name="Google Shape;206;p18"/>
            <p:cNvSpPr>
              <a:spLocks/>
            </p:cNvSpPr>
            <p:nvPr/>
          </p:nvSpPr>
          <p:spPr bwMode="auto">
            <a:xfrm>
              <a:off x="4342192" y="487236"/>
              <a:ext cx="186764" cy="190500"/>
            </a:xfrm>
            <a:custGeom>
              <a:avLst/>
              <a:gdLst>
                <a:gd name="T0" fmla="*/ 186765 w 186764"/>
                <a:gd name="T1" fmla="*/ 95250 h 190500"/>
                <a:gd name="T2" fmla="*/ 93382 w 186764"/>
                <a:gd name="T3" fmla="*/ 190500 h 190500"/>
                <a:gd name="T4" fmla="*/ 0 w 186764"/>
                <a:gd name="T5" fmla="*/ 95250 h 190500"/>
                <a:gd name="T6" fmla="*/ 93382 w 186764"/>
                <a:gd name="T7" fmla="*/ 0 h 190500"/>
                <a:gd name="T8" fmla="*/ 186765 w 186764"/>
                <a:gd name="T9" fmla="*/ 95250 h 1905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86764" h="190500" extrusionOk="0">
                  <a:moveTo>
                    <a:pt x="186765" y="95250"/>
                  </a:moveTo>
                  <a:cubicBezTo>
                    <a:pt x="186765" y="147855"/>
                    <a:pt x="144956" y="190500"/>
                    <a:pt x="93382" y="190500"/>
                  </a:cubicBezTo>
                  <a:cubicBezTo>
                    <a:pt x="41809" y="190500"/>
                    <a:pt x="0" y="147855"/>
                    <a:pt x="0" y="95250"/>
                  </a:cubicBezTo>
                  <a:cubicBezTo>
                    <a:pt x="0" y="42645"/>
                    <a:pt x="41809" y="0"/>
                    <a:pt x="93382" y="0"/>
                  </a:cubicBezTo>
                  <a:cubicBezTo>
                    <a:pt x="144956" y="0"/>
                    <a:pt x="186765" y="42645"/>
                    <a:pt x="186765" y="9525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dist="19050" dir="5400000" algn="bl" rotWithShape="0">
                <a:schemeClr val="tx1">
                  <a:alpha val="1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1425" tIns="45700" rIns="91425" bIns="45700" anchor="ctr"/>
            <a:lstStyle/>
            <a:p>
              <a:endParaRPr lang="it-IT"/>
            </a:p>
          </p:txBody>
        </p:sp>
      </p:grpSp>
      <p:sp>
        <p:nvSpPr>
          <p:cNvPr id="10245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14363" y="392113"/>
            <a:ext cx="6757987" cy="919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Barlow SemiBold" charset="0"/>
              <a:buNone/>
            </a:pPr>
            <a:r>
              <a:rPr lang="ro-RO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Gojaznost – definicija</a:t>
            </a:r>
            <a:endParaRPr lang="it-IT" altLang="en-US" sz="3000" dirty="0">
              <a:solidFill>
                <a:srgbClr val="FFFFFF"/>
              </a:solidFill>
              <a:latin typeface="Barlow SemiBold" charset="0"/>
              <a:cs typeface="Arial" charset="0"/>
              <a:sym typeface="Barlow SemiBold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14363" y="392113"/>
            <a:ext cx="6757987" cy="919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Barlow SemiBold" charset="0"/>
              <a:buNone/>
            </a:pPr>
            <a:r>
              <a:rPr lang="ro-RO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Indeks telesne mase</a:t>
            </a:r>
            <a:endParaRPr lang="en-US" altLang="en-US" sz="3000" dirty="0">
              <a:solidFill>
                <a:srgbClr val="FFFFFF"/>
              </a:solidFill>
              <a:latin typeface="Barlow SemiBold" charset="0"/>
              <a:cs typeface="Arial" charset="0"/>
              <a:sym typeface="Barlow SemiBold" charset="0"/>
            </a:endParaRPr>
          </a:p>
        </p:txBody>
      </p:sp>
      <p:sp>
        <p:nvSpPr>
          <p:cNvPr id="11267" name="Text Placeholder 2"/>
          <p:cNvSpPr txBox="1">
            <a:spLocks noGrp="1" noChangeArrowheads="1"/>
          </p:cNvSpPr>
          <p:nvPr>
            <p:ph type="body" idx="1"/>
          </p:nvPr>
        </p:nvSpPr>
        <p:spPr>
          <a:xfrm>
            <a:off x="614363" y="1704975"/>
            <a:ext cx="8421687" cy="2827338"/>
          </a:xfrm>
        </p:spPr>
        <p:txBody>
          <a:bodyPr/>
          <a:lstStyle/>
          <a:p>
            <a:pPr eaLnBrk="1" hangingPunct="1">
              <a:spcAft>
                <a:spcPct val="0"/>
              </a:spcAft>
              <a:buClr>
                <a:schemeClr val="accent1"/>
              </a:buClr>
              <a:buFont typeface="Barlow Light" charset="0"/>
              <a:buChar char="▸"/>
            </a:pP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Sa teorijske tačke gledišta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, 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ova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k</a:t>
            </a:r>
            <a:r>
              <a:rPr lang="en-US" altLang="en-US" sz="24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ategor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ija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obuhvata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ljude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sa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indeksom telesne mase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(BMI) 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od preko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30 kg/m².</a:t>
            </a:r>
          </a:p>
          <a:p>
            <a:pPr eaLnBrk="1" hangingPunct="1">
              <a:spcAft>
                <a:spcPct val="0"/>
              </a:spcAft>
              <a:buClr>
                <a:schemeClr val="accent1"/>
              </a:buClr>
              <a:buFont typeface="Barlow Light" charset="0"/>
              <a:buChar char="▸"/>
            </a:pPr>
            <a:endParaRPr lang="en-US" altLang="en-US" sz="2400" dirty="0">
              <a:solidFill>
                <a:srgbClr val="001F46"/>
              </a:solidFill>
              <a:latin typeface="Barlow Light" charset="0"/>
              <a:cs typeface="Arial" charset="0"/>
              <a:sym typeface="Barlow Light" charset="0"/>
            </a:endParaRPr>
          </a:p>
        </p:txBody>
      </p:sp>
      <p:sp>
        <p:nvSpPr>
          <p:cNvPr id="11268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A58D7790-4969-47D6-83A3-8C780A92F01C}" type="slidenum">
              <a:rPr lang="en-US" altLang="en-US" sz="1100" smtClean="0">
                <a:solidFill>
                  <a:srgbClr val="748394"/>
                </a:solidFill>
                <a:latin typeface="Barlow SemiBold" charset="0"/>
                <a:sym typeface="Barlow SemiBold" charset="0"/>
              </a:rPr>
              <a:pPr/>
              <a:t>6</a:t>
            </a:fld>
            <a:endParaRPr lang="en-US" altLang="en-US" sz="1100">
              <a:solidFill>
                <a:srgbClr val="748394"/>
              </a:solidFill>
              <a:latin typeface="Barlow SemiBold" charset="0"/>
              <a:sym typeface="Barlow SemiBold" charset="0"/>
            </a:endParaRPr>
          </a:p>
        </p:txBody>
      </p:sp>
      <p:graphicFrame>
        <p:nvGraphicFramePr>
          <p:cNvPr id="5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273694"/>
              </p:ext>
            </p:extLst>
          </p:nvPr>
        </p:nvGraphicFramePr>
        <p:xfrm>
          <a:off x="1944688" y="2809875"/>
          <a:ext cx="5254626" cy="194171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627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7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182"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>
                          <a:latin typeface="Barlow Light" panose="00000400000000000000" pitchFamily="2" charset="0"/>
                        </a:rPr>
                        <a:t>Indeks telesne mase</a:t>
                      </a:r>
                      <a:r>
                        <a:rPr lang="en-US" sz="1200" b="1" dirty="0">
                          <a:latin typeface="Barlow Light" panose="00000400000000000000" pitchFamily="2" charset="0"/>
                        </a:rPr>
                        <a:t> (kg/m²)</a:t>
                      </a:r>
                    </a:p>
                  </a:txBody>
                  <a:tcPr marL="91465" marR="91465" marT="45668" marB="456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b="1" dirty="0">
                          <a:latin typeface="Barlow Light" panose="00000400000000000000" pitchFamily="2" charset="0"/>
                        </a:rPr>
                        <a:t>Interpretacija</a:t>
                      </a:r>
                      <a:endParaRPr lang="en-US" sz="1200" b="1" dirty="0">
                        <a:latin typeface="Barlow Light" panose="00000400000000000000" pitchFamily="2" charset="0"/>
                      </a:endParaRPr>
                    </a:p>
                  </a:txBody>
                  <a:tcPr marL="91465" marR="91465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18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Barlow Light" panose="00000400000000000000" pitchFamily="2" charset="0"/>
                        </a:rPr>
                        <a:t>&lt;18.5</a:t>
                      </a:r>
                    </a:p>
                  </a:txBody>
                  <a:tcPr marL="91465" marR="91465" marT="45668" marB="456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200" dirty="0">
                          <a:latin typeface="Barlow Light" panose="00000400000000000000" pitchFamily="2" charset="0"/>
                        </a:rPr>
                        <a:t>Nedovoljna težina</a:t>
                      </a:r>
                      <a:endParaRPr lang="en-US" sz="1200" dirty="0">
                        <a:latin typeface="Barlow Light" panose="00000400000000000000" pitchFamily="2" charset="0"/>
                      </a:endParaRPr>
                    </a:p>
                  </a:txBody>
                  <a:tcPr marL="91465" marR="91465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18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Barlow Light" panose="00000400000000000000" pitchFamily="2" charset="0"/>
                        </a:rPr>
                        <a:t>18.5 – 24.9</a:t>
                      </a:r>
                    </a:p>
                  </a:txBody>
                  <a:tcPr marL="91465" marR="91465" marT="45668" marB="456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200" dirty="0">
                          <a:latin typeface="Barlow Light" panose="00000400000000000000" pitchFamily="2" charset="0"/>
                        </a:rPr>
                        <a:t>U</a:t>
                      </a:r>
                      <a:r>
                        <a:rPr lang="sr-Latn-RS" sz="1200" baseline="0" dirty="0">
                          <a:latin typeface="Barlow Light" panose="00000400000000000000" pitchFamily="2" charset="0"/>
                        </a:rPr>
                        <a:t> n</a:t>
                      </a:r>
                      <a:r>
                        <a:rPr lang="en-US" sz="1200" dirty="0" err="1">
                          <a:latin typeface="Barlow Light" panose="00000400000000000000" pitchFamily="2" charset="0"/>
                        </a:rPr>
                        <a:t>ormal</a:t>
                      </a:r>
                      <a:r>
                        <a:rPr lang="sr-Latn-RS" sz="1200" dirty="0">
                          <a:latin typeface="Barlow Light" panose="00000400000000000000" pitchFamily="2" charset="0"/>
                        </a:rPr>
                        <a:t>nom</a:t>
                      </a:r>
                      <a:r>
                        <a:rPr lang="sr-Latn-RS" sz="1200" baseline="0" dirty="0">
                          <a:latin typeface="Barlow Light" panose="00000400000000000000" pitchFamily="2" charset="0"/>
                        </a:rPr>
                        <a:t> rasponu</a:t>
                      </a:r>
                      <a:endParaRPr lang="en-US" sz="1200" dirty="0">
                        <a:latin typeface="Barlow Light" panose="00000400000000000000" pitchFamily="2" charset="0"/>
                      </a:endParaRPr>
                    </a:p>
                  </a:txBody>
                  <a:tcPr marL="91465" marR="91465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18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Barlow Light" panose="00000400000000000000" pitchFamily="2" charset="0"/>
                        </a:rPr>
                        <a:t>25 – 29.9</a:t>
                      </a:r>
                    </a:p>
                  </a:txBody>
                  <a:tcPr marL="91465" marR="91465" marT="45668" marB="456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200" dirty="0">
                          <a:latin typeface="Barlow Light" panose="00000400000000000000" pitchFamily="2" charset="0"/>
                        </a:rPr>
                        <a:t>Prekomerna težina</a:t>
                      </a:r>
                      <a:r>
                        <a:rPr lang="en-US" sz="1200" dirty="0">
                          <a:latin typeface="Barlow Light" panose="00000400000000000000" pitchFamily="2" charset="0"/>
                        </a:rPr>
                        <a:t> / pre</a:t>
                      </a:r>
                      <a:r>
                        <a:rPr lang="sr-Latn-RS" sz="1200" dirty="0">
                          <a:latin typeface="Barlow Light" panose="00000400000000000000" pitchFamily="2" charset="0"/>
                        </a:rPr>
                        <a:t>dgojaznost</a:t>
                      </a:r>
                      <a:endParaRPr lang="en-US" sz="1200" dirty="0">
                        <a:latin typeface="Barlow Light" panose="00000400000000000000" pitchFamily="2" charset="0"/>
                      </a:endParaRPr>
                    </a:p>
                  </a:txBody>
                  <a:tcPr marL="91465" marR="91465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18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Barlow Light" panose="00000400000000000000" pitchFamily="2" charset="0"/>
                        </a:rPr>
                        <a:t>30 – 34.9</a:t>
                      </a:r>
                    </a:p>
                  </a:txBody>
                  <a:tcPr marL="91465" marR="91465" marT="45668" marB="456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200" dirty="0">
                          <a:latin typeface="Barlow Light" panose="00000400000000000000" pitchFamily="2" charset="0"/>
                        </a:rPr>
                        <a:t>Gojaznost</a:t>
                      </a:r>
                      <a:r>
                        <a:rPr lang="en-US" sz="1200" dirty="0">
                          <a:latin typeface="Barlow Light" panose="00000400000000000000" pitchFamily="2" charset="0"/>
                        </a:rPr>
                        <a:t>, </a:t>
                      </a:r>
                      <a:r>
                        <a:rPr lang="sr-Latn-RS" sz="1200" dirty="0">
                          <a:latin typeface="Barlow Light" panose="00000400000000000000" pitchFamily="2" charset="0"/>
                        </a:rPr>
                        <a:t>k</a:t>
                      </a:r>
                      <a:r>
                        <a:rPr lang="en-US" sz="1200" dirty="0">
                          <a:latin typeface="Barlow Light" panose="00000400000000000000" pitchFamily="2" charset="0"/>
                        </a:rPr>
                        <a:t>las</a:t>
                      </a:r>
                      <a:r>
                        <a:rPr lang="sr-Latn-RS" sz="1200" dirty="0">
                          <a:latin typeface="Barlow Light" panose="00000400000000000000" pitchFamily="2" charset="0"/>
                        </a:rPr>
                        <a:t>a</a:t>
                      </a:r>
                      <a:r>
                        <a:rPr lang="en-US" sz="1200" dirty="0">
                          <a:latin typeface="Barlow Light" panose="00000400000000000000" pitchFamily="2" charset="0"/>
                        </a:rPr>
                        <a:t> I</a:t>
                      </a:r>
                    </a:p>
                  </a:txBody>
                  <a:tcPr marL="91465" marR="91465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18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Barlow Light" panose="00000400000000000000" pitchFamily="2" charset="0"/>
                        </a:rPr>
                        <a:t>35.0 – 39.9</a:t>
                      </a:r>
                    </a:p>
                  </a:txBody>
                  <a:tcPr marL="91465" marR="91465" marT="45668" marB="456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200" dirty="0">
                          <a:latin typeface="Barlow Light" panose="00000400000000000000" pitchFamily="2" charset="0"/>
                        </a:rPr>
                        <a:t>Gojaznost</a:t>
                      </a:r>
                      <a:r>
                        <a:rPr lang="en-US" sz="1200" dirty="0">
                          <a:latin typeface="Barlow Light" panose="00000400000000000000" pitchFamily="2" charset="0"/>
                        </a:rPr>
                        <a:t>, </a:t>
                      </a:r>
                      <a:r>
                        <a:rPr lang="sr-Latn-RS" sz="1200" dirty="0">
                          <a:latin typeface="Barlow Light" panose="00000400000000000000" pitchFamily="2" charset="0"/>
                        </a:rPr>
                        <a:t>k</a:t>
                      </a:r>
                      <a:r>
                        <a:rPr lang="en-US" sz="1200" dirty="0">
                          <a:latin typeface="Barlow Light" panose="00000400000000000000" pitchFamily="2" charset="0"/>
                        </a:rPr>
                        <a:t>las</a:t>
                      </a:r>
                      <a:r>
                        <a:rPr lang="sr-Latn-RS" sz="1200" dirty="0">
                          <a:latin typeface="Barlow Light" panose="00000400000000000000" pitchFamily="2" charset="0"/>
                        </a:rPr>
                        <a:t>a</a:t>
                      </a:r>
                      <a:r>
                        <a:rPr lang="en-US" sz="1200" dirty="0">
                          <a:latin typeface="Barlow Light" panose="00000400000000000000" pitchFamily="2" charset="0"/>
                        </a:rPr>
                        <a:t> II</a:t>
                      </a:r>
                    </a:p>
                  </a:txBody>
                  <a:tcPr marL="91465" marR="91465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4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Barlow Light" panose="00000400000000000000" pitchFamily="2" charset="0"/>
                        </a:rPr>
                        <a:t>&gt;40.0</a:t>
                      </a:r>
                    </a:p>
                  </a:txBody>
                  <a:tcPr marL="91465" marR="91465" marT="45668" marB="4566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200" dirty="0">
                          <a:latin typeface="Barlow Light" panose="00000400000000000000" pitchFamily="2" charset="0"/>
                        </a:rPr>
                        <a:t>Gojaznost</a:t>
                      </a:r>
                      <a:r>
                        <a:rPr lang="en-US" sz="1200" dirty="0">
                          <a:latin typeface="Barlow Light" panose="00000400000000000000" pitchFamily="2" charset="0"/>
                        </a:rPr>
                        <a:t>, </a:t>
                      </a:r>
                      <a:r>
                        <a:rPr lang="sr-Latn-RS" sz="1200" dirty="0">
                          <a:latin typeface="Barlow Light" panose="00000400000000000000" pitchFamily="2" charset="0"/>
                        </a:rPr>
                        <a:t>k</a:t>
                      </a:r>
                      <a:r>
                        <a:rPr lang="en-US" sz="1200" dirty="0">
                          <a:latin typeface="Barlow Light" panose="00000400000000000000" pitchFamily="2" charset="0"/>
                        </a:rPr>
                        <a:t>las</a:t>
                      </a:r>
                      <a:r>
                        <a:rPr lang="sr-Latn-RS" sz="1200" dirty="0">
                          <a:latin typeface="Barlow Light" panose="00000400000000000000" pitchFamily="2" charset="0"/>
                        </a:rPr>
                        <a:t>a</a:t>
                      </a:r>
                      <a:r>
                        <a:rPr lang="en-US" sz="1200" dirty="0">
                          <a:latin typeface="Barlow Light" panose="00000400000000000000" pitchFamily="2" charset="0"/>
                        </a:rPr>
                        <a:t> III</a:t>
                      </a:r>
                    </a:p>
                  </a:txBody>
                  <a:tcPr marL="91465" marR="91465" marT="45668" marB="456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14363" y="392113"/>
            <a:ext cx="6757987" cy="919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Barlow SemiBold" charset="0"/>
              <a:buNone/>
            </a:pPr>
            <a:r>
              <a:rPr lang="ro-RO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Učestalost u svetu</a:t>
            </a:r>
            <a:endParaRPr lang="en-US" altLang="en-US" sz="3000" dirty="0">
              <a:solidFill>
                <a:srgbClr val="FFFFFF"/>
              </a:solidFill>
              <a:latin typeface="Barlow SemiBold" charset="0"/>
              <a:cs typeface="Arial" charset="0"/>
              <a:sym typeface="Barlow SemiBold" charset="0"/>
            </a:endParaRPr>
          </a:p>
        </p:txBody>
      </p:sp>
      <p:sp>
        <p:nvSpPr>
          <p:cNvPr id="12291" name="Text Placeholder 2"/>
          <p:cNvSpPr txBox="1">
            <a:spLocks noGrp="1" noChangeArrowheads="1"/>
          </p:cNvSpPr>
          <p:nvPr>
            <p:ph type="body" idx="1"/>
          </p:nvPr>
        </p:nvSpPr>
        <p:spPr>
          <a:xfrm>
            <a:off x="614363" y="1704975"/>
            <a:ext cx="7702550" cy="2827338"/>
          </a:xfrm>
        </p:spPr>
        <p:txBody>
          <a:bodyPr/>
          <a:lstStyle/>
          <a:p>
            <a:pPr eaLnBrk="1" hangingPunct="1">
              <a:spcAft>
                <a:spcPct val="0"/>
              </a:spcAft>
              <a:buClr>
                <a:schemeClr val="accent1"/>
              </a:buClr>
              <a:buFont typeface="Barlow Light" charset="0"/>
              <a:buChar char="▸"/>
            </a:pP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Porast učestalosti gojaznosti u svetu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dostigao je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razmere </a:t>
            </a:r>
            <a:r>
              <a:rPr lang="en-US" altLang="en-US" sz="24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epidemi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je</a:t>
            </a:r>
            <a:endParaRPr lang="ro-RO" altLang="en-US" sz="2400" dirty="0">
              <a:solidFill>
                <a:srgbClr val="001F46"/>
              </a:solidFill>
              <a:latin typeface="Barlow Light" charset="0"/>
              <a:cs typeface="Arial" charset="0"/>
              <a:sym typeface="Barlow Light" charset="0"/>
            </a:endParaRPr>
          </a:p>
          <a:p>
            <a:pPr eaLnBrk="1" hangingPunct="1">
              <a:spcAft>
                <a:spcPct val="0"/>
              </a:spcAft>
              <a:buClr>
                <a:schemeClr val="accent1"/>
              </a:buClr>
              <a:buFont typeface="Barlow Light" charset="0"/>
              <a:buChar char="▸"/>
            </a:pPr>
            <a:endParaRPr lang="ro-RO" altLang="en-US" sz="2400" dirty="0">
              <a:solidFill>
                <a:srgbClr val="001F46"/>
              </a:solidFill>
              <a:latin typeface="Barlow Light" charset="0"/>
              <a:cs typeface="Arial" charset="0"/>
              <a:sym typeface="Barlow Light" charset="0"/>
            </a:endParaRPr>
          </a:p>
          <a:p>
            <a:pPr eaLnBrk="1" hangingPunct="1">
              <a:spcAft>
                <a:spcPct val="0"/>
              </a:spcAft>
              <a:buClr>
                <a:schemeClr val="accent1"/>
              </a:buClr>
              <a:buFont typeface="Barlow Light" charset="0"/>
              <a:buChar char="▸"/>
            </a:pP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Prema izveštaju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SZ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O 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iz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2017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.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→ 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prek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o 4 </a:t>
            </a:r>
            <a:r>
              <a:rPr lang="en-US" altLang="en-US" sz="24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milion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a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smrtnih slučajeva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godišnje je posledica viška kilograma</a:t>
            </a:r>
            <a:endParaRPr lang="ro-RO" altLang="en-US" sz="2400" dirty="0">
              <a:solidFill>
                <a:srgbClr val="001F46"/>
              </a:solidFill>
              <a:latin typeface="Barlow Light" charset="0"/>
              <a:cs typeface="Arial" charset="0"/>
              <a:sym typeface="Barlow Light" charset="0"/>
            </a:endParaRPr>
          </a:p>
        </p:txBody>
      </p:sp>
      <p:sp>
        <p:nvSpPr>
          <p:cNvPr id="12292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4E33F25B-D530-4420-B745-52852D2FC64A}" type="slidenum">
              <a:rPr lang="en-US" altLang="en-US" sz="1100" smtClean="0">
                <a:solidFill>
                  <a:srgbClr val="748394"/>
                </a:solidFill>
                <a:latin typeface="Barlow SemiBold" charset="0"/>
                <a:sym typeface="Barlow SemiBold" charset="0"/>
              </a:rPr>
              <a:pPr/>
              <a:t>7</a:t>
            </a:fld>
            <a:endParaRPr lang="en-US" altLang="en-US" sz="1100">
              <a:solidFill>
                <a:srgbClr val="748394"/>
              </a:solidFill>
              <a:latin typeface="Barlow SemiBold" charset="0"/>
              <a:sym typeface="Barlow SemiBold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14363" y="392113"/>
            <a:ext cx="6757987" cy="919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Barlow SemiBold" charset="0"/>
              <a:buNone/>
            </a:pPr>
            <a:r>
              <a:rPr lang="ro-RO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Učestalost i evolucija</a:t>
            </a:r>
            <a:endParaRPr lang="en-US" altLang="en-US" sz="3000" dirty="0">
              <a:solidFill>
                <a:srgbClr val="FFFFFF"/>
              </a:solidFill>
              <a:latin typeface="Barlow SemiBold" charset="0"/>
              <a:cs typeface="Arial" charset="0"/>
              <a:sym typeface="Barlow SemiBold" charset="0"/>
            </a:endParaRPr>
          </a:p>
        </p:txBody>
      </p:sp>
      <p:sp>
        <p:nvSpPr>
          <p:cNvPr id="13315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6310D826-A6E0-4596-B14A-EAD206512372}" type="slidenum">
              <a:rPr lang="en-US" altLang="en-US" sz="1100" smtClean="0">
                <a:solidFill>
                  <a:srgbClr val="748394"/>
                </a:solidFill>
                <a:latin typeface="Barlow SemiBold" charset="0"/>
                <a:sym typeface="Barlow SemiBold" charset="0"/>
              </a:rPr>
              <a:pPr/>
              <a:t>8</a:t>
            </a:fld>
            <a:endParaRPr lang="en-US" altLang="en-US" sz="1100">
              <a:solidFill>
                <a:srgbClr val="748394"/>
              </a:solidFill>
              <a:latin typeface="Barlow SemiBold" charset="0"/>
              <a:sym typeface="Barlow SemiBold" charset="0"/>
            </a:endParaRPr>
          </a:p>
        </p:txBody>
      </p:sp>
      <p:graphicFrame>
        <p:nvGraphicFramePr>
          <p:cNvPr id="6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334015"/>
              </p:ext>
            </p:extLst>
          </p:nvPr>
        </p:nvGraphicFramePr>
        <p:xfrm>
          <a:off x="946150" y="1924050"/>
          <a:ext cx="7154865" cy="20447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430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0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0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09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6466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</a:t>
                      </a:r>
                    </a:p>
                  </a:txBody>
                  <a:tcPr marL="91444" marR="91444" marT="45698" marB="45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2010</a:t>
                      </a:r>
                      <a:endParaRPr lang="en-US" sz="14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4" marR="91444" marT="45698" marB="45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2020</a:t>
                      </a:r>
                      <a:endParaRPr lang="en-US" sz="14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4" marR="91444" marT="45698" marB="45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2025</a:t>
                      </a:r>
                      <a:endParaRPr lang="en-US" sz="14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4" marR="91444" marT="45698" marB="45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b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2030</a:t>
                      </a:r>
                      <a:endParaRPr lang="en-US" sz="14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4" marR="91444" marT="45698" marB="456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884">
                <a:tc>
                  <a:txBody>
                    <a:bodyPr/>
                    <a:lstStyle/>
                    <a:p>
                      <a:r>
                        <a:rPr lang="ro-RO" sz="1400" b="1" dirty="0"/>
                        <a:t>Oba</a:t>
                      </a:r>
                      <a:r>
                        <a:rPr lang="ro-RO" sz="1400" b="1" baseline="0" dirty="0"/>
                        <a:t> pola</a:t>
                      </a:r>
                      <a:endParaRPr lang="en-US" sz="1400" b="1" dirty="0"/>
                    </a:p>
                  </a:txBody>
                  <a:tcPr marL="91444" marR="91444" marT="45698" marB="45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/>
                        <a:t>15</a:t>
                      </a:r>
                      <a:endParaRPr lang="en-US" sz="1400" dirty="0"/>
                    </a:p>
                  </a:txBody>
                  <a:tcPr marL="91444" marR="91444" marT="45698" marB="45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/>
                        <a:t>22</a:t>
                      </a:r>
                      <a:endParaRPr lang="en-US" sz="1400" dirty="0"/>
                    </a:p>
                  </a:txBody>
                  <a:tcPr marL="91444" marR="91444" marT="45698" marB="45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/>
                        <a:t>23</a:t>
                      </a:r>
                      <a:endParaRPr lang="en-US" sz="1400" dirty="0"/>
                    </a:p>
                  </a:txBody>
                  <a:tcPr marL="91444" marR="91444" marT="45698" marB="45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/>
                        <a:t>26</a:t>
                      </a:r>
                      <a:endParaRPr lang="en-US" sz="1400" dirty="0"/>
                    </a:p>
                  </a:txBody>
                  <a:tcPr marL="91444" marR="91444" marT="45698" marB="4569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884">
                <a:tc>
                  <a:txBody>
                    <a:bodyPr/>
                    <a:lstStyle/>
                    <a:p>
                      <a:r>
                        <a:rPr lang="ro-RO" sz="1400" b="1" dirty="0"/>
                        <a:t>Muški</a:t>
                      </a:r>
                      <a:endParaRPr lang="en-US" sz="1400" b="1" dirty="0"/>
                    </a:p>
                  </a:txBody>
                  <a:tcPr marL="91444" marR="91444" marT="45698" marB="45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/>
                        <a:t>11.5</a:t>
                      </a:r>
                      <a:endParaRPr lang="en-US" sz="1400" dirty="0"/>
                    </a:p>
                  </a:txBody>
                  <a:tcPr marL="91444" marR="91444" marT="45698" marB="45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/>
                        <a:t>17</a:t>
                      </a:r>
                      <a:endParaRPr lang="en-US" sz="1400" dirty="0"/>
                    </a:p>
                  </a:txBody>
                  <a:tcPr marL="91444" marR="91444" marT="45698" marB="45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/>
                        <a:t>18</a:t>
                      </a:r>
                      <a:endParaRPr lang="en-US" sz="1400" dirty="0"/>
                    </a:p>
                  </a:txBody>
                  <a:tcPr marL="91444" marR="91444" marT="45698" marB="45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/>
                        <a:t>20</a:t>
                      </a:r>
                      <a:endParaRPr lang="en-US" sz="1400" dirty="0"/>
                    </a:p>
                  </a:txBody>
                  <a:tcPr marL="91444" marR="91444" marT="45698" marB="4569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466">
                <a:tc>
                  <a:txBody>
                    <a:bodyPr/>
                    <a:lstStyle/>
                    <a:p>
                      <a:r>
                        <a:rPr lang="ro-RO" sz="1400" b="1" dirty="0"/>
                        <a:t>Ženski</a:t>
                      </a:r>
                      <a:endParaRPr lang="en-US" sz="1400" b="1" dirty="0"/>
                    </a:p>
                  </a:txBody>
                  <a:tcPr marL="91444" marR="91444" marT="45698" marB="45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/>
                        <a:t>19</a:t>
                      </a:r>
                      <a:endParaRPr lang="en-US" sz="1400" dirty="0"/>
                    </a:p>
                  </a:txBody>
                  <a:tcPr marL="91444" marR="91444" marT="45698" marB="45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/>
                        <a:t>25</a:t>
                      </a:r>
                      <a:endParaRPr lang="en-US" sz="1400" dirty="0"/>
                    </a:p>
                  </a:txBody>
                  <a:tcPr marL="91444" marR="91444" marT="45698" marB="45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/>
                        <a:t>27</a:t>
                      </a:r>
                      <a:endParaRPr lang="en-US" sz="1400" dirty="0"/>
                    </a:p>
                  </a:txBody>
                  <a:tcPr marL="91444" marR="91444" marT="45698" marB="456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400" dirty="0"/>
                        <a:t>30</a:t>
                      </a:r>
                      <a:endParaRPr lang="en-US" sz="1400" dirty="0"/>
                    </a:p>
                  </a:txBody>
                  <a:tcPr marL="91444" marR="91444" marT="45698" marB="4569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14363" y="392113"/>
            <a:ext cx="6757987" cy="919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Font typeface="Barlow SemiBold" charset="0"/>
              <a:buNone/>
            </a:pPr>
            <a:r>
              <a:rPr lang="ro-RO" altLang="en-US" sz="3000" dirty="0">
                <a:solidFill>
                  <a:srgbClr val="FFFFFF"/>
                </a:solidFill>
                <a:latin typeface="Barlow SemiBold" charset="0"/>
                <a:cs typeface="Arial" charset="0"/>
                <a:sym typeface="Barlow SemiBold" charset="0"/>
              </a:rPr>
              <a:t>Etiologija</a:t>
            </a:r>
            <a:endParaRPr lang="en-US" altLang="en-US" sz="3000" dirty="0">
              <a:solidFill>
                <a:srgbClr val="FFFFFF"/>
              </a:solidFill>
              <a:latin typeface="Barlow SemiBold" charset="0"/>
              <a:cs typeface="Arial" charset="0"/>
              <a:sym typeface="Barlow SemiBold" charset="0"/>
            </a:endParaRPr>
          </a:p>
        </p:txBody>
      </p:sp>
      <p:sp>
        <p:nvSpPr>
          <p:cNvPr id="14339" name="Text Placeholder 2"/>
          <p:cNvSpPr txBox="1">
            <a:spLocks noGrp="1" noChangeArrowheads="1"/>
          </p:cNvSpPr>
          <p:nvPr>
            <p:ph type="body" idx="1"/>
          </p:nvPr>
        </p:nvSpPr>
        <p:spPr>
          <a:xfrm>
            <a:off x="614363" y="1704975"/>
            <a:ext cx="7845425" cy="2827338"/>
          </a:xfrm>
        </p:spPr>
        <p:txBody>
          <a:bodyPr/>
          <a:lstStyle/>
          <a:p>
            <a:pPr eaLnBrk="1" hangingPunct="1">
              <a:spcAft>
                <a:spcPct val="0"/>
              </a:spcAft>
              <a:buClr>
                <a:schemeClr val="accent1"/>
              </a:buClr>
              <a:buFont typeface="Barlow Light" charset="0"/>
              <a:buChar char="▸"/>
            </a:pP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Uzroci su višestruki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, 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pošto je gojaznost bolest koju izaziva viš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e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faktora</a:t>
            </a:r>
            <a:endParaRPr lang="ro-RO" altLang="en-US" sz="2400" dirty="0">
              <a:solidFill>
                <a:srgbClr val="001F46"/>
              </a:solidFill>
              <a:latin typeface="Barlow Light" charset="0"/>
              <a:cs typeface="Arial" charset="0"/>
              <a:sym typeface="Barlow Light" charset="0"/>
            </a:endParaRPr>
          </a:p>
          <a:p>
            <a:pPr eaLnBrk="1" hangingPunct="1">
              <a:spcAft>
                <a:spcPct val="0"/>
              </a:spcAft>
              <a:buClr>
                <a:schemeClr val="accent1"/>
              </a:buClr>
              <a:buFont typeface="Barlow Light" charset="0"/>
              <a:buChar char="▸"/>
            </a:pPr>
            <a:endParaRPr lang="ro-RO" altLang="en-US" sz="2400" dirty="0">
              <a:solidFill>
                <a:srgbClr val="001F46"/>
              </a:solidFill>
              <a:latin typeface="Barlow Light" charset="0"/>
              <a:cs typeface="Arial" charset="0"/>
              <a:sym typeface="Barlow Light" charset="0"/>
            </a:endParaRPr>
          </a:p>
          <a:p>
            <a:pPr eaLnBrk="1" hangingPunct="1">
              <a:spcAft>
                <a:spcPct val="0"/>
              </a:spcAft>
              <a:buClr>
                <a:schemeClr val="accent1"/>
              </a:buClr>
              <a:buFont typeface="Barlow Light" charset="0"/>
              <a:buChar char="▸"/>
            </a:pP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Najpoznatiji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i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najčešći uzrok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je višak hrane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: 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veći unos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k</a:t>
            </a:r>
            <a:r>
              <a:rPr lang="en-US" altLang="en-US" sz="24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alori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ja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nego što su individualne potrebe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, 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uz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nesrazmernu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potrošnju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 ma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k</a:t>
            </a:r>
            <a:r>
              <a:rPr lang="en-US" altLang="en-US" sz="24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ronutri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j</a:t>
            </a:r>
            <a:r>
              <a:rPr lang="en-US" altLang="en-US" sz="2400" dirty="0" err="1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en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a</a:t>
            </a:r>
            <a:r>
              <a:rPr lang="en-U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t</a:t>
            </a:r>
            <a:r>
              <a:rPr lang="sr-Latn-RS" altLang="en-US" sz="2400" dirty="0">
                <a:solidFill>
                  <a:srgbClr val="001F46"/>
                </a:solidFill>
                <a:latin typeface="Barlow Light" charset="0"/>
                <a:cs typeface="Arial" charset="0"/>
                <a:sym typeface="Barlow Light" charset="0"/>
              </a:rPr>
              <a:t>a</a:t>
            </a:r>
            <a:endParaRPr lang="en-US" altLang="en-US" sz="2400" dirty="0">
              <a:solidFill>
                <a:srgbClr val="001F46"/>
              </a:solidFill>
              <a:latin typeface="Barlow Light" charset="0"/>
              <a:cs typeface="Arial" charset="0"/>
              <a:sym typeface="Barlow Light" charset="0"/>
            </a:endParaRPr>
          </a:p>
        </p:txBody>
      </p:sp>
      <p:sp>
        <p:nvSpPr>
          <p:cNvPr id="14340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charset="0"/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fld id="{3A263BBB-848F-4F02-95CD-371F3A1ACBEA}" type="slidenum">
              <a:rPr lang="en-US" altLang="en-US" sz="1100" smtClean="0">
                <a:solidFill>
                  <a:srgbClr val="748394"/>
                </a:solidFill>
                <a:latin typeface="Barlow SemiBold" charset="0"/>
                <a:sym typeface="Barlow SemiBold" charset="0"/>
              </a:rPr>
              <a:pPr/>
              <a:t>9</a:t>
            </a:fld>
            <a:endParaRPr lang="en-US" altLang="en-US" sz="1100">
              <a:solidFill>
                <a:srgbClr val="748394"/>
              </a:solidFill>
              <a:latin typeface="Barlow SemiBold" charset="0"/>
              <a:sym typeface="Barlow SemiBold" charset="0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Caius template">
  <a:themeElements>
    <a:clrScheme name="Custom 347">
      <a:dk1>
        <a:srgbClr val="001F46"/>
      </a:dk1>
      <a:lt1>
        <a:srgbClr val="FFFFFF"/>
      </a:lt1>
      <a:dk2>
        <a:srgbClr val="748394"/>
      </a:dk2>
      <a:lt2>
        <a:srgbClr val="F0F3F7"/>
      </a:lt2>
      <a:accent1>
        <a:srgbClr val="4397EE"/>
      </a:accent1>
      <a:accent2>
        <a:srgbClr val="2170CC"/>
      </a:accent2>
      <a:accent3>
        <a:srgbClr val="154C8A"/>
      </a:accent3>
      <a:accent4>
        <a:srgbClr val="A9D039"/>
      </a:accent4>
      <a:accent5>
        <a:srgbClr val="14B9CA"/>
      </a:accent5>
      <a:accent6>
        <a:srgbClr val="DDE3EB"/>
      </a:accent6>
      <a:hlink>
        <a:srgbClr val="2170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3418</TotalTime>
  <Words>1405</Words>
  <Application>Microsoft Office PowerPoint</Application>
  <PresentationFormat>On-screen Show (16:9)</PresentationFormat>
  <Paragraphs>178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Barlow SemiBold</vt:lpstr>
      <vt:lpstr>Barlow Light</vt:lpstr>
      <vt:lpstr>Caius template</vt:lpstr>
      <vt:lpstr> Definicija gojaznosti i poremećaja u ishrani Registrovani dijetetičari, dr. Roksana Martin-Hadmas, dr. Adrijan Martin</vt:lpstr>
      <vt:lpstr>Broj projekta: 2021-1-RO01- KA220-HED-38B739A3</vt:lpstr>
      <vt:lpstr>Broj projekta: 2021-1-RO01- KA220-HED-38B739A3</vt:lpstr>
      <vt:lpstr>Definicija gojaznosti</vt:lpstr>
      <vt:lpstr>Gojaznost – definicija</vt:lpstr>
      <vt:lpstr>Indeks telesne mase</vt:lpstr>
      <vt:lpstr>Učestalost u svetu</vt:lpstr>
      <vt:lpstr>Učestalost i evolucija</vt:lpstr>
      <vt:lpstr>Etiologija</vt:lpstr>
      <vt:lpstr>Etiologija</vt:lpstr>
      <vt:lpstr>Etiologija</vt:lpstr>
      <vt:lpstr>Etiologija</vt:lpstr>
      <vt:lpstr>Etiologija</vt:lpstr>
      <vt:lpstr>Pogrešna shvatanja</vt:lpstr>
      <vt:lpstr>Pogrešna shvatanja</vt:lpstr>
      <vt:lpstr>Pogrešna shvatanja</vt:lpstr>
      <vt:lpstr>Pogrešna shvatanja</vt:lpstr>
      <vt:lpstr>Pogrešna shvatanja</vt:lpstr>
      <vt:lpstr>Pogrešna shvatanja</vt:lpstr>
      <vt:lpstr>Medicina životnog stila kao deo lečenja gojaznosti (1)</vt:lpstr>
      <vt:lpstr>Medicina životnog stila kao deo lečenja gojaznosti (2)</vt:lpstr>
      <vt:lpstr>Medicina životnog stila kao deo lečenja gojaznosti (3)</vt:lpstr>
      <vt:lpstr>Bibliografija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Connected 4 Health A Medical and Humanities-based Approach to Navigating Obesity and Eating Disorders (EDs) in Young People</dc:title>
  <dc:creator>Carlo Rais</dc:creator>
  <cp:lastModifiedBy>Danka Sinadinović</cp:lastModifiedBy>
  <cp:revision>188</cp:revision>
  <dcterms:modified xsi:type="dcterms:W3CDTF">2023-06-25T20:08:43Z</dcterms:modified>
</cp:coreProperties>
</file>