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6"/>
  </p:notesMasterIdLst>
  <p:sldIdLst>
    <p:sldId id="256" r:id="rId2"/>
    <p:sldId id="257" r:id="rId3"/>
    <p:sldId id="311" r:id="rId4"/>
    <p:sldId id="308" r:id="rId5"/>
    <p:sldId id="261" r:id="rId6"/>
    <p:sldId id="314" r:id="rId7"/>
    <p:sldId id="279" r:id="rId8"/>
    <p:sldId id="280" r:id="rId9"/>
    <p:sldId id="281" r:id="rId10"/>
    <p:sldId id="282" r:id="rId11"/>
    <p:sldId id="283" r:id="rId12"/>
    <p:sldId id="284" r:id="rId13"/>
    <p:sldId id="285" r:id="rId14"/>
    <p:sldId id="286" r:id="rId15"/>
    <p:sldId id="288" r:id="rId16"/>
    <p:sldId id="289" r:id="rId17"/>
    <p:sldId id="290" r:id="rId18"/>
    <p:sldId id="292" r:id="rId19"/>
    <p:sldId id="293" r:id="rId20"/>
    <p:sldId id="287" r:id="rId21"/>
    <p:sldId id="296" r:id="rId22"/>
    <p:sldId id="297" r:id="rId23"/>
    <p:sldId id="313" r:id="rId24"/>
    <p:sldId id="278" r:id="rId25"/>
  </p:sldIdLst>
  <p:sldSz cx="9144000" cy="5143500" type="screen16x9"/>
  <p:notesSz cx="6858000" cy="9144000"/>
  <p:embeddedFontLst>
    <p:embeddedFont>
      <p:font typeface="Calibri" pitchFamily="34" charset="0"/>
      <p:regular r:id="rId27"/>
      <p:bold r:id="rId28"/>
      <p:italic r:id="rId29"/>
      <p:boldItalic r:id="rId30"/>
    </p:embeddedFont>
    <p:embeddedFont>
      <p:font typeface="Barlow SemiBold" charset="0"/>
      <p:regular r:id="rId31"/>
      <p:bold r:id="rId32"/>
      <p:italic r:id="rId33"/>
      <p:boldItalic r:id="rId34"/>
    </p:embeddedFont>
    <p:embeddedFont>
      <p:font typeface="Barlow Light"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366" autoAdjust="0"/>
  </p:normalViewPr>
  <p:slideViewPr>
    <p:cSldViewPr>
      <p:cViewPr>
        <p:scale>
          <a:sx n="115" d="100"/>
          <a:sy n="115" d="100"/>
        </p:scale>
        <p:origin x="-58" y="6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ppsso.eurostat.ec.europa.eu/nui/show.do?dataset=hlth_ehis_bm1i&amp;lang=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055874"/>
            <a:ext cx="6552728" cy="1532100"/>
          </a:xfrm>
          <a:prstGeom prst="rect">
            <a:avLst/>
          </a:prstGeom>
        </p:spPr>
        <p:txBody>
          <a:bodyPr spcFirstLastPara="1" wrap="square" lIns="0" tIns="0" rIns="0" bIns="0" anchor="ctr" anchorCtr="0">
            <a:noAutofit/>
          </a:bodyPr>
          <a:lstStyle/>
          <a:p>
            <a:pPr lvl="0" algn="ctr"/>
            <a:r>
              <a:rPr lang="ro-RO" sz="2400" dirty="0">
                <a:solidFill>
                  <a:schemeClr val="accent1"/>
                </a:solidFill>
              </a:rPr>
              <a:t/>
            </a:r>
            <a:br>
              <a:rPr lang="ro-RO" sz="2400" dirty="0">
                <a:solidFill>
                  <a:schemeClr val="accent1"/>
                </a:solidFill>
              </a:rPr>
            </a:br>
            <a:r>
              <a:rPr lang="ro-RO" sz="2800" dirty="0"/>
              <a:t>Definiția obezității și a tulburărilor alimentare</a:t>
            </a:r>
            <a:r>
              <a:rPr lang="ro-RO" sz="1800" dirty="0"/>
              <a:t/>
            </a:r>
            <a:br>
              <a:rPr lang="ro-RO" sz="1800" dirty="0"/>
            </a:br>
            <a:r>
              <a:rPr lang="ro-RO" sz="1800" dirty="0"/>
              <a:t>Roxana Martin-</a:t>
            </a:r>
            <a:r>
              <a:rPr lang="ro-RO" sz="1800" dirty="0" err="1"/>
              <a:t>Hadmaș</a:t>
            </a:r>
            <a:r>
              <a:rPr lang="ro-RO" sz="1800" dirty="0"/>
              <a:t>, Adrian Martin</a:t>
            </a:r>
            <a:br>
              <a:rPr lang="ro-RO" sz="1800" dirty="0"/>
            </a:br>
            <a:r>
              <a:rPr lang="ro-RO" sz="1800" dirty="0" err="1"/>
              <a:t>Dieticieni</a:t>
            </a:r>
            <a:r>
              <a:rPr lang="ro-RO" sz="1800" dirty="0"/>
              <a:t> licențiați, doctori în științe medicale</a:t>
            </a:r>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8BC39-C469-AF4D-4D92-8ED1F6F43A2E}"/>
              </a:ext>
            </a:extLst>
          </p:cNvPr>
          <p:cNvSpPr>
            <a:spLocks noGrp="1"/>
          </p:cNvSpPr>
          <p:nvPr>
            <p:ph type="title"/>
          </p:nvPr>
        </p:nvSpPr>
        <p:spPr/>
        <p:txBody>
          <a:bodyPr/>
          <a:lstStyle/>
          <a:p>
            <a:r>
              <a:rPr lang="ro-RO" dirty="0"/>
              <a:t>Etiologie</a:t>
            </a:r>
            <a:endParaRPr lang="en-US" dirty="0"/>
          </a:p>
        </p:txBody>
      </p:sp>
      <p:sp>
        <p:nvSpPr>
          <p:cNvPr id="3" name="Text Placeholder 2">
            <a:extLst>
              <a:ext uri="{FF2B5EF4-FFF2-40B4-BE49-F238E27FC236}">
                <a16:creationId xmlns="" xmlns:a16="http://schemas.microsoft.com/office/drawing/2014/main" id="{3E17716A-E0B1-E5CA-B141-04F8C9B9B96A}"/>
              </a:ext>
            </a:extLst>
          </p:cNvPr>
          <p:cNvSpPr>
            <a:spLocks noGrp="1"/>
          </p:cNvSpPr>
          <p:nvPr>
            <p:ph type="body" idx="1"/>
          </p:nvPr>
        </p:nvSpPr>
        <p:spPr>
          <a:xfrm>
            <a:off x="581771" y="1309226"/>
            <a:ext cx="7980458" cy="2826600"/>
          </a:xfrm>
        </p:spPr>
        <p:txBody>
          <a:bodyPr/>
          <a:lstStyle/>
          <a:p>
            <a:pPr marL="76200" indent="0">
              <a:buNone/>
            </a:pPr>
            <a:r>
              <a:rPr lang="en-US" dirty="0"/>
              <a:t>Alte </a:t>
            </a:r>
            <a:r>
              <a:rPr lang="en-US" dirty="0" err="1"/>
              <a:t>cauze</a:t>
            </a:r>
            <a:r>
              <a:rPr lang="en-US" dirty="0"/>
              <a:t>:</a:t>
            </a:r>
            <a:endParaRPr lang="ro-RO" dirty="0"/>
          </a:p>
          <a:p>
            <a:r>
              <a:rPr lang="en-US" sz="2000" dirty="0" err="1"/>
              <a:t>Calitatea</a:t>
            </a:r>
            <a:r>
              <a:rPr lang="en-US" sz="2000" dirty="0"/>
              <a:t>, </a:t>
            </a:r>
            <a:r>
              <a:rPr lang="en-US" sz="2000" dirty="0" err="1"/>
              <a:t>echilibrul</a:t>
            </a:r>
            <a:r>
              <a:rPr lang="en-US" sz="2000" dirty="0"/>
              <a:t> </a:t>
            </a:r>
            <a:r>
              <a:rPr lang="en-US" sz="2000" dirty="0" err="1"/>
              <a:t>și</a:t>
            </a:r>
            <a:r>
              <a:rPr lang="en-US" sz="2000" dirty="0"/>
              <a:t> </a:t>
            </a:r>
            <a:r>
              <a:rPr lang="en-US" sz="2000" dirty="0" err="1"/>
              <a:t>diversitatea</a:t>
            </a:r>
            <a:r>
              <a:rPr lang="en-US" sz="2000" dirty="0"/>
              <a:t> </a:t>
            </a:r>
            <a:r>
              <a:rPr lang="en-US" sz="2000" dirty="0" err="1"/>
              <a:t>nutrienților</a:t>
            </a:r>
            <a:r>
              <a:rPr lang="en-US" sz="2000" dirty="0"/>
              <a:t> </a:t>
            </a:r>
            <a:r>
              <a:rPr lang="en-US" sz="2000" dirty="0" err="1"/>
              <a:t>ingerați</a:t>
            </a:r>
            <a:r>
              <a:rPr lang="en-US" sz="2000" dirty="0"/>
              <a:t> (</a:t>
            </a:r>
            <a:r>
              <a:rPr lang="en-US" sz="2000" dirty="0" err="1"/>
              <a:t>începând</a:t>
            </a:r>
            <a:r>
              <a:rPr lang="en-US" sz="2000" dirty="0"/>
              <a:t> perinatal </a:t>
            </a:r>
            <a:r>
              <a:rPr lang="en-US" sz="2000" dirty="0" err="1"/>
              <a:t>și</a:t>
            </a:r>
            <a:r>
              <a:rPr lang="en-US" sz="2000" dirty="0"/>
              <a:t> </a:t>
            </a:r>
            <a:r>
              <a:rPr lang="en-US" sz="2000" dirty="0" err="1"/>
              <a:t>apoi</a:t>
            </a:r>
            <a:r>
              <a:rPr lang="en-US" sz="2000" dirty="0"/>
              <a:t> pe tot </a:t>
            </a:r>
            <a:r>
              <a:rPr lang="en-US" sz="2000" dirty="0" err="1"/>
              <a:t>parcursul</a:t>
            </a:r>
            <a:r>
              <a:rPr lang="en-US" sz="2000" dirty="0"/>
              <a:t> </a:t>
            </a:r>
            <a:r>
              <a:rPr lang="en-US" sz="2000" dirty="0" err="1"/>
              <a:t>ciclului</a:t>
            </a:r>
            <a:r>
              <a:rPr lang="en-US" sz="2000" dirty="0"/>
              <a:t> de </a:t>
            </a:r>
            <a:r>
              <a:rPr lang="en-US" sz="2000" dirty="0" err="1"/>
              <a:t>viață</a:t>
            </a:r>
            <a:r>
              <a:rPr lang="en-US" sz="2000" dirty="0"/>
              <a:t>)</a:t>
            </a:r>
          </a:p>
          <a:p>
            <a:r>
              <a:rPr lang="en-US" sz="2000" dirty="0" err="1"/>
              <a:t>Inactivitate</a:t>
            </a:r>
            <a:r>
              <a:rPr lang="en-US" sz="2000" dirty="0"/>
              <a:t> (sedentarism)</a:t>
            </a:r>
          </a:p>
          <a:p>
            <a:r>
              <a:rPr lang="en-US" sz="2000" dirty="0" err="1"/>
              <a:t>Stresul</a:t>
            </a:r>
            <a:r>
              <a:rPr lang="en-US" sz="2000" dirty="0"/>
              <a:t>, </a:t>
            </a:r>
            <a:r>
              <a:rPr lang="en-US" sz="2000" dirty="0" err="1"/>
              <a:t>somnul</a:t>
            </a:r>
            <a:r>
              <a:rPr lang="en-US" sz="2000" dirty="0"/>
              <a:t> </a:t>
            </a:r>
            <a:r>
              <a:rPr lang="en-US" sz="2000" dirty="0" err="1"/>
              <a:t>inadecvat</a:t>
            </a:r>
            <a:r>
              <a:rPr lang="en-US" sz="2000" dirty="0"/>
              <a:t> </a:t>
            </a:r>
            <a:r>
              <a:rPr lang="en-US" sz="2000" dirty="0" err="1"/>
              <a:t>și</a:t>
            </a:r>
            <a:r>
              <a:rPr lang="en-US" sz="2000" dirty="0"/>
              <a:t> </a:t>
            </a:r>
            <a:r>
              <a:rPr lang="en-US" sz="2000" dirty="0" err="1"/>
              <a:t>oboseala</a:t>
            </a:r>
            <a:r>
              <a:rPr lang="en-US" sz="2000" dirty="0"/>
              <a:t> </a:t>
            </a:r>
            <a:r>
              <a:rPr lang="en-US" sz="2000" dirty="0" err="1"/>
              <a:t>cronică</a:t>
            </a:r>
            <a:endParaRPr lang="en-US" sz="2000" dirty="0"/>
          </a:p>
          <a:p>
            <a:r>
              <a:rPr lang="en-US" sz="2000" dirty="0" err="1"/>
              <a:t>Comportamente</a:t>
            </a:r>
            <a:r>
              <a:rPr lang="en-US" sz="2000" dirty="0"/>
              <a:t> de </a:t>
            </a:r>
            <a:r>
              <a:rPr lang="en-US" sz="2000" dirty="0" err="1"/>
              <a:t>risc</a:t>
            </a:r>
            <a:r>
              <a:rPr lang="en-US" sz="2000" dirty="0"/>
              <a:t> (</a:t>
            </a:r>
            <a:r>
              <a:rPr lang="en-US" sz="2000" dirty="0" err="1"/>
              <a:t>exces</a:t>
            </a:r>
            <a:r>
              <a:rPr lang="en-US" sz="2000" dirty="0"/>
              <a:t> de </a:t>
            </a:r>
            <a:r>
              <a:rPr lang="en-US" sz="2000" dirty="0" err="1"/>
              <a:t>alcool</a:t>
            </a:r>
            <a:r>
              <a:rPr lang="en-US" sz="2000" dirty="0"/>
              <a:t>, </a:t>
            </a:r>
            <a:r>
              <a:rPr lang="en-US" sz="2000" dirty="0" err="1"/>
              <a:t>dezadaptare</a:t>
            </a:r>
            <a:r>
              <a:rPr lang="en-US" sz="2000" dirty="0"/>
              <a:t> </a:t>
            </a:r>
            <a:r>
              <a:rPr lang="en-US" sz="2000" dirty="0" err="1"/>
              <a:t>socială</a:t>
            </a:r>
            <a:r>
              <a:rPr lang="en-US" sz="2000" dirty="0"/>
              <a:t> </a:t>
            </a:r>
            <a:r>
              <a:rPr lang="en-US" sz="2000" dirty="0" err="1"/>
              <a:t>și</a:t>
            </a:r>
            <a:r>
              <a:rPr lang="en-US" sz="2000" dirty="0"/>
              <a:t> </a:t>
            </a:r>
            <a:r>
              <a:rPr lang="en-US" sz="2000" dirty="0" err="1"/>
              <a:t>psiho-emoțională</a:t>
            </a:r>
            <a:r>
              <a:rPr lang="en-US" sz="2000" dirty="0"/>
              <a:t>)</a:t>
            </a:r>
          </a:p>
          <a:p>
            <a:r>
              <a:rPr lang="en-US" sz="2000" dirty="0" err="1"/>
              <a:t>Niveluri</a:t>
            </a:r>
            <a:r>
              <a:rPr lang="en-US" sz="2000" dirty="0"/>
              <a:t> </a:t>
            </a:r>
            <a:r>
              <a:rPr lang="en-US" sz="2000" dirty="0" err="1"/>
              <a:t>crescute</a:t>
            </a:r>
            <a:r>
              <a:rPr lang="en-US" sz="2000" dirty="0"/>
              <a:t> de </a:t>
            </a:r>
            <a:r>
              <a:rPr lang="en-US" sz="2000" dirty="0" err="1"/>
              <a:t>leptină</a:t>
            </a:r>
            <a:r>
              <a:rPr lang="en-US" sz="2000" dirty="0"/>
              <a:t> </a:t>
            </a:r>
            <a:r>
              <a:rPr lang="en-US" sz="2000" dirty="0" err="1"/>
              <a:t>și</a:t>
            </a:r>
            <a:r>
              <a:rPr lang="en-US" sz="2000" dirty="0"/>
              <a:t> </a:t>
            </a:r>
            <a:r>
              <a:rPr lang="en-US" sz="2000" dirty="0" err="1"/>
              <a:t>rezistență</a:t>
            </a:r>
            <a:r>
              <a:rPr lang="en-US" sz="2000" dirty="0"/>
              <a:t> la </a:t>
            </a:r>
            <a:r>
              <a:rPr lang="en-US" sz="2000" dirty="0" err="1"/>
              <a:t>leptină</a:t>
            </a:r>
            <a:endParaRPr lang="en-US" sz="2000" dirty="0"/>
          </a:p>
        </p:txBody>
      </p:sp>
      <p:sp>
        <p:nvSpPr>
          <p:cNvPr id="4" name="Slide Number Placeholder 3">
            <a:extLst>
              <a:ext uri="{FF2B5EF4-FFF2-40B4-BE49-F238E27FC236}">
                <a16:creationId xmlns="" xmlns:a16="http://schemas.microsoft.com/office/drawing/2014/main" id="{5BC0AEDA-C372-13DA-3DDF-A61882A7B40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28094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FE5B9-5AC1-D937-D100-81B08132E737}"/>
              </a:ext>
            </a:extLst>
          </p:cNvPr>
          <p:cNvSpPr>
            <a:spLocks noGrp="1"/>
          </p:cNvSpPr>
          <p:nvPr>
            <p:ph type="title"/>
          </p:nvPr>
        </p:nvSpPr>
        <p:spPr/>
        <p:txBody>
          <a:bodyPr/>
          <a:lstStyle/>
          <a:p>
            <a:r>
              <a:rPr lang="ro-RO" dirty="0"/>
              <a:t>Etiologie</a:t>
            </a:r>
            <a:endParaRPr lang="en-US" dirty="0"/>
          </a:p>
        </p:txBody>
      </p:sp>
      <p:sp>
        <p:nvSpPr>
          <p:cNvPr id="3" name="Text Placeholder 2">
            <a:extLst>
              <a:ext uri="{FF2B5EF4-FFF2-40B4-BE49-F238E27FC236}">
                <a16:creationId xmlns="" xmlns:a16="http://schemas.microsoft.com/office/drawing/2014/main" id="{8382FB39-D7D8-8AED-59DB-829F7B12A8A7}"/>
              </a:ext>
            </a:extLst>
          </p:cNvPr>
          <p:cNvSpPr>
            <a:spLocks noGrp="1"/>
          </p:cNvSpPr>
          <p:nvPr>
            <p:ph type="body" idx="1"/>
          </p:nvPr>
        </p:nvSpPr>
        <p:spPr>
          <a:xfrm>
            <a:off x="614974" y="1419622"/>
            <a:ext cx="7917465" cy="3112153"/>
          </a:xfrm>
        </p:spPr>
        <p:txBody>
          <a:bodyPr/>
          <a:lstStyle/>
          <a:p>
            <a:pPr marL="76200" indent="0">
              <a:buNone/>
            </a:pPr>
            <a:r>
              <a:rPr lang="ro-RO" dirty="0"/>
              <a:t>Alte cauze:</a:t>
            </a:r>
          </a:p>
          <a:p>
            <a:r>
              <a:rPr lang="ro-RO" sz="2000" dirty="0"/>
              <a:t>Deficit de POMC (</a:t>
            </a:r>
            <a:r>
              <a:rPr lang="ro-RO" sz="2000" dirty="0" err="1"/>
              <a:t>proopiomelanocortină</a:t>
            </a:r>
            <a:r>
              <a:rPr lang="ro-RO" sz="2000" dirty="0"/>
              <a:t>).</a:t>
            </a:r>
          </a:p>
          <a:p>
            <a:r>
              <a:rPr lang="ro-RO" sz="2000" dirty="0"/>
              <a:t>Mutații ale genei MC4R (receptorul melanocortină-4) și ale genelor FTO, ADRB2, ADRB3, PLIN, DRD2</a:t>
            </a:r>
          </a:p>
          <a:p>
            <a:r>
              <a:rPr lang="ro-RO" sz="2000" dirty="0"/>
              <a:t>Defecte cromozomiale și sindroame genetice (sindrom </a:t>
            </a:r>
            <a:r>
              <a:rPr lang="ro-RO" sz="2000" dirty="0" err="1"/>
              <a:t>Prader</a:t>
            </a:r>
            <a:r>
              <a:rPr lang="ro-RO" sz="2000" dirty="0"/>
              <a:t>-Willi, sindrom </a:t>
            </a:r>
            <a:r>
              <a:rPr lang="ro-RO" sz="2000" dirty="0" err="1"/>
              <a:t>Down</a:t>
            </a:r>
            <a:r>
              <a:rPr lang="ro-RO" sz="2000" dirty="0"/>
              <a:t>, sindrom </a:t>
            </a:r>
            <a:r>
              <a:rPr lang="ro-RO" sz="2000" dirty="0" err="1"/>
              <a:t>Bardet-Biedl</a:t>
            </a:r>
            <a:r>
              <a:rPr lang="ro-RO" sz="2000" dirty="0"/>
              <a:t>, sindrom </a:t>
            </a:r>
            <a:r>
              <a:rPr lang="ro-RO" sz="2000" dirty="0" err="1"/>
              <a:t>Alstrom</a:t>
            </a:r>
            <a:r>
              <a:rPr lang="ro-RO" sz="2000" dirty="0"/>
              <a:t>, sindrom Cornelia de Lange)</a:t>
            </a:r>
          </a:p>
          <a:p>
            <a:r>
              <a:rPr lang="ro-RO" sz="2000" dirty="0"/>
              <a:t>Producția de hormoni la nivel gastrointestinal (grelină, GLP-1, CCK, PYY, FGF19</a:t>
            </a:r>
            <a:r>
              <a:rPr lang="ro-RO" sz="2000" dirty="0" smtClean="0"/>
              <a:t>)</a:t>
            </a:r>
            <a:endParaRPr lang="en-US" sz="2000" dirty="0"/>
          </a:p>
        </p:txBody>
      </p:sp>
      <p:sp>
        <p:nvSpPr>
          <p:cNvPr id="4" name="Slide Number Placeholder 3">
            <a:extLst>
              <a:ext uri="{FF2B5EF4-FFF2-40B4-BE49-F238E27FC236}">
                <a16:creationId xmlns="" xmlns:a16="http://schemas.microsoft.com/office/drawing/2014/main" id="{D41C9FA2-B7D7-511D-89C1-69C781FD340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44940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C23409-44C6-6F0C-E754-7892494FA570}"/>
              </a:ext>
            </a:extLst>
          </p:cNvPr>
          <p:cNvSpPr>
            <a:spLocks noGrp="1"/>
          </p:cNvSpPr>
          <p:nvPr>
            <p:ph type="title"/>
          </p:nvPr>
        </p:nvSpPr>
        <p:spPr/>
        <p:txBody>
          <a:bodyPr/>
          <a:lstStyle/>
          <a:p>
            <a:r>
              <a:rPr lang="ro-RO" dirty="0"/>
              <a:t>Etiologie</a:t>
            </a:r>
            <a:endParaRPr lang="en-US" dirty="0"/>
          </a:p>
        </p:txBody>
      </p:sp>
      <p:sp>
        <p:nvSpPr>
          <p:cNvPr id="4" name="Slide Number Placeholder 3">
            <a:extLst>
              <a:ext uri="{FF2B5EF4-FFF2-40B4-BE49-F238E27FC236}">
                <a16:creationId xmlns="" xmlns:a16="http://schemas.microsoft.com/office/drawing/2014/main" id="{25DE6553-803F-61AF-0D44-997486A31A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graphicFrame>
        <p:nvGraphicFramePr>
          <p:cNvPr id="7" name="Table 7">
            <a:extLst>
              <a:ext uri="{FF2B5EF4-FFF2-40B4-BE49-F238E27FC236}">
                <a16:creationId xmlns="" xmlns:a16="http://schemas.microsoft.com/office/drawing/2014/main" id="{7A3B38DC-37C3-C3A2-D3A2-6D5973A6B3A0}"/>
              </a:ext>
            </a:extLst>
          </p:cNvPr>
          <p:cNvGraphicFramePr>
            <a:graphicFrameLocks noGrp="1"/>
          </p:cNvGraphicFramePr>
          <p:nvPr>
            <p:extLst>
              <p:ext uri="{D42A27DB-BD31-4B8C-83A1-F6EECF244321}">
                <p14:modId xmlns:p14="http://schemas.microsoft.com/office/powerpoint/2010/main" val="4218587813"/>
              </p:ext>
            </p:extLst>
          </p:nvPr>
        </p:nvGraphicFramePr>
        <p:xfrm>
          <a:off x="1043608" y="1923678"/>
          <a:ext cx="6969924" cy="2372360"/>
        </p:xfrm>
        <a:graphic>
          <a:graphicData uri="http://schemas.openxmlformats.org/drawingml/2006/table">
            <a:tbl>
              <a:tblPr firstRow="1" bandRow="1">
                <a:tableStyleId>{912C8C85-51F0-491E-9774-3900AFEF0FD7}</a:tableStyleId>
              </a:tblPr>
              <a:tblGrid>
                <a:gridCol w="1080120">
                  <a:extLst>
                    <a:ext uri="{9D8B030D-6E8A-4147-A177-3AD203B41FA5}">
                      <a16:colId xmlns="" xmlns:a16="http://schemas.microsoft.com/office/drawing/2014/main" val="2310373862"/>
                    </a:ext>
                  </a:extLst>
                </a:gridCol>
                <a:gridCol w="1872208">
                  <a:extLst>
                    <a:ext uri="{9D8B030D-6E8A-4147-A177-3AD203B41FA5}">
                      <a16:colId xmlns="" xmlns:a16="http://schemas.microsoft.com/office/drawing/2014/main" val="2956663892"/>
                    </a:ext>
                  </a:extLst>
                </a:gridCol>
                <a:gridCol w="1800200">
                  <a:extLst>
                    <a:ext uri="{9D8B030D-6E8A-4147-A177-3AD203B41FA5}">
                      <a16:colId xmlns="" xmlns:a16="http://schemas.microsoft.com/office/drawing/2014/main" val="4006768648"/>
                    </a:ext>
                  </a:extLst>
                </a:gridCol>
                <a:gridCol w="2217396">
                  <a:extLst>
                    <a:ext uri="{9D8B030D-6E8A-4147-A177-3AD203B41FA5}">
                      <a16:colId xmlns="" xmlns:a16="http://schemas.microsoft.com/office/drawing/2014/main" val="4204030388"/>
                    </a:ext>
                  </a:extLst>
                </a:gridCol>
              </a:tblGrid>
              <a:tr h="370840">
                <a:tc>
                  <a:txBody>
                    <a:bodyPr/>
                    <a:lstStyle/>
                    <a:p>
                      <a:endParaRPr lang="en-US" dirty="0"/>
                    </a:p>
                  </a:txBody>
                  <a:tcPr/>
                </a:tc>
                <a:tc>
                  <a:txBody>
                    <a:bodyPr/>
                    <a:lstStyle/>
                    <a:p>
                      <a:r>
                        <a:rPr lang="ro-RO" dirty="0">
                          <a:solidFill>
                            <a:srgbClr val="FF0000"/>
                          </a:solidFill>
                          <a:effectLst>
                            <a:outerShdw blurRad="38100" dist="38100" dir="2700000" algn="tl">
                              <a:srgbClr val="000000">
                                <a:alpha val="43137"/>
                              </a:srgbClr>
                            </a:outerShdw>
                          </a:effectLst>
                        </a:rPr>
                        <a:t>Efect cunoscut asupra apetitului</a:t>
                      </a:r>
                      <a:endParaRPr lang="en-US" dirty="0">
                        <a:solidFill>
                          <a:srgbClr val="FF0000"/>
                        </a:solidFill>
                        <a:effectLst>
                          <a:outerShdw blurRad="38100" dist="38100" dir="2700000" algn="tl">
                            <a:srgbClr val="000000">
                              <a:alpha val="43137"/>
                            </a:srgbClr>
                          </a:outerShdw>
                        </a:effectLst>
                      </a:endParaRPr>
                    </a:p>
                  </a:txBody>
                  <a:tcPr/>
                </a:tc>
                <a:tc>
                  <a:txBody>
                    <a:bodyPr/>
                    <a:lstStyle/>
                    <a:p>
                      <a:r>
                        <a:rPr lang="ro-RO" dirty="0">
                          <a:solidFill>
                            <a:srgbClr val="FF0000"/>
                          </a:solidFill>
                          <a:effectLst>
                            <a:outerShdw blurRad="38100" dist="38100" dir="2700000" algn="tl">
                              <a:srgbClr val="000000">
                                <a:alpha val="43137"/>
                              </a:srgbClr>
                            </a:outerShdw>
                          </a:effectLst>
                        </a:rPr>
                        <a:t>Efect cunoscut asupra greutății</a:t>
                      </a:r>
                      <a:endParaRPr lang="en-US" dirty="0">
                        <a:solidFill>
                          <a:srgbClr val="FF0000"/>
                        </a:solidFill>
                        <a:effectLst>
                          <a:outerShdw blurRad="38100" dist="38100" dir="2700000" algn="tl">
                            <a:srgbClr val="000000">
                              <a:alpha val="43137"/>
                            </a:srgbClr>
                          </a:outerShdw>
                        </a:effectLst>
                      </a:endParaRPr>
                    </a:p>
                  </a:txBody>
                  <a:tcPr/>
                </a:tc>
                <a:tc>
                  <a:txBody>
                    <a:bodyPr/>
                    <a:lstStyle/>
                    <a:p>
                      <a:r>
                        <a:rPr lang="en-US" dirty="0" err="1">
                          <a:solidFill>
                            <a:srgbClr val="FF0000"/>
                          </a:solidFill>
                          <a:effectLst>
                            <a:outerShdw blurRad="38100" dist="38100" dir="2700000" algn="tl">
                              <a:srgbClr val="000000">
                                <a:alpha val="43137"/>
                              </a:srgbClr>
                            </a:outerShdw>
                          </a:effectLst>
                        </a:rPr>
                        <a:t>Efect</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asupra</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necesarului</a:t>
                      </a:r>
                      <a:r>
                        <a:rPr lang="en-US" dirty="0">
                          <a:solidFill>
                            <a:srgbClr val="FF0000"/>
                          </a:solidFill>
                          <a:effectLst>
                            <a:outerShdw blurRad="38100" dist="38100" dir="2700000" algn="tl">
                              <a:srgbClr val="000000">
                                <a:alpha val="43137"/>
                              </a:srgbClr>
                            </a:outerShdw>
                          </a:effectLst>
                        </a:rPr>
                        <a:t> de </a:t>
                      </a:r>
                      <a:r>
                        <a:rPr lang="en-US" dirty="0" err="1">
                          <a:solidFill>
                            <a:srgbClr val="FF0000"/>
                          </a:solidFill>
                          <a:effectLst>
                            <a:outerShdw blurRad="38100" dist="38100" dir="2700000" algn="tl">
                              <a:srgbClr val="000000">
                                <a:alpha val="43137"/>
                              </a:srgbClr>
                            </a:outerShdw>
                          </a:effectLst>
                        </a:rPr>
                        <a:t>energie</a:t>
                      </a:r>
                      <a:endParaRPr lang="en-US" dirty="0">
                        <a:solidFill>
                          <a:srgbClr val="FF0000"/>
                        </a:solidFill>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1768287805"/>
                  </a:ext>
                </a:extLst>
              </a:tr>
              <a:tr h="370840">
                <a:tc>
                  <a:txBody>
                    <a:bodyPr/>
                    <a:lstStyle/>
                    <a:p>
                      <a:r>
                        <a:rPr lang="ro-RO" dirty="0" err="1"/>
                        <a:t>Grelină</a:t>
                      </a:r>
                      <a:endParaRPr lang="en-US" dirty="0"/>
                    </a:p>
                  </a:txBody>
                  <a:tcPr/>
                </a:tc>
                <a:tc>
                  <a:txBody>
                    <a:bodyPr/>
                    <a:lstStyle/>
                    <a:p>
                      <a:r>
                        <a:rPr lang="ro-RO" dirty="0"/>
                        <a:t>+++</a:t>
                      </a:r>
                      <a:endParaRPr lang="en-US" dirty="0"/>
                    </a:p>
                  </a:txBody>
                  <a:tcPr/>
                </a:tc>
                <a:tc>
                  <a:txBody>
                    <a:bodyPr/>
                    <a:lstStyle/>
                    <a:p>
                      <a:r>
                        <a:rPr lang="ro-RO" dirty="0"/>
                        <a:t>+</a:t>
                      </a:r>
                      <a:endParaRPr lang="en-US" dirty="0"/>
                    </a:p>
                  </a:txBody>
                  <a:tcPr/>
                </a:tc>
                <a:tc>
                  <a:txBody>
                    <a:bodyPr/>
                    <a:lstStyle/>
                    <a:p>
                      <a:r>
                        <a:rPr lang="ro-RO" dirty="0"/>
                        <a:t>Necunoscut</a:t>
                      </a:r>
                      <a:endParaRPr lang="en-US" dirty="0"/>
                    </a:p>
                  </a:txBody>
                  <a:tcPr/>
                </a:tc>
                <a:extLst>
                  <a:ext uri="{0D108BD9-81ED-4DB2-BD59-A6C34878D82A}">
                    <a16:rowId xmlns="" xmlns:a16="http://schemas.microsoft.com/office/drawing/2014/main" val="3764077867"/>
                  </a:ext>
                </a:extLst>
              </a:tr>
              <a:tr h="370840">
                <a:tc>
                  <a:txBody>
                    <a:bodyPr/>
                    <a:lstStyle/>
                    <a:p>
                      <a:r>
                        <a:rPr lang="ro-RO" dirty="0"/>
                        <a:t>FGF19</a:t>
                      </a:r>
                      <a:endParaRPr lang="en-US" dirty="0"/>
                    </a:p>
                  </a:txBody>
                  <a:tcPr/>
                </a:tc>
                <a:tc>
                  <a:txBody>
                    <a:bodyPr/>
                    <a:lstStyle/>
                    <a:p>
                      <a:r>
                        <a:rPr lang="ro-RO" dirty="0"/>
                        <a:t>Necunoscut</a:t>
                      </a:r>
                      <a:endParaRPr lang="en-US" dirty="0"/>
                    </a:p>
                  </a:txBody>
                  <a:tcPr/>
                </a:tc>
                <a:tc>
                  <a:txBody>
                    <a:bodyPr/>
                    <a:lstStyle/>
                    <a:p>
                      <a:r>
                        <a:rPr lang="ro-RO" dirty="0"/>
                        <a:t>-</a:t>
                      </a:r>
                      <a:endParaRPr lang="en-US" dirty="0"/>
                    </a:p>
                  </a:txBody>
                  <a:tcPr/>
                </a:tc>
                <a:tc>
                  <a:txBody>
                    <a:bodyPr/>
                    <a:lstStyle/>
                    <a:p>
                      <a:r>
                        <a:rPr lang="ro-RO" dirty="0"/>
                        <a:t>+</a:t>
                      </a:r>
                      <a:endParaRPr lang="en-US" dirty="0"/>
                    </a:p>
                  </a:txBody>
                  <a:tcPr/>
                </a:tc>
                <a:extLst>
                  <a:ext uri="{0D108BD9-81ED-4DB2-BD59-A6C34878D82A}">
                    <a16:rowId xmlns="" xmlns:a16="http://schemas.microsoft.com/office/drawing/2014/main" val="2367060626"/>
                  </a:ext>
                </a:extLst>
              </a:tr>
              <a:tr h="370840">
                <a:tc>
                  <a:txBody>
                    <a:bodyPr/>
                    <a:lstStyle/>
                    <a:p>
                      <a:r>
                        <a:rPr lang="ro-RO" dirty="0"/>
                        <a:t>GLP-1</a:t>
                      </a:r>
                      <a:endParaRPr lang="en-US" dirty="0"/>
                    </a:p>
                  </a:txBody>
                  <a:tcPr/>
                </a:tc>
                <a:tc>
                  <a:txBody>
                    <a:bodyPr/>
                    <a:lstStyle/>
                    <a:p>
                      <a:r>
                        <a:rPr lang="ro-RO" dirty="0"/>
                        <a:t>---</a:t>
                      </a:r>
                      <a:endParaRPr lang="en-US" dirty="0"/>
                    </a:p>
                  </a:txBody>
                  <a:tcPr/>
                </a:tc>
                <a:tc>
                  <a:txBody>
                    <a:bodyPr/>
                    <a:lstStyle/>
                    <a:p>
                      <a:r>
                        <a:rPr lang="ro-RO" dirty="0"/>
                        <a:t>--</a:t>
                      </a:r>
                      <a:endParaRPr lang="en-US" dirty="0"/>
                    </a:p>
                  </a:txBody>
                  <a:tcPr/>
                </a:tc>
                <a:tc>
                  <a:txBody>
                    <a:bodyPr/>
                    <a:lstStyle/>
                    <a:p>
                      <a:r>
                        <a:rPr lang="ro-RO" dirty="0"/>
                        <a:t>Necunoscut</a:t>
                      </a:r>
                      <a:endParaRPr lang="en-US" dirty="0"/>
                    </a:p>
                  </a:txBody>
                  <a:tcPr/>
                </a:tc>
                <a:extLst>
                  <a:ext uri="{0D108BD9-81ED-4DB2-BD59-A6C34878D82A}">
                    <a16:rowId xmlns="" xmlns:a16="http://schemas.microsoft.com/office/drawing/2014/main" val="209713833"/>
                  </a:ext>
                </a:extLst>
              </a:tr>
              <a:tr h="370840">
                <a:tc>
                  <a:txBody>
                    <a:bodyPr/>
                    <a:lstStyle/>
                    <a:p>
                      <a:r>
                        <a:rPr lang="ro-RO" dirty="0"/>
                        <a:t>PYY</a:t>
                      </a:r>
                      <a:endParaRPr lang="en-US" dirty="0"/>
                    </a:p>
                  </a:txBody>
                  <a:tcPr/>
                </a:tc>
                <a:tc>
                  <a:txBody>
                    <a:bodyPr/>
                    <a:lstStyle/>
                    <a:p>
                      <a:r>
                        <a:rPr lang="ro-RO" dirty="0"/>
                        <a:t>--</a:t>
                      </a:r>
                      <a:endParaRPr lang="en-US" dirty="0"/>
                    </a:p>
                  </a:txBody>
                  <a:tcPr/>
                </a:tc>
                <a:tc>
                  <a:txBody>
                    <a:bodyPr/>
                    <a:lstStyle/>
                    <a:p>
                      <a:r>
                        <a:rPr lang="ro-RO" dirty="0"/>
                        <a:t>-</a:t>
                      </a:r>
                      <a:endParaRPr lang="en-US" dirty="0"/>
                    </a:p>
                  </a:txBody>
                  <a:tcPr/>
                </a:tc>
                <a:tc>
                  <a:txBody>
                    <a:bodyPr/>
                    <a:lstStyle/>
                    <a:p>
                      <a:r>
                        <a:rPr lang="ro-RO" dirty="0"/>
                        <a:t>+</a:t>
                      </a:r>
                      <a:endParaRPr lang="en-US" dirty="0"/>
                    </a:p>
                  </a:txBody>
                  <a:tcPr/>
                </a:tc>
                <a:extLst>
                  <a:ext uri="{0D108BD9-81ED-4DB2-BD59-A6C34878D82A}">
                    <a16:rowId xmlns="" xmlns:a16="http://schemas.microsoft.com/office/drawing/2014/main" val="4081074362"/>
                  </a:ext>
                </a:extLst>
              </a:tr>
              <a:tr h="370840">
                <a:tc>
                  <a:txBody>
                    <a:bodyPr/>
                    <a:lstStyle/>
                    <a:p>
                      <a:r>
                        <a:rPr lang="ro-RO" dirty="0"/>
                        <a:t>CCK</a:t>
                      </a:r>
                      <a:endParaRPr lang="en-US" dirty="0"/>
                    </a:p>
                  </a:txBody>
                  <a:tcPr/>
                </a:tc>
                <a:tc>
                  <a:txBody>
                    <a:bodyPr/>
                    <a:lstStyle/>
                    <a:p>
                      <a:r>
                        <a:rPr lang="ro-RO" dirty="0"/>
                        <a:t>-</a:t>
                      </a:r>
                      <a:endParaRPr lang="en-US" dirty="0"/>
                    </a:p>
                  </a:txBody>
                  <a:tcPr/>
                </a:tc>
                <a:tc>
                  <a:txBody>
                    <a:bodyPr/>
                    <a:lstStyle/>
                    <a:p>
                      <a:r>
                        <a:rPr lang="ro-RO" dirty="0"/>
                        <a:t>-</a:t>
                      </a:r>
                      <a:endParaRPr lang="en-US" dirty="0"/>
                    </a:p>
                  </a:txBody>
                  <a:tcPr/>
                </a:tc>
                <a:tc>
                  <a:txBody>
                    <a:bodyPr/>
                    <a:lstStyle/>
                    <a:p>
                      <a:r>
                        <a:rPr lang="ro-RO" dirty="0"/>
                        <a:t>Necunoscut</a:t>
                      </a:r>
                      <a:endParaRPr lang="en-US" dirty="0"/>
                    </a:p>
                  </a:txBody>
                  <a:tcPr/>
                </a:tc>
                <a:extLst>
                  <a:ext uri="{0D108BD9-81ED-4DB2-BD59-A6C34878D82A}">
                    <a16:rowId xmlns="" xmlns:a16="http://schemas.microsoft.com/office/drawing/2014/main" val="1017570379"/>
                  </a:ext>
                </a:extLst>
              </a:tr>
            </a:tbl>
          </a:graphicData>
        </a:graphic>
      </p:graphicFrame>
    </p:spTree>
    <p:extLst>
      <p:ext uri="{BB962C8B-B14F-4D97-AF65-F5344CB8AC3E}">
        <p14:creationId xmlns:p14="http://schemas.microsoft.com/office/powerpoint/2010/main" val="9497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1FDC0-3278-E81D-AD84-C69B5965A76C}"/>
              </a:ext>
            </a:extLst>
          </p:cNvPr>
          <p:cNvSpPr>
            <a:spLocks noGrp="1"/>
          </p:cNvSpPr>
          <p:nvPr>
            <p:ph type="title"/>
          </p:nvPr>
        </p:nvSpPr>
        <p:spPr/>
        <p:txBody>
          <a:bodyPr/>
          <a:lstStyle/>
          <a:p>
            <a:r>
              <a:rPr lang="ro-RO" dirty="0"/>
              <a:t>Etiologie</a:t>
            </a:r>
            <a:endParaRPr lang="en-US" dirty="0"/>
          </a:p>
        </p:txBody>
      </p:sp>
      <p:sp>
        <p:nvSpPr>
          <p:cNvPr id="3" name="Text Placeholder 2">
            <a:extLst>
              <a:ext uri="{FF2B5EF4-FFF2-40B4-BE49-F238E27FC236}">
                <a16:creationId xmlns="" xmlns:a16="http://schemas.microsoft.com/office/drawing/2014/main" id="{979A8EF4-F19D-4646-2F05-AC2E4D57857C}"/>
              </a:ext>
            </a:extLst>
          </p:cNvPr>
          <p:cNvSpPr>
            <a:spLocks noGrp="1"/>
          </p:cNvSpPr>
          <p:nvPr>
            <p:ph type="body" idx="1"/>
          </p:nvPr>
        </p:nvSpPr>
        <p:spPr>
          <a:xfrm>
            <a:off x="614974" y="1705175"/>
            <a:ext cx="7845457" cy="2826600"/>
          </a:xfrm>
        </p:spPr>
        <p:txBody>
          <a:bodyPr/>
          <a:lstStyle/>
          <a:p>
            <a:pPr marL="76200" indent="0">
              <a:buNone/>
            </a:pPr>
            <a:r>
              <a:rPr lang="ro-RO" dirty="0"/>
              <a:t>Alte cauze:</a:t>
            </a:r>
          </a:p>
          <a:p>
            <a:r>
              <a:rPr lang="ro-RO" sz="2000" dirty="0" err="1"/>
              <a:t>Disbioza</a:t>
            </a:r>
            <a:r>
              <a:rPr lang="ro-RO" sz="2000" dirty="0"/>
              <a:t> intestinală (reducerea numărului de </a:t>
            </a:r>
            <a:r>
              <a:rPr lang="ro-RO" sz="2000" i="1" dirty="0" err="1"/>
              <a:t>Bacteroides</a:t>
            </a:r>
            <a:r>
              <a:rPr lang="ro-RO" sz="2000" dirty="0"/>
              <a:t> și </a:t>
            </a:r>
            <a:r>
              <a:rPr lang="ro-RO" sz="2000" i="1" dirty="0" err="1"/>
              <a:t>Bifidobacterium</a:t>
            </a:r>
            <a:r>
              <a:rPr lang="ro-RO" sz="2000" dirty="0"/>
              <a:t>, crește și prevalența </a:t>
            </a:r>
            <a:r>
              <a:rPr lang="ro-RO" sz="2000" i="1" dirty="0" err="1"/>
              <a:t>Firmicutes</a:t>
            </a:r>
            <a:r>
              <a:rPr lang="ro-RO" sz="2000" dirty="0"/>
              <a:t>, </a:t>
            </a:r>
            <a:r>
              <a:rPr lang="ro-RO" sz="2000" i="1" dirty="0" err="1"/>
              <a:t>Lactobacillus</a:t>
            </a:r>
            <a:r>
              <a:rPr lang="ro-RO" sz="2000" dirty="0"/>
              <a:t> și </a:t>
            </a:r>
            <a:r>
              <a:rPr lang="ro-RO" sz="2000" i="1" dirty="0" err="1"/>
              <a:t>Clostridium</a:t>
            </a:r>
            <a:r>
              <a:rPr lang="ro-RO" sz="2000" dirty="0"/>
              <a:t>)</a:t>
            </a:r>
          </a:p>
          <a:p>
            <a:r>
              <a:rPr lang="ro-RO" sz="2000" dirty="0"/>
              <a:t>Perturbatori endocrini: ftalați, </a:t>
            </a:r>
            <a:r>
              <a:rPr lang="ro-RO" sz="2000" dirty="0" err="1"/>
              <a:t>bisfenoli</a:t>
            </a:r>
            <a:r>
              <a:rPr lang="ro-RO" sz="2000" dirty="0"/>
              <a:t> (BPA), poluanți organici persistenți</a:t>
            </a:r>
          </a:p>
        </p:txBody>
      </p:sp>
      <p:sp>
        <p:nvSpPr>
          <p:cNvPr id="4" name="Slide Number Placeholder 3">
            <a:extLst>
              <a:ext uri="{FF2B5EF4-FFF2-40B4-BE49-F238E27FC236}">
                <a16:creationId xmlns="" xmlns:a16="http://schemas.microsoft.com/office/drawing/2014/main" id="{1BED1188-EF1B-5C17-5F89-3E959724F4B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07160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E99E3-6581-18A0-6D3A-04C518E27017}"/>
              </a:ext>
            </a:extLst>
          </p:cNvPr>
          <p:cNvSpPr>
            <a:spLocks noGrp="1"/>
          </p:cNvSpPr>
          <p:nvPr>
            <p:ph type="title"/>
          </p:nvPr>
        </p:nvSpPr>
        <p:spPr/>
        <p:txBody>
          <a:bodyPr/>
          <a:lstStyle/>
          <a:p>
            <a:r>
              <a:rPr lang="ro-RO" dirty="0"/>
              <a:t>Concepții eronate</a:t>
            </a:r>
            <a:endParaRPr lang="en-US" dirty="0"/>
          </a:p>
        </p:txBody>
      </p:sp>
      <p:sp>
        <p:nvSpPr>
          <p:cNvPr id="3" name="Text Placeholder 2">
            <a:extLst>
              <a:ext uri="{FF2B5EF4-FFF2-40B4-BE49-F238E27FC236}">
                <a16:creationId xmlns="" xmlns:a16="http://schemas.microsoft.com/office/drawing/2014/main" id="{70E133D2-0EE0-B495-899B-65469C5B9B04}"/>
              </a:ext>
            </a:extLst>
          </p:cNvPr>
          <p:cNvSpPr>
            <a:spLocks noGrp="1"/>
          </p:cNvSpPr>
          <p:nvPr>
            <p:ph type="body" idx="1"/>
          </p:nvPr>
        </p:nvSpPr>
        <p:spPr>
          <a:xfrm>
            <a:off x="381000" y="1635646"/>
            <a:ext cx="8604448" cy="2826600"/>
          </a:xfrm>
        </p:spPr>
        <p:txBody>
          <a:bodyPr/>
          <a:lstStyle/>
          <a:p>
            <a:pPr marL="76200" indent="0" algn="ctr">
              <a:buNone/>
            </a:pPr>
            <a:r>
              <a:rPr lang="ro-RO" u="sng" dirty="0"/>
              <a:t>„</a:t>
            </a:r>
            <a:r>
              <a:rPr lang="en-US" u="sng" dirty="0" err="1"/>
              <a:t>Obezitatea</a:t>
            </a:r>
            <a:r>
              <a:rPr lang="en-US" u="sng" dirty="0"/>
              <a:t> </a:t>
            </a:r>
            <a:r>
              <a:rPr lang="en-US" u="sng" dirty="0" err="1"/>
              <a:t>este</a:t>
            </a:r>
            <a:r>
              <a:rPr lang="en-US" u="sng" dirty="0"/>
              <a:t> </a:t>
            </a:r>
            <a:r>
              <a:rPr lang="en-US" u="sng" dirty="0" err="1"/>
              <a:t>cauzată</a:t>
            </a:r>
            <a:r>
              <a:rPr lang="en-US" u="sng" dirty="0"/>
              <a:t> </a:t>
            </a:r>
            <a:r>
              <a:rPr lang="en-US" u="sng" dirty="0" err="1"/>
              <a:t>doar</a:t>
            </a:r>
            <a:r>
              <a:rPr lang="en-US" u="sng" dirty="0"/>
              <a:t> de </a:t>
            </a:r>
            <a:r>
              <a:rPr lang="en-US" u="sng" dirty="0" err="1"/>
              <a:t>lipsa</a:t>
            </a:r>
            <a:r>
              <a:rPr lang="en-US" u="sng" dirty="0"/>
              <a:t> de </a:t>
            </a:r>
            <a:r>
              <a:rPr lang="en-US" u="sng" dirty="0" err="1"/>
              <a:t>activitate</a:t>
            </a:r>
            <a:r>
              <a:rPr lang="en-US" u="sng" dirty="0"/>
              <a:t> </a:t>
            </a:r>
            <a:r>
              <a:rPr lang="en-US" u="sng" dirty="0" err="1"/>
              <a:t>fizică</a:t>
            </a:r>
            <a:endParaRPr lang="en-US" u="sng" dirty="0"/>
          </a:p>
          <a:p>
            <a:pPr marL="76200" indent="0" algn="ctr">
              <a:buNone/>
            </a:pPr>
            <a:r>
              <a:rPr lang="en-US" u="sng" dirty="0" err="1"/>
              <a:t>și</a:t>
            </a:r>
            <a:r>
              <a:rPr lang="en-US" u="sng" dirty="0"/>
              <a:t> </a:t>
            </a:r>
            <a:r>
              <a:rPr lang="en-US" u="sng" dirty="0" err="1"/>
              <a:t>obiceiurile</a:t>
            </a:r>
            <a:r>
              <a:rPr lang="en-US" u="sng" dirty="0"/>
              <a:t> </a:t>
            </a:r>
            <a:r>
              <a:rPr lang="en-US" u="sng" dirty="0" err="1"/>
              <a:t>alimentare</a:t>
            </a:r>
            <a:r>
              <a:rPr lang="en-US" u="sng" dirty="0"/>
              <a:t> </a:t>
            </a:r>
            <a:r>
              <a:rPr lang="en-US" u="sng" dirty="0" err="1"/>
              <a:t>nesănătoase</a:t>
            </a:r>
            <a:r>
              <a:rPr lang="ro-RO" u="sng" dirty="0"/>
              <a:t>”</a:t>
            </a:r>
            <a:endParaRPr lang="en-US" u="sng" dirty="0"/>
          </a:p>
          <a:p>
            <a:pPr marL="76200" indent="0" algn="ctr">
              <a:buNone/>
            </a:pPr>
            <a:endParaRPr lang="ro-RO" dirty="0"/>
          </a:p>
          <a:p>
            <a:r>
              <a:rPr lang="en-US" sz="2000" dirty="0" err="1"/>
              <a:t>Deși</a:t>
            </a:r>
            <a:r>
              <a:rPr lang="en-US" sz="2000" dirty="0"/>
              <a:t> </a:t>
            </a:r>
            <a:r>
              <a:rPr lang="en-US" sz="2000" dirty="0" err="1"/>
              <a:t>alimentația</a:t>
            </a:r>
            <a:r>
              <a:rPr lang="en-US" sz="2000" dirty="0"/>
              <a:t> </a:t>
            </a:r>
            <a:r>
              <a:rPr lang="en-US" sz="2000" dirty="0" err="1"/>
              <a:t>și</a:t>
            </a:r>
            <a:r>
              <a:rPr lang="en-US" sz="2000" dirty="0"/>
              <a:t> </a:t>
            </a:r>
            <a:r>
              <a:rPr lang="en-US" sz="2000" dirty="0" err="1"/>
              <a:t>stilul</a:t>
            </a:r>
            <a:r>
              <a:rPr lang="en-US" sz="2000" dirty="0"/>
              <a:t> de </a:t>
            </a:r>
            <a:r>
              <a:rPr lang="en-US" sz="2000" dirty="0" err="1"/>
              <a:t>viață</a:t>
            </a:r>
            <a:r>
              <a:rPr lang="en-US" sz="2000" dirty="0"/>
              <a:t> </a:t>
            </a:r>
            <a:r>
              <a:rPr lang="en-US" sz="2000" dirty="0" err="1"/>
              <a:t>sedentar</a:t>
            </a:r>
            <a:r>
              <a:rPr lang="en-US" sz="2000" dirty="0"/>
              <a:t> sunt </a:t>
            </a:r>
            <a:r>
              <a:rPr lang="en-US" sz="2000" dirty="0" err="1"/>
              <a:t>doi</a:t>
            </a:r>
            <a:r>
              <a:rPr lang="en-US" sz="2000" dirty="0"/>
              <a:t> </a:t>
            </a:r>
            <a:r>
              <a:rPr lang="en-US" sz="2000" dirty="0" err="1"/>
              <a:t>dintre</a:t>
            </a:r>
            <a:r>
              <a:rPr lang="en-US" sz="2000" dirty="0"/>
              <a:t> </a:t>
            </a:r>
            <a:r>
              <a:rPr lang="en-US" sz="2000" dirty="0" err="1"/>
              <a:t>cei</a:t>
            </a:r>
            <a:r>
              <a:rPr lang="en-US" sz="2000" dirty="0"/>
              <a:t> </a:t>
            </a:r>
            <a:r>
              <a:rPr lang="en-US" sz="2000" dirty="0" err="1"/>
              <a:t>mai</a:t>
            </a:r>
            <a:r>
              <a:rPr lang="en-US" sz="2000" dirty="0"/>
              <a:t> </a:t>
            </a:r>
            <a:r>
              <a:rPr lang="en-US" sz="2000" dirty="0" err="1"/>
              <a:t>frecvenți</a:t>
            </a:r>
            <a:r>
              <a:rPr lang="en-US" sz="2000" dirty="0"/>
              <a:t> </a:t>
            </a:r>
            <a:r>
              <a:rPr lang="en-US" sz="2000" dirty="0" err="1"/>
              <a:t>factori</a:t>
            </a:r>
            <a:r>
              <a:rPr lang="en-US" sz="2000" dirty="0"/>
              <a:t> care </a:t>
            </a:r>
            <a:r>
              <a:rPr lang="en-US" sz="2000" dirty="0" err="1"/>
              <a:t>influențează</a:t>
            </a:r>
            <a:r>
              <a:rPr lang="en-US" sz="2000" dirty="0"/>
              <a:t> </a:t>
            </a:r>
            <a:r>
              <a:rPr lang="en-US" sz="2000" dirty="0" err="1"/>
              <a:t>apariția</a:t>
            </a:r>
            <a:r>
              <a:rPr lang="en-US" sz="2000" dirty="0"/>
              <a:t> </a:t>
            </a:r>
            <a:r>
              <a:rPr lang="en-US" sz="2000" dirty="0" err="1"/>
              <a:t>excesului</a:t>
            </a:r>
            <a:r>
              <a:rPr lang="en-US" sz="2000" dirty="0"/>
              <a:t> de </a:t>
            </a:r>
            <a:r>
              <a:rPr lang="en-US" sz="2000" dirty="0" err="1"/>
              <a:t>greutate</a:t>
            </a:r>
            <a:r>
              <a:rPr lang="en-US" sz="2000" dirty="0"/>
              <a:t>, nu sunt </a:t>
            </a:r>
            <a:r>
              <a:rPr lang="en-US" sz="2000" dirty="0" err="1"/>
              <a:t>singurii</a:t>
            </a:r>
            <a:r>
              <a:rPr lang="en-US" sz="2000" dirty="0"/>
              <a:t> </a:t>
            </a:r>
            <a:r>
              <a:rPr lang="en-US" sz="2000" dirty="0" err="1"/>
              <a:t>implicați</a:t>
            </a:r>
            <a:r>
              <a:rPr lang="en-US" sz="2000" dirty="0"/>
              <a:t> </a:t>
            </a:r>
            <a:r>
              <a:rPr lang="en-US" sz="2000" dirty="0" err="1"/>
              <a:t>în</a:t>
            </a:r>
            <a:r>
              <a:rPr lang="en-US" sz="2000" dirty="0"/>
              <a:t> </a:t>
            </a:r>
            <a:r>
              <a:rPr lang="en-US" sz="2000" dirty="0" err="1"/>
              <a:t>apariția</a:t>
            </a:r>
            <a:r>
              <a:rPr lang="en-US" sz="2000" dirty="0"/>
              <a:t> </a:t>
            </a:r>
            <a:r>
              <a:rPr lang="en-US" sz="2000" dirty="0" err="1"/>
              <a:t>dezechilibrului</a:t>
            </a:r>
            <a:r>
              <a:rPr lang="en-US" sz="2000" dirty="0"/>
              <a:t> </a:t>
            </a:r>
            <a:r>
              <a:rPr lang="en-US" sz="2000" dirty="0" err="1"/>
              <a:t>antropometric</a:t>
            </a:r>
            <a:r>
              <a:rPr lang="en-US" sz="2000" dirty="0"/>
              <a:t>.</a:t>
            </a:r>
          </a:p>
          <a:p>
            <a:r>
              <a:rPr lang="en-US" sz="2000" dirty="0" err="1"/>
              <a:t>Accentul</a:t>
            </a:r>
            <a:r>
              <a:rPr lang="en-US" sz="2000" dirty="0"/>
              <a:t> se </a:t>
            </a:r>
            <a:r>
              <a:rPr lang="en-US" sz="2000" dirty="0" err="1"/>
              <a:t>pune</a:t>
            </a:r>
            <a:r>
              <a:rPr lang="en-US" sz="2000" dirty="0"/>
              <a:t> de </a:t>
            </a:r>
            <a:r>
              <a:rPr lang="en-US" sz="2000" dirty="0" err="1"/>
              <a:t>obicei</a:t>
            </a:r>
            <a:r>
              <a:rPr lang="en-US" sz="2000" dirty="0"/>
              <a:t> pe </a:t>
            </a:r>
            <a:r>
              <a:rPr lang="en-US" sz="2000" dirty="0" err="1"/>
              <a:t>acești</a:t>
            </a:r>
            <a:r>
              <a:rPr lang="en-US" sz="2000" dirty="0"/>
              <a:t> </a:t>
            </a:r>
            <a:r>
              <a:rPr lang="en-US" sz="2000" dirty="0" err="1"/>
              <a:t>doi</a:t>
            </a:r>
            <a:r>
              <a:rPr lang="en-US" sz="2000" dirty="0"/>
              <a:t> </a:t>
            </a:r>
            <a:r>
              <a:rPr lang="en-US" sz="2000" dirty="0" err="1"/>
              <a:t>indicatori</a:t>
            </a:r>
            <a:r>
              <a:rPr lang="en-US" sz="2000" dirty="0"/>
              <a:t>, </a:t>
            </a:r>
            <a:r>
              <a:rPr lang="en-US" sz="2000" dirty="0" err="1"/>
              <a:t>deoarece</a:t>
            </a:r>
            <a:r>
              <a:rPr lang="en-US" sz="2000" dirty="0"/>
              <a:t> </a:t>
            </a:r>
            <a:r>
              <a:rPr lang="en-US" sz="2000" dirty="0" err="1"/>
              <a:t>ei</a:t>
            </a:r>
            <a:r>
              <a:rPr lang="en-US" sz="2000" dirty="0"/>
              <a:t> sunt </a:t>
            </a:r>
            <a:r>
              <a:rPr lang="en-US" sz="2000" dirty="0" err="1"/>
              <a:t>cei</a:t>
            </a:r>
            <a:r>
              <a:rPr lang="en-US" sz="2000" dirty="0"/>
              <a:t> </a:t>
            </a:r>
            <a:r>
              <a:rPr lang="en-US" sz="2000" dirty="0" err="1"/>
              <a:t>modificabili</a:t>
            </a:r>
            <a:r>
              <a:rPr lang="en-US" sz="2000" dirty="0"/>
              <a:t>.</a:t>
            </a:r>
          </a:p>
        </p:txBody>
      </p:sp>
      <p:sp>
        <p:nvSpPr>
          <p:cNvPr id="4" name="Slide Number Placeholder 3">
            <a:extLst>
              <a:ext uri="{FF2B5EF4-FFF2-40B4-BE49-F238E27FC236}">
                <a16:creationId xmlns="" xmlns:a16="http://schemas.microsoft.com/office/drawing/2014/main" id="{1C91AD39-8323-2268-05BD-D61385E0A4B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68072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BC1C0B-82FB-82F8-BA6C-36F2A8D2CEB0}"/>
              </a:ext>
            </a:extLst>
          </p:cNvPr>
          <p:cNvSpPr>
            <a:spLocks noGrp="1"/>
          </p:cNvSpPr>
          <p:nvPr>
            <p:ph type="title"/>
          </p:nvPr>
        </p:nvSpPr>
        <p:spPr/>
        <p:txBody>
          <a:bodyPr/>
          <a:lstStyle/>
          <a:p>
            <a:r>
              <a:rPr lang="ro-RO" dirty="0"/>
              <a:t>Concepții eronate</a:t>
            </a:r>
            <a:endParaRPr lang="en-US" dirty="0"/>
          </a:p>
        </p:txBody>
      </p:sp>
      <p:sp>
        <p:nvSpPr>
          <p:cNvPr id="3" name="Text Placeholder 2">
            <a:extLst>
              <a:ext uri="{FF2B5EF4-FFF2-40B4-BE49-F238E27FC236}">
                <a16:creationId xmlns="" xmlns:a16="http://schemas.microsoft.com/office/drawing/2014/main" id="{2DF6989F-3A5A-351F-4FD0-891A08EFF21B}"/>
              </a:ext>
            </a:extLst>
          </p:cNvPr>
          <p:cNvSpPr>
            <a:spLocks noGrp="1"/>
          </p:cNvSpPr>
          <p:nvPr>
            <p:ph type="body" idx="1"/>
          </p:nvPr>
        </p:nvSpPr>
        <p:spPr>
          <a:xfrm>
            <a:off x="614974" y="1705175"/>
            <a:ext cx="8349513" cy="2826600"/>
          </a:xfrm>
        </p:spPr>
        <p:txBody>
          <a:bodyPr/>
          <a:lstStyle/>
          <a:p>
            <a:pPr marL="76200" indent="0" algn="ctr">
              <a:buNone/>
            </a:pPr>
            <a:r>
              <a:rPr lang="ro-RO" dirty="0"/>
              <a:t>„</a:t>
            </a:r>
            <a:r>
              <a:rPr lang="en-US" u="sng" dirty="0" err="1"/>
              <a:t>Persoanele</a:t>
            </a:r>
            <a:r>
              <a:rPr lang="en-US" u="sng" dirty="0"/>
              <a:t> </a:t>
            </a:r>
            <a:r>
              <a:rPr lang="en-US" u="sng" dirty="0" err="1"/>
              <a:t>obeze</a:t>
            </a:r>
            <a:r>
              <a:rPr lang="en-US" u="sng" dirty="0"/>
              <a:t> sunt </a:t>
            </a:r>
            <a:r>
              <a:rPr lang="en-US" u="sng" dirty="0" err="1"/>
              <a:t>mai</a:t>
            </a:r>
            <a:r>
              <a:rPr lang="en-US" u="sng" dirty="0"/>
              <a:t> </a:t>
            </a:r>
            <a:r>
              <a:rPr lang="en-US" u="sng" dirty="0" err="1"/>
              <a:t>puțin</a:t>
            </a:r>
            <a:r>
              <a:rPr lang="en-US" u="sng" dirty="0"/>
              <a:t> active </a:t>
            </a:r>
            <a:r>
              <a:rPr lang="en-US" u="sng" dirty="0" err="1"/>
              <a:t>decât</a:t>
            </a:r>
            <a:endParaRPr lang="en-US" u="sng" dirty="0"/>
          </a:p>
          <a:p>
            <a:pPr marL="76200" indent="0" algn="ctr">
              <a:buNone/>
            </a:pPr>
            <a:r>
              <a:rPr lang="en-US" u="sng" dirty="0" err="1"/>
              <a:t>cele</a:t>
            </a:r>
            <a:r>
              <a:rPr lang="en-US" u="sng" dirty="0"/>
              <a:t> cu </a:t>
            </a:r>
            <a:r>
              <a:rPr lang="en-US" u="sng" dirty="0" err="1"/>
              <a:t>greutate</a:t>
            </a:r>
            <a:r>
              <a:rPr lang="en-US" u="sng" dirty="0"/>
              <a:t> </a:t>
            </a:r>
            <a:r>
              <a:rPr lang="en-US" u="sng" dirty="0" err="1"/>
              <a:t>normală</a:t>
            </a:r>
            <a:r>
              <a:rPr lang="ro-RO" u="sng" dirty="0"/>
              <a:t>”</a:t>
            </a:r>
            <a:endParaRPr lang="en-US" u="sng" dirty="0"/>
          </a:p>
          <a:p>
            <a:pPr marL="76200" indent="0" algn="ctr">
              <a:buNone/>
            </a:pPr>
            <a:endParaRPr lang="ro-RO" u="sng" dirty="0"/>
          </a:p>
          <a:p>
            <a:r>
              <a:rPr lang="en-US" sz="2000" dirty="0"/>
              <a:t>Pe </a:t>
            </a:r>
            <a:r>
              <a:rPr lang="en-US" sz="2000" dirty="0" err="1"/>
              <a:t>baza</a:t>
            </a:r>
            <a:r>
              <a:rPr lang="en-US" sz="2000" dirty="0"/>
              <a:t> </a:t>
            </a:r>
            <a:r>
              <a:rPr lang="en-US" sz="2000" dirty="0" err="1"/>
              <a:t>celor</a:t>
            </a:r>
            <a:r>
              <a:rPr lang="en-US" sz="2000" dirty="0"/>
              <a:t> </a:t>
            </a:r>
            <a:r>
              <a:rPr lang="en-US" sz="2000" dirty="0" err="1"/>
              <a:t>mai</a:t>
            </a:r>
            <a:r>
              <a:rPr lang="en-US" sz="2000" dirty="0"/>
              <a:t> </a:t>
            </a:r>
            <a:r>
              <a:rPr lang="en-US" sz="2000" dirty="0" err="1"/>
              <a:t>recente</a:t>
            </a:r>
            <a:r>
              <a:rPr lang="en-US" sz="2000" dirty="0"/>
              <a:t> </a:t>
            </a:r>
            <a:r>
              <a:rPr lang="en-US" sz="2000" dirty="0" err="1"/>
              <a:t>cercetări</a:t>
            </a:r>
            <a:r>
              <a:rPr lang="en-US" sz="2000" dirty="0"/>
              <a:t>, </a:t>
            </a:r>
            <a:r>
              <a:rPr lang="en-US" sz="2000" dirty="0" err="1"/>
              <a:t>mai</a:t>
            </a:r>
            <a:r>
              <a:rPr lang="en-US" sz="2000" dirty="0"/>
              <a:t> </a:t>
            </a:r>
            <a:r>
              <a:rPr lang="en-US" sz="2000" dirty="0" err="1"/>
              <a:t>puțin</a:t>
            </a:r>
            <a:r>
              <a:rPr lang="en-US" sz="2000" dirty="0"/>
              <a:t> de 10% </a:t>
            </a:r>
            <a:r>
              <a:rPr lang="en-US" sz="2000" dirty="0" err="1"/>
              <a:t>dintre</a:t>
            </a:r>
            <a:r>
              <a:rPr lang="en-US" sz="2000" dirty="0"/>
              <a:t> </a:t>
            </a:r>
            <a:r>
              <a:rPr lang="en-US" sz="2000" dirty="0" err="1"/>
              <a:t>copii</a:t>
            </a:r>
            <a:r>
              <a:rPr lang="en-US" sz="2000" dirty="0"/>
              <a:t> </a:t>
            </a:r>
            <a:r>
              <a:rPr lang="en-US" sz="2000" dirty="0" err="1"/>
              <a:t>și</a:t>
            </a:r>
            <a:r>
              <a:rPr lang="en-US" sz="2000" dirty="0"/>
              <a:t> </a:t>
            </a:r>
            <a:r>
              <a:rPr lang="en-US" sz="2000" dirty="0" err="1"/>
              <a:t>adolescenți</a:t>
            </a:r>
            <a:r>
              <a:rPr lang="en-US" sz="2000" dirty="0"/>
              <a:t> </a:t>
            </a:r>
            <a:r>
              <a:rPr lang="en-US" sz="2000" dirty="0" err="1"/>
              <a:t>își</a:t>
            </a:r>
            <a:r>
              <a:rPr lang="en-US" sz="2000" dirty="0"/>
              <a:t> </a:t>
            </a:r>
            <a:r>
              <a:rPr lang="en-US" sz="2000" dirty="0" err="1"/>
              <a:t>ating</a:t>
            </a:r>
            <a:r>
              <a:rPr lang="en-US" sz="2000" dirty="0"/>
              <a:t> </a:t>
            </a:r>
            <a:r>
              <a:rPr lang="en-US" sz="2000" dirty="0" err="1"/>
              <a:t>nivelul</a:t>
            </a:r>
            <a:r>
              <a:rPr lang="en-US" sz="2000" dirty="0"/>
              <a:t> ideal de </a:t>
            </a:r>
            <a:r>
              <a:rPr lang="en-US" sz="2000" dirty="0" err="1"/>
              <a:t>activitate</a:t>
            </a:r>
            <a:r>
              <a:rPr lang="en-US" sz="2000" dirty="0"/>
              <a:t> </a:t>
            </a:r>
            <a:r>
              <a:rPr lang="en-US" sz="2000" dirty="0" err="1"/>
              <a:t>fizică</a:t>
            </a:r>
            <a:r>
              <a:rPr lang="en-US" sz="2000" dirty="0"/>
              <a:t>, </a:t>
            </a:r>
            <a:r>
              <a:rPr lang="en-US" sz="2000" dirty="0" err="1"/>
              <a:t>în</a:t>
            </a:r>
            <a:r>
              <a:rPr lang="en-US" sz="2000" dirty="0"/>
              <a:t> </a:t>
            </a:r>
            <a:r>
              <a:rPr lang="en-US" sz="2000" dirty="0" err="1"/>
              <a:t>timp</a:t>
            </a:r>
            <a:r>
              <a:rPr lang="en-US" sz="2000" dirty="0"/>
              <a:t> </a:t>
            </a:r>
            <a:r>
              <a:rPr lang="en-US" sz="2000" dirty="0" err="1"/>
              <a:t>ce</a:t>
            </a:r>
            <a:r>
              <a:rPr lang="en-US" sz="2000" dirty="0"/>
              <a:t> </a:t>
            </a:r>
            <a:r>
              <a:rPr lang="en-US" sz="2000" dirty="0" err="1"/>
              <a:t>femeile</a:t>
            </a:r>
            <a:r>
              <a:rPr lang="en-US" sz="2000" dirty="0"/>
              <a:t> </a:t>
            </a:r>
            <a:r>
              <a:rPr lang="en-US" sz="2000" dirty="0" err="1"/>
              <a:t>supraponderale</a:t>
            </a:r>
            <a:r>
              <a:rPr lang="en-US" sz="2000" dirty="0"/>
              <a:t> </a:t>
            </a:r>
            <a:r>
              <a:rPr lang="en-US" sz="2000" dirty="0" err="1"/>
              <a:t>tind</a:t>
            </a:r>
            <a:r>
              <a:rPr lang="en-US" sz="2000" dirty="0"/>
              <a:t> </a:t>
            </a:r>
            <a:r>
              <a:rPr lang="en-US" sz="2000" dirty="0" err="1"/>
              <a:t>să</a:t>
            </a:r>
            <a:r>
              <a:rPr lang="en-US" sz="2000" dirty="0"/>
              <a:t> </a:t>
            </a:r>
            <a:r>
              <a:rPr lang="en-US" sz="2000" dirty="0" err="1"/>
              <a:t>facă</a:t>
            </a:r>
            <a:r>
              <a:rPr lang="en-US" sz="2000" dirty="0"/>
              <a:t> </a:t>
            </a:r>
            <a:r>
              <a:rPr lang="en-US" sz="2000" dirty="0" err="1"/>
              <a:t>mai</a:t>
            </a:r>
            <a:r>
              <a:rPr lang="en-US" sz="2000" dirty="0"/>
              <a:t> </a:t>
            </a:r>
            <a:r>
              <a:rPr lang="en-US" sz="2000" dirty="0" err="1"/>
              <a:t>mulți</a:t>
            </a:r>
            <a:r>
              <a:rPr lang="en-US" sz="2000" dirty="0"/>
              <a:t> </a:t>
            </a:r>
            <a:r>
              <a:rPr lang="en-US" sz="2000" dirty="0" err="1"/>
              <a:t>pași</a:t>
            </a:r>
            <a:r>
              <a:rPr lang="en-US" sz="2000" dirty="0"/>
              <a:t> pe zi </a:t>
            </a:r>
            <a:r>
              <a:rPr lang="en-US" sz="2000" dirty="0" err="1"/>
              <a:t>decât</a:t>
            </a:r>
            <a:r>
              <a:rPr lang="en-US" sz="2000" dirty="0"/>
              <a:t> </a:t>
            </a:r>
            <a:r>
              <a:rPr lang="en-US" sz="2000" dirty="0" err="1"/>
              <a:t>cele</a:t>
            </a:r>
            <a:r>
              <a:rPr lang="en-US" sz="2000" dirty="0"/>
              <a:t> cu </a:t>
            </a:r>
            <a:r>
              <a:rPr lang="en-US" sz="2000" dirty="0" err="1"/>
              <a:t>greutate</a:t>
            </a:r>
            <a:r>
              <a:rPr lang="en-US" sz="2000" dirty="0"/>
              <a:t> </a:t>
            </a:r>
            <a:r>
              <a:rPr lang="en-US" sz="2000" dirty="0" err="1"/>
              <a:t>normală</a:t>
            </a:r>
            <a:r>
              <a:rPr lang="en-US" sz="2000" dirty="0"/>
              <a:t>.</a:t>
            </a:r>
          </a:p>
        </p:txBody>
      </p:sp>
      <p:sp>
        <p:nvSpPr>
          <p:cNvPr id="4" name="Slide Number Placeholder 3">
            <a:extLst>
              <a:ext uri="{FF2B5EF4-FFF2-40B4-BE49-F238E27FC236}">
                <a16:creationId xmlns="" xmlns:a16="http://schemas.microsoft.com/office/drawing/2014/main" id="{5DA22A69-7496-A356-349E-6F1AE305E2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72416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196ED5-3545-80A0-4F11-E835A9EB4DCD}"/>
              </a:ext>
            </a:extLst>
          </p:cNvPr>
          <p:cNvSpPr>
            <a:spLocks noGrp="1"/>
          </p:cNvSpPr>
          <p:nvPr>
            <p:ph type="title"/>
          </p:nvPr>
        </p:nvSpPr>
        <p:spPr/>
        <p:txBody>
          <a:bodyPr/>
          <a:lstStyle/>
          <a:p>
            <a:r>
              <a:rPr lang="ro-RO" dirty="0"/>
              <a:t>Concepții eronate</a:t>
            </a:r>
            <a:endParaRPr lang="en-US" dirty="0"/>
          </a:p>
        </p:txBody>
      </p:sp>
      <p:sp>
        <p:nvSpPr>
          <p:cNvPr id="3" name="Text Placeholder 2">
            <a:extLst>
              <a:ext uri="{FF2B5EF4-FFF2-40B4-BE49-F238E27FC236}">
                <a16:creationId xmlns="" xmlns:a16="http://schemas.microsoft.com/office/drawing/2014/main" id="{F79F300E-65FE-5B2B-044D-FCD18F0B927A}"/>
              </a:ext>
            </a:extLst>
          </p:cNvPr>
          <p:cNvSpPr>
            <a:spLocks noGrp="1"/>
          </p:cNvSpPr>
          <p:nvPr>
            <p:ph type="body" idx="1"/>
          </p:nvPr>
        </p:nvSpPr>
        <p:spPr>
          <a:xfrm>
            <a:off x="614974" y="1705175"/>
            <a:ext cx="8277505" cy="2826600"/>
          </a:xfrm>
        </p:spPr>
        <p:txBody>
          <a:bodyPr/>
          <a:lstStyle/>
          <a:p>
            <a:pPr marL="76200" indent="0" algn="ctr">
              <a:buNone/>
            </a:pPr>
            <a:r>
              <a:rPr lang="ro-RO" u="sng" dirty="0"/>
              <a:t>„</a:t>
            </a:r>
            <a:r>
              <a:rPr lang="en-US" u="sng" dirty="0" err="1"/>
              <a:t>Dietele</a:t>
            </a:r>
            <a:r>
              <a:rPr lang="en-US" u="sng" dirty="0"/>
              <a:t> </a:t>
            </a:r>
            <a:r>
              <a:rPr lang="en-US" u="sng" dirty="0" err="1"/>
              <a:t>funcționează</a:t>
            </a:r>
            <a:r>
              <a:rPr lang="en-US" u="sng" dirty="0"/>
              <a:t> pe termen lung</a:t>
            </a:r>
            <a:r>
              <a:rPr lang="ro-RO" u="sng" dirty="0"/>
              <a:t>”</a:t>
            </a:r>
            <a:endParaRPr lang="en-US" u="sng" dirty="0"/>
          </a:p>
          <a:p>
            <a:pPr marL="76200" indent="0" algn="ctr">
              <a:buNone/>
            </a:pPr>
            <a:endParaRPr lang="ro-RO" u="sng" dirty="0"/>
          </a:p>
          <a:p>
            <a:r>
              <a:rPr lang="en-US" sz="2000" dirty="0" err="1"/>
              <a:t>Studii</a:t>
            </a:r>
            <a:r>
              <a:rPr lang="en-US" sz="2000" dirty="0"/>
              <a:t> ample </a:t>
            </a:r>
            <a:r>
              <a:rPr lang="en-US" sz="2000" dirty="0" err="1"/>
              <a:t>efectuate</a:t>
            </a:r>
            <a:r>
              <a:rPr lang="en-US" sz="2000" dirty="0"/>
              <a:t> pe </a:t>
            </a:r>
            <a:r>
              <a:rPr lang="en-US" sz="2000" dirty="0" err="1"/>
              <a:t>eșantioane</a:t>
            </a:r>
            <a:r>
              <a:rPr lang="en-US" sz="2000" dirty="0"/>
              <a:t> </a:t>
            </a:r>
            <a:r>
              <a:rPr lang="en-US" sz="2000" dirty="0" err="1"/>
              <a:t>mari</a:t>
            </a:r>
            <a:r>
              <a:rPr lang="en-US" sz="2000" dirty="0"/>
              <a:t> de </a:t>
            </a:r>
            <a:r>
              <a:rPr lang="en-US" sz="2000" dirty="0" err="1"/>
              <a:t>subiecți</a:t>
            </a:r>
            <a:r>
              <a:rPr lang="en-US" sz="2000" dirty="0"/>
              <a:t> </a:t>
            </a:r>
            <a:r>
              <a:rPr lang="en-US" sz="2000" dirty="0" err="1"/>
              <a:t>arată</a:t>
            </a:r>
            <a:r>
              <a:rPr lang="en-US" sz="2000" dirty="0"/>
              <a:t> </a:t>
            </a:r>
            <a:r>
              <a:rPr lang="en-US" sz="2000" dirty="0" err="1"/>
              <a:t>că</a:t>
            </a:r>
            <a:r>
              <a:rPr lang="en-US" sz="2000" dirty="0"/>
              <a:t> 2/3 </a:t>
            </a:r>
            <a:r>
              <a:rPr lang="en-US" sz="2000" dirty="0" err="1"/>
              <a:t>dintre</a:t>
            </a:r>
            <a:r>
              <a:rPr lang="en-US" sz="2000" dirty="0"/>
              <a:t> </a:t>
            </a:r>
            <a:r>
              <a:rPr lang="en-US" sz="2000" dirty="0" err="1"/>
              <a:t>persoanele</a:t>
            </a:r>
            <a:r>
              <a:rPr lang="en-US" sz="2000" dirty="0"/>
              <a:t> care </a:t>
            </a:r>
            <a:r>
              <a:rPr lang="en-US" sz="2000" dirty="0" err="1"/>
              <a:t>slăbesc</a:t>
            </a:r>
            <a:r>
              <a:rPr lang="en-US" sz="2000" dirty="0"/>
              <a:t> </a:t>
            </a:r>
            <a:r>
              <a:rPr lang="en-US" sz="2000" dirty="0" err="1"/>
              <a:t>revin</a:t>
            </a:r>
            <a:r>
              <a:rPr lang="en-US" sz="2000" dirty="0"/>
              <a:t> la </a:t>
            </a:r>
            <a:r>
              <a:rPr lang="en-US" sz="2000" dirty="0" err="1"/>
              <a:t>greutatea</a:t>
            </a:r>
            <a:r>
              <a:rPr lang="en-US" sz="2000" dirty="0"/>
              <a:t> </a:t>
            </a:r>
            <a:r>
              <a:rPr lang="en-US" sz="2000" dirty="0" err="1"/>
              <a:t>anterioară</a:t>
            </a:r>
            <a:r>
              <a:rPr lang="en-US" sz="2000" dirty="0"/>
              <a:t> </a:t>
            </a:r>
            <a:r>
              <a:rPr lang="en-US" sz="2000" dirty="0" err="1"/>
              <a:t>în</a:t>
            </a:r>
            <a:r>
              <a:rPr lang="en-US" sz="2000" dirty="0"/>
              <a:t> </a:t>
            </a:r>
            <a:r>
              <a:rPr lang="en-US" sz="2000" dirty="0" err="1"/>
              <a:t>decurs</a:t>
            </a:r>
            <a:r>
              <a:rPr lang="en-US" sz="2000" dirty="0"/>
              <a:t> de un an </a:t>
            </a:r>
            <a:r>
              <a:rPr lang="en-US" sz="2000" dirty="0" err="1"/>
              <a:t>și</a:t>
            </a:r>
            <a:r>
              <a:rPr lang="en-US" sz="2000" dirty="0"/>
              <a:t> </a:t>
            </a:r>
            <a:r>
              <a:rPr lang="en-US" sz="2000" dirty="0" err="1"/>
              <a:t>aproape</a:t>
            </a:r>
            <a:r>
              <a:rPr lang="en-US" sz="2000" dirty="0"/>
              <a:t> </a:t>
            </a:r>
            <a:r>
              <a:rPr lang="en-US" sz="2000" dirty="0" err="1"/>
              <a:t>toți</a:t>
            </a:r>
            <a:r>
              <a:rPr lang="en-US" sz="2000" dirty="0"/>
              <a:t> </a:t>
            </a:r>
            <a:r>
              <a:rPr lang="en-US" sz="2000" dirty="0" err="1"/>
              <a:t>vor</a:t>
            </a:r>
            <a:r>
              <a:rPr lang="en-US" sz="2000" dirty="0"/>
              <a:t> </a:t>
            </a:r>
            <a:r>
              <a:rPr lang="en-US" sz="2000" dirty="0" err="1"/>
              <a:t>reveni</a:t>
            </a:r>
            <a:r>
              <a:rPr lang="en-US" sz="2000" dirty="0"/>
              <a:t> la </a:t>
            </a:r>
            <a:r>
              <a:rPr lang="en-US" sz="2000" dirty="0" err="1"/>
              <a:t>greutatea</a:t>
            </a:r>
            <a:r>
              <a:rPr lang="en-US" sz="2000" dirty="0"/>
              <a:t> </a:t>
            </a:r>
            <a:r>
              <a:rPr lang="en-US" sz="2000" dirty="0" err="1"/>
              <a:t>anterioară</a:t>
            </a:r>
            <a:r>
              <a:rPr lang="en-US" sz="2000" dirty="0"/>
              <a:t> </a:t>
            </a:r>
            <a:r>
              <a:rPr lang="en-US" sz="2000" dirty="0" err="1"/>
              <a:t>în</a:t>
            </a:r>
            <a:r>
              <a:rPr lang="en-US" sz="2000" dirty="0"/>
              <a:t> </a:t>
            </a:r>
            <a:r>
              <a:rPr lang="en-US" sz="2000" dirty="0" err="1"/>
              <a:t>decurs</a:t>
            </a:r>
            <a:r>
              <a:rPr lang="en-US" sz="2000" dirty="0"/>
              <a:t> de 5 ani.</a:t>
            </a:r>
          </a:p>
          <a:p>
            <a:r>
              <a:rPr lang="en-US" sz="2000" dirty="0" err="1"/>
              <a:t>Astfel</a:t>
            </a:r>
            <a:r>
              <a:rPr lang="en-US" sz="2000" dirty="0"/>
              <a:t>, </a:t>
            </a:r>
            <a:r>
              <a:rPr lang="en-US" sz="2000" dirty="0" err="1"/>
              <a:t>menținerea</a:t>
            </a:r>
            <a:r>
              <a:rPr lang="en-US" sz="2000" dirty="0"/>
              <a:t> </a:t>
            </a:r>
            <a:r>
              <a:rPr lang="en-US" sz="2000" dirty="0" err="1"/>
              <a:t>greutății</a:t>
            </a:r>
            <a:r>
              <a:rPr lang="en-US" sz="2000" dirty="0"/>
              <a:t> </a:t>
            </a:r>
            <a:r>
              <a:rPr lang="en-US" sz="2000" dirty="0" err="1"/>
              <a:t>țintă</a:t>
            </a:r>
            <a:r>
              <a:rPr lang="en-US" sz="2000" dirty="0"/>
              <a:t> pe termen lung </a:t>
            </a:r>
            <a:r>
              <a:rPr lang="en-US" sz="2000" dirty="0" err="1"/>
              <a:t>tinde</a:t>
            </a:r>
            <a:r>
              <a:rPr lang="en-US" sz="2000" dirty="0"/>
              <a:t> </a:t>
            </a:r>
            <a:r>
              <a:rPr lang="en-US" sz="2000" dirty="0" err="1"/>
              <a:t>să</a:t>
            </a:r>
            <a:r>
              <a:rPr lang="en-US" sz="2000" dirty="0"/>
              <a:t> fie </a:t>
            </a:r>
            <a:r>
              <a:rPr lang="en-US" sz="2000" dirty="0" err="1"/>
              <a:t>mai</a:t>
            </a:r>
            <a:r>
              <a:rPr lang="en-US" sz="2000" dirty="0"/>
              <a:t> </a:t>
            </a:r>
            <a:r>
              <a:rPr lang="en-US" sz="2000" dirty="0" err="1"/>
              <a:t>dificilă</a:t>
            </a:r>
            <a:r>
              <a:rPr lang="en-US" sz="2000" dirty="0"/>
              <a:t> </a:t>
            </a:r>
            <a:r>
              <a:rPr lang="en-US" sz="2000" dirty="0" err="1"/>
              <a:t>decât</a:t>
            </a:r>
            <a:r>
              <a:rPr lang="en-US" sz="2000" dirty="0"/>
              <a:t> </a:t>
            </a:r>
            <a:r>
              <a:rPr lang="en-US" sz="2000" dirty="0" err="1"/>
              <a:t>pierderea</a:t>
            </a:r>
            <a:r>
              <a:rPr lang="en-US" sz="2000" dirty="0"/>
              <a:t> </a:t>
            </a:r>
            <a:r>
              <a:rPr lang="en-US" sz="2000" dirty="0" err="1"/>
              <a:t>în</a:t>
            </a:r>
            <a:r>
              <a:rPr lang="en-US" sz="2000" dirty="0"/>
              <a:t> </a:t>
            </a:r>
            <a:r>
              <a:rPr lang="en-US" sz="2000" dirty="0" err="1"/>
              <a:t>greutate</a:t>
            </a:r>
            <a:r>
              <a:rPr lang="en-US" sz="2000" dirty="0"/>
              <a:t>.</a:t>
            </a:r>
          </a:p>
        </p:txBody>
      </p:sp>
      <p:sp>
        <p:nvSpPr>
          <p:cNvPr id="4" name="Slide Number Placeholder 3">
            <a:extLst>
              <a:ext uri="{FF2B5EF4-FFF2-40B4-BE49-F238E27FC236}">
                <a16:creationId xmlns="" xmlns:a16="http://schemas.microsoft.com/office/drawing/2014/main" id="{C5CC733A-B867-081C-06F7-AEF04115471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93571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7FE3A-CB72-2FC8-0E54-FEFE4A6E001D}"/>
              </a:ext>
            </a:extLst>
          </p:cNvPr>
          <p:cNvSpPr>
            <a:spLocks noGrp="1"/>
          </p:cNvSpPr>
          <p:nvPr>
            <p:ph type="title"/>
          </p:nvPr>
        </p:nvSpPr>
        <p:spPr/>
        <p:txBody>
          <a:bodyPr/>
          <a:lstStyle/>
          <a:p>
            <a:r>
              <a:rPr lang="ro-RO" dirty="0"/>
              <a:t>Concepții eronate</a:t>
            </a:r>
            <a:endParaRPr lang="en-US" dirty="0"/>
          </a:p>
        </p:txBody>
      </p:sp>
      <p:sp>
        <p:nvSpPr>
          <p:cNvPr id="3" name="Text Placeholder 2">
            <a:extLst>
              <a:ext uri="{FF2B5EF4-FFF2-40B4-BE49-F238E27FC236}">
                <a16:creationId xmlns="" xmlns:a16="http://schemas.microsoft.com/office/drawing/2014/main" id="{235CB487-E572-539D-7B70-689DBC7B9FB2}"/>
              </a:ext>
            </a:extLst>
          </p:cNvPr>
          <p:cNvSpPr>
            <a:spLocks noGrp="1"/>
          </p:cNvSpPr>
          <p:nvPr>
            <p:ph type="body" idx="1"/>
          </p:nvPr>
        </p:nvSpPr>
        <p:spPr>
          <a:xfrm>
            <a:off x="614974" y="1705175"/>
            <a:ext cx="8133489" cy="2826600"/>
          </a:xfrm>
        </p:spPr>
        <p:txBody>
          <a:bodyPr/>
          <a:lstStyle/>
          <a:p>
            <a:pPr marL="76200" indent="0" algn="ctr">
              <a:buNone/>
            </a:pPr>
            <a:r>
              <a:rPr lang="ro-RO" u="sng"/>
              <a:t>„Scăderea în greutate nu are efecte negative semnificative”</a:t>
            </a:r>
          </a:p>
          <a:p>
            <a:pPr marL="76200" indent="0" algn="ctr">
              <a:buNone/>
            </a:pPr>
            <a:endParaRPr lang="ro-RO" u="sng"/>
          </a:p>
          <a:p>
            <a:r>
              <a:rPr lang="ro-RO" sz="2000"/>
              <a:t>Scăderea totală în greutate implică nu doar adaptarea homeostatică a corpului </a:t>
            </a:r>
          </a:p>
          <a:p>
            <a:r>
              <a:rPr lang="ro-RO" sz="2000"/>
              <a:t>Procesul de reechilibrare a greutății crește nivelul de stres și riscul de depresie</a:t>
            </a:r>
          </a:p>
        </p:txBody>
      </p:sp>
      <p:sp>
        <p:nvSpPr>
          <p:cNvPr id="4" name="Slide Number Placeholder 3">
            <a:extLst>
              <a:ext uri="{FF2B5EF4-FFF2-40B4-BE49-F238E27FC236}">
                <a16:creationId xmlns="" xmlns:a16="http://schemas.microsoft.com/office/drawing/2014/main" id="{2CA1E720-ED96-CC79-ABBD-4B0014BF039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482500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31EEA2-6B68-8C5E-1BA6-9D90F98513D3}"/>
              </a:ext>
            </a:extLst>
          </p:cNvPr>
          <p:cNvSpPr>
            <a:spLocks noGrp="1"/>
          </p:cNvSpPr>
          <p:nvPr>
            <p:ph type="title"/>
          </p:nvPr>
        </p:nvSpPr>
        <p:spPr/>
        <p:txBody>
          <a:bodyPr/>
          <a:lstStyle/>
          <a:p>
            <a:r>
              <a:rPr lang="ro-RO" dirty="0"/>
              <a:t>Concepții eronate</a:t>
            </a:r>
            <a:endParaRPr lang="en-US" dirty="0"/>
          </a:p>
        </p:txBody>
      </p:sp>
      <p:sp>
        <p:nvSpPr>
          <p:cNvPr id="3" name="Text Placeholder 2">
            <a:extLst>
              <a:ext uri="{FF2B5EF4-FFF2-40B4-BE49-F238E27FC236}">
                <a16:creationId xmlns="" xmlns:a16="http://schemas.microsoft.com/office/drawing/2014/main" id="{9EA3D3CB-1305-D322-5805-67476923C9A8}"/>
              </a:ext>
            </a:extLst>
          </p:cNvPr>
          <p:cNvSpPr>
            <a:spLocks noGrp="1"/>
          </p:cNvSpPr>
          <p:nvPr>
            <p:ph type="body" idx="1"/>
          </p:nvPr>
        </p:nvSpPr>
        <p:spPr>
          <a:xfrm>
            <a:off x="614974" y="1705175"/>
            <a:ext cx="8133489" cy="2826600"/>
          </a:xfrm>
        </p:spPr>
        <p:txBody>
          <a:bodyPr/>
          <a:lstStyle/>
          <a:p>
            <a:pPr marL="76200" indent="0" algn="ctr">
              <a:buNone/>
            </a:pPr>
            <a:r>
              <a:rPr lang="ro-RO" u="sng" dirty="0"/>
              <a:t>„Activitatea fizică este mai importantă decât dieta în pierderea în greutate”</a:t>
            </a:r>
          </a:p>
          <a:p>
            <a:pPr marL="76200" indent="0" algn="ctr">
              <a:buNone/>
            </a:pPr>
            <a:endParaRPr lang="ro-RO" u="sng" dirty="0"/>
          </a:p>
          <a:p>
            <a:r>
              <a:rPr lang="ro-RO" sz="2000" dirty="0"/>
              <a:t>Scăderea în greutate doar prin creșterea nivelului de activitate fizică, în lipsa unei alimentații adaptate, este mică/medie (sub 2 kg)</a:t>
            </a:r>
          </a:p>
          <a:p>
            <a:r>
              <a:rPr lang="ro-RO" sz="2000" dirty="0"/>
              <a:t>Deși activitatea fizica este esențială pentru menținerea sănătății, nu este suficientă pentru menținerea unei greutăți optime</a:t>
            </a:r>
          </a:p>
        </p:txBody>
      </p:sp>
      <p:sp>
        <p:nvSpPr>
          <p:cNvPr id="4" name="Slide Number Placeholder 3">
            <a:extLst>
              <a:ext uri="{FF2B5EF4-FFF2-40B4-BE49-F238E27FC236}">
                <a16:creationId xmlns="" xmlns:a16="http://schemas.microsoft.com/office/drawing/2014/main" id="{DD21654F-1218-E84B-68BC-B4F52F596F8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65493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3F812D-D2F0-E405-FC78-C4F310414F87}"/>
              </a:ext>
            </a:extLst>
          </p:cNvPr>
          <p:cNvSpPr>
            <a:spLocks noGrp="1"/>
          </p:cNvSpPr>
          <p:nvPr>
            <p:ph type="title"/>
          </p:nvPr>
        </p:nvSpPr>
        <p:spPr/>
        <p:txBody>
          <a:bodyPr/>
          <a:lstStyle/>
          <a:p>
            <a:r>
              <a:rPr lang="ro-RO" dirty="0"/>
              <a:t>Concepții eronate</a:t>
            </a:r>
            <a:endParaRPr lang="en-US" dirty="0"/>
          </a:p>
        </p:txBody>
      </p:sp>
      <p:sp>
        <p:nvSpPr>
          <p:cNvPr id="3" name="Text Placeholder 2">
            <a:extLst>
              <a:ext uri="{FF2B5EF4-FFF2-40B4-BE49-F238E27FC236}">
                <a16:creationId xmlns="" xmlns:a16="http://schemas.microsoft.com/office/drawing/2014/main" id="{8CCBE617-FF6D-716E-19A8-97D13E640BD7}"/>
              </a:ext>
            </a:extLst>
          </p:cNvPr>
          <p:cNvSpPr>
            <a:spLocks noGrp="1"/>
          </p:cNvSpPr>
          <p:nvPr>
            <p:ph type="body" idx="1"/>
          </p:nvPr>
        </p:nvSpPr>
        <p:spPr>
          <a:xfrm>
            <a:off x="614974" y="1705175"/>
            <a:ext cx="8349513" cy="2826600"/>
          </a:xfrm>
        </p:spPr>
        <p:txBody>
          <a:bodyPr/>
          <a:lstStyle/>
          <a:p>
            <a:pPr marL="76200" indent="0" algn="ctr">
              <a:buNone/>
            </a:pPr>
            <a:r>
              <a:rPr lang="ro-RO" u="sng" dirty="0"/>
              <a:t>„</a:t>
            </a:r>
            <a:r>
              <a:rPr lang="en-US" u="sng" dirty="0" err="1"/>
              <a:t>Evaluarea</a:t>
            </a:r>
            <a:r>
              <a:rPr lang="en-US" u="sng" dirty="0"/>
              <a:t> </a:t>
            </a:r>
            <a:r>
              <a:rPr lang="en-US" u="sng" dirty="0" err="1"/>
              <a:t>unui</a:t>
            </a:r>
            <a:r>
              <a:rPr lang="en-US" u="sng" dirty="0"/>
              <a:t> program de </a:t>
            </a:r>
            <a:r>
              <a:rPr lang="en-US" u="sng" dirty="0" err="1"/>
              <a:t>scădere</a:t>
            </a:r>
            <a:r>
              <a:rPr lang="en-US" u="sng" dirty="0"/>
              <a:t> </a:t>
            </a:r>
            <a:r>
              <a:rPr lang="en-US" u="sng" dirty="0" err="1"/>
              <a:t>în</a:t>
            </a:r>
            <a:r>
              <a:rPr lang="en-US" u="sng" dirty="0"/>
              <a:t> </a:t>
            </a:r>
            <a:r>
              <a:rPr lang="en-US" u="sng" dirty="0" err="1"/>
              <a:t>greutate</a:t>
            </a:r>
            <a:endParaRPr lang="en-US" u="sng" dirty="0"/>
          </a:p>
          <a:p>
            <a:pPr marL="76200" indent="0" algn="ctr">
              <a:buNone/>
            </a:pPr>
            <a:r>
              <a:rPr lang="en-US" u="sng" dirty="0"/>
              <a:t>se </a:t>
            </a:r>
            <a:r>
              <a:rPr lang="en-US" u="sng" dirty="0" err="1"/>
              <a:t>bazează</a:t>
            </a:r>
            <a:r>
              <a:rPr lang="en-US" u="sng" dirty="0"/>
              <a:t> pe </a:t>
            </a:r>
            <a:r>
              <a:rPr lang="en-US" u="sng" dirty="0" err="1"/>
              <a:t>greutatea</a:t>
            </a:r>
            <a:r>
              <a:rPr lang="en-US" u="sng" dirty="0"/>
              <a:t> </a:t>
            </a:r>
            <a:r>
              <a:rPr lang="en-US" u="sng" dirty="0" err="1"/>
              <a:t>pierdută</a:t>
            </a:r>
            <a:r>
              <a:rPr lang="ro-RO" u="sng" dirty="0"/>
              <a:t>”</a:t>
            </a:r>
            <a:endParaRPr lang="en-US" u="sng" dirty="0"/>
          </a:p>
          <a:p>
            <a:pPr marL="76200" indent="0">
              <a:buNone/>
            </a:pPr>
            <a:endParaRPr lang="en-US" sz="2000" dirty="0"/>
          </a:p>
          <a:p>
            <a:r>
              <a:rPr lang="en-US" sz="2000" dirty="0" err="1"/>
              <a:t>Evaluarea</a:t>
            </a:r>
            <a:r>
              <a:rPr lang="en-US" sz="2000" dirty="0"/>
              <a:t> </a:t>
            </a:r>
            <a:r>
              <a:rPr lang="en-US" sz="2000" dirty="0" err="1"/>
              <a:t>unui</a:t>
            </a:r>
            <a:r>
              <a:rPr lang="en-US" sz="2000" dirty="0"/>
              <a:t> program </a:t>
            </a:r>
            <a:r>
              <a:rPr lang="en-US" sz="2000" dirty="0" err="1"/>
              <a:t>prin</a:t>
            </a:r>
            <a:r>
              <a:rPr lang="en-US" sz="2000" dirty="0"/>
              <a:t> </a:t>
            </a:r>
            <a:r>
              <a:rPr lang="en-US" sz="2000" dirty="0" err="1"/>
              <a:t>aceste</a:t>
            </a:r>
            <a:r>
              <a:rPr lang="en-US" sz="2000" dirty="0"/>
              <a:t> </a:t>
            </a:r>
            <a:r>
              <a:rPr lang="en-US" sz="2000" dirty="0" err="1"/>
              <a:t>metode</a:t>
            </a:r>
            <a:r>
              <a:rPr lang="en-US" sz="2000" dirty="0"/>
              <a:t> </a:t>
            </a:r>
            <a:r>
              <a:rPr lang="en-US" sz="2000" dirty="0" err="1"/>
              <a:t>va</a:t>
            </a:r>
            <a:r>
              <a:rPr lang="en-US" sz="2000" dirty="0"/>
              <a:t> </a:t>
            </a:r>
            <a:r>
              <a:rPr lang="en-US" sz="2000" dirty="0" err="1"/>
              <a:t>crește</a:t>
            </a:r>
            <a:r>
              <a:rPr lang="en-US" sz="2000" dirty="0"/>
              <a:t> </a:t>
            </a:r>
            <a:r>
              <a:rPr lang="en-US" sz="2000" dirty="0" err="1"/>
              <a:t>incidența</a:t>
            </a:r>
            <a:r>
              <a:rPr lang="en-US" sz="2000" dirty="0"/>
              <a:t> </a:t>
            </a:r>
            <a:r>
              <a:rPr lang="en-US" sz="2000" dirty="0" err="1"/>
              <a:t>depresiei</a:t>
            </a:r>
            <a:r>
              <a:rPr lang="en-US" sz="2000" dirty="0"/>
              <a:t>, a </a:t>
            </a:r>
            <a:r>
              <a:rPr lang="en-US" sz="2000" dirty="0" err="1"/>
              <a:t>tulburărilor</a:t>
            </a:r>
            <a:r>
              <a:rPr lang="en-US" sz="2000" dirty="0"/>
              <a:t> de </a:t>
            </a:r>
            <a:r>
              <a:rPr lang="en-US" sz="2000" dirty="0" err="1"/>
              <a:t>alimentație</a:t>
            </a:r>
            <a:r>
              <a:rPr lang="en-US" sz="2000" dirty="0"/>
              <a:t> </a:t>
            </a:r>
            <a:r>
              <a:rPr lang="en-US" sz="2000" dirty="0" err="1"/>
              <a:t>și</a:t>
            </a:r>
            <a:r>
              <a:rPr lang="en-US" sz="2000" dirty="0"/>
              <a:t> a </a:t>
            </a:r>
            <a:r>
              <a:rPr lang="en-US" sz="2000" dirty="0" err="1"/>
              <a:t>stigmatizării</a:t>
            </a:r>
            <a:endParaRPr lang="en-US" sz="2000" dirty="0"/>
          </a:p>
          <a:p>
            <a:r>
              <a:rPr lang="en-US" sz="2000" dirty="0"/>
              <a:t>Conform </a:t>
            </a:r>
            <a:r>
              <a:rPr lang="en-US" sz="2000" dirty="0" err="1"/>
              <a:t>recomandărilor</a:t>
            </a:r>
            <a:r>
              <a:rPr lang="en-US" sz="2000" dirty="0"/>
              <a:t> </a:t>
            </a:r>
            <a:r>
              <a:rPr lang="en-US" sz="2000" dirty="0" err="1"/>
              <a:t>actuale</a:t>
            </a:r>
            <a:r>
              <a:rPr lang="en-US" sz="2000" dirty="0"/>
              <a:t>, </a:t>
            </a:r>
            <a:r>
              <a:rPr lang="en-US" sz="2000" dirty="0" err="1"/>
              <a:t>evaluarea</a:t>
            </a:r>
            <a:r>
              <a:rPr lang="en-US" sz="2000" dirty="0"/>
              <a:t> </a:t>
            </a:r>
            <a:r>
              <a:rPr lang="en-US" sz="2000" dirty="0" err="1"/>
              <a:t>ar</a:t>
            </a:r>
            <a:r>
              <a:rPr lang="en-US" sz="2000" dirty="0"/>
              <a:t> </a:t>
            </a:r>
            <a:r>
              <a:rPr lang="en-US" sz="2000" dirty="0" err="1"/>
              <a:t>trebui</a:t>
            </a:r>
            <a:r>
              <a:rPr lang="en-US" sz="2000" dirty="0"/>
              <a:t> </a:t>
            </a:r>
            <a:r>
              <a:rPr lang="en-US" sz="2000" dirty="0" err="1"/>
              <a:t>să</a:t>
            </a:r>
            <a:r>
              <a:rPr lang="en-US" sz="2000" dirty="0"/>
              <a:t> se </a:t>
            </a:r>
            <a:r>
              <a:rPr lang="en-US" sz="2000" dirty="0" err="1"/>
              <a:t>concentreze</a:t>
            </a:r>
            <a:r>
              <a:rPr lang="en-US" sz="2000" dirty="0"/>
              <a:t> pe </a:t>
            </a:r>
            <a:r>
              <a:rPr lang="en-US" sz="2000" dirty="0" err="1"/>
              <a:t>beneficiile</a:t>
            </a:r>
            <a:r>
              <a:rPr lang="en-US" sz="2000" dirty="0"/>
              <a:t> </a:t>
            </a:r>
            <a:r>
              <a:rPr lang="en-US" sz="2000" dirty="0" err="1"/>
              <a:t>pentru</a:t>
            </a:r>
            <a:r>
              <a:rPr lang="en-US" sz="2000" dirty="0"/>
              <a:t> </a:t>
            </a:r>
            <a:r>
              <a:rPr lang="en-US" sz="2000" dirty="0" err="1"/>
              <a:t>sănătate</a:t>
            </a:r>
            <a:r>
              <a:rPr lang="en-US" sz="2000" dirty="0"/>
              <a:t>, nu pe </a:t>
            </a:r>
            <a:r>
              <a:rPr lang="en-US" sz="2000" dirty="0" err="1"/>
              <a:t>creșterea</a:t>
            </a:r>
            <a:r>
              <a:rPr lang="en-US" sz="2000" dirty="0"/>
              <a:t> </a:t>
            </a:r>
            <a:r>
              <a:rPr lang="en-US" sz="2000" dirty="0" err="1"/>
              <a:t>sau</a:t>
            </a:r>
            <a:r>
              <a:rPr lang="en-US" sz="2000" dirty="0"/>
              <a:t> </a:t>
            </a:r>
            <a:r>
              <a:rPr lang="en-US" sz="2000" dirty="0" err="1"/>
              <a:t>pierderea</a:t>
            </a:r>
            <a:r>
              <a:rPr lang="en-US" sz="2000" dirty="0"/>
              <a:t> </a:t>
            </a:r>
            <a:r>
              <a:rPr lang="en-US" sz="2000" dirty="0" err="1"/>
              <a:t>în</a:t>
            </a:r>
            <a:r>
              <a:rPr lang="en-US" sz="2000" dirty="0"/>
              <a:t> </a:t>
            </a:r>
            <a:r>
              <a:rPr lang="en-US" sz="2000" dirty="0" err="1"/>
              <a:t>greutate</a:t>
            </a:r>
            <a:endParaRPr lang="en-US" sz="2000" dirty="0"/>
          </a:p>
        </p:txBody>
      </p:sp>
      <p:sp>
        <p:nvSpPr>
          <p:cNvPr id="4" name="Slide Number Placeholder 3">
            <a:extLst>
              <a:ext uri="{FF2B5EF4-FFF2-40B4-BE49-F238E27FC236}">
                <a16:creationId xmlns="" xmlns:a16="http://schemas.microsoft.com/office/drawing/2014/main" id="{3AD51901-5BAB-7E80-DC33-97BB4B2765B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94857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1715BC-4A52-1B9D-C590-50249D21E928}"/>
              </a:ext>
            </a:extLst>
          </p:cNvPr>
          <p:cNvSpPr>
            <a:spLocks noGrp="1"/>
          </p:cNvSpPr>
          <p:nvPr>
            <p:ph type="title"/>
          </p:nvPr>
        </p:nvSpPr>
        <p:spPr/>
        <p:txBody>
          <a:bodyPr/>
          <a:lstStyle/>
          <a:p>
            <a:r>
              <a:rPr lang="en-US" dirty="0" err="1"/>
              <a:t>Medicina</a:t>
            </a:r>
            <a:r>
              <a:rPr lang="en-US" dirty="0"/>
              <a:t> </a:t>
            </a:r>
            <a:r>
              <a:rPr lang="en-US" dirty="0" err="1"/>
              <a:t>stilului</a:t>
            </a:r>
            <a:r>
              <a:rPr lang="en-US" dirty="0"/>
              <a:t> de </a:t>
            </a:r>
            <a:r>
              <a:rPr lang="en-US" dirty="0" err="1"/>
              <a:t>viață</a:t>
            </a:r>
            <a:r>
              <a:rPr lang="en-US" dirty="0"/>
              <a:t> ca </a:t>
            </a:r>
            <a:r>
              <a:rPr lang="en-US" dirty="0" err="1"/>
              <a:t>parte</a:t>
            </a:r>
            <a:r>
              <a:rPr lang="en-US" dirty="0"/>
              <a:t> a </a:t>
            </a:r>
            <a:r>
              <a:rPr lang="en-US" dirty="0" err="1"/>
              <a:t>managementului</a:t>
            </a:r>
            <a:r>
              <a:rPr lang="en-US" dirty="0"/>
              <a:t> </a:t>
            </a:r>
            <a:r>
              <a:rPr lang="en-US" dirty="0" err="1"/>
              <a:t>obezității</a:t>
            </a:r>
            <a:r>
              <a:rPr lang="en-US" dirty="0"/>
              <a:t> (1)</a:t>
            </a:r>
          </a:p>
        </p:txBody>
      </p:sp>
      <p:sp>
        <p:nvSpPr>
          <p:cNvPr id="3" name="Text Placeholder 2">
            <a:extLst>
              <a:ext uri="{FF2B5EF4-FFF2-40B4-BE49-F238E27FC236}">
                <a16:creationId xmlns="" xmlns:a16="http://schemas.microsoft.com/office/drawing/2014/main" id="{47E286D6-146A-5ED9-8AE8-D7C0F10AEF41}"/>
              </a:ext>
            </a:extLst>
          </p:cNvPr>
          <p:cNvSpPr>
            <a:spLocks noGrp="1"/>
          </p:cNvSpPr>
          <p:nvPr>
            <p:ph type="body" idx="1"/>
          </p:nvPr>
        </p:nvSpPr>
        <p:spPr>
          <a:xfrm>
            <a:off x="467544" y="1419622"/>
            <a:ext cx="8424935" cy="3112153"/>
          </a:xfrm>
        </p:spPr>
        <p:txBody>
          <a:bodyPr/>
          <a:lstStyle/>
          <a:p>
            <a:pPr marL="76200" indent="0" algn="ctr">
              <a:buNone/>
            </a:pPr>
            <a:r>
              <a:rPr lang="ro-RO" sz="2000" u="sng" dirty="0"/>
              <a:t>Abordarea realistică:</a:t>
            </a:r>
          </a:p>
          <a:p>
            <a:r>
              <a:rPr lang="ro-RO" sz="1800" b="1" i="1" dirty="0"/>
              <a:t>Întrebați - cereți permisiunea de a discuta despre greutate</a:t>
            </a:r>
          </a:p>
          <a:p>
            <a:r>
              <a:rPr lang="ro-RO" sz="1800" b="1" i="1" dirty="0"/>
              <a:t>Evaluați – efectuați determinări antropometrice și identificați posibilele complicații și bariere</a:t>
            </a:r>
          </a:p>
          <a:p>
            <a:r>
              <a:rPr lang="ro-RO" sz="1800" b="1" i="1" dirty="0"/>
              <a:t>Consiliați - discutați despre beneficiile reechilibrării greutății și ale opțiunilor de tratament</a:t>
            </a:r>
          </a:p>
          <a:p>
            <a:r>
              <a:rPr lang="ro-RO" sz="1800" b="1" i="1" dirty="0"/>
              <a:t>Stabiliți - o pierdere realistă în greutate cu un tratament adaptat pacientului</a:t>
            </a:r>
          </a:p>
          <a:p>
            <a:r>
              <a:rPr lang="ro-RO" sz="1800" b="1" i="1" dirty="0"/>
              <a:t>Asistați – pacientul în procesul pe termen lung în reechilibrarea greutății prin mijloacele necesare disponibile (evaluare constantă, furnizare de resurse informaționale, adaptare)</a:t>
            </a:r>
            <a:endParaRPr lang="ro-RO" sz="1800" dirty="0"/>
          </a:p>
        </p:txBody>
      </p:sp>
      <p:sp>
        <p:nvSpPr>
          <p:cNvPr id="4" name="Slide Number Placeholder 3">
            <a:extLst>
              <a:ext uri="{FF2B5EF4-FFF2-40B4-BE49-F238E27FC236}">
                <a16:creationId xmlns="" xmlns:a16="http://schemas.microsoft.com/office/drawing/2014/main" id="{8E06F945-5BAC-3EB0-E3FC-CD34C50E18B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54979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B00050-D349-6147-517A-E6078D12F0BC}"/>
              </a:ext>
            </a:extLst>
          </p:cNvPr>
          <p:cNvSpPr>
            <a:spLocks noGrp="1"/>
          </p:cNvSpPr>
          <p:nvPr>
            <p:ph type="title"/>
          </p:nvPr>
        </p:nvSpPr>
        <p:spPr/>
        <p:txBody>
          <a:bodyPr/>
          <a:lstStyle/>
          <a:p>
            <a:r>
              <a:rPr lang="en-US" dirty="0" err="1"/>
              <a:t>Medicina</a:t>
            </a:r>
            <a:r>
              <a:rPr lang="en-US" dirty="0"/>
              <a:t> </a:t>
            </a:r>
            <a:r>
              <a:rPr lang="en-US" dirty="0" err="1"/>
              <a:t>stilului</a:t>
            </a:r>
            <a:r>
              <a:rPr lang="en-US" dirty="0"/>
              <a:t> de </a:t>
            </a:r>
            <a:r>
              <a:rPr lang="en-US" dirty="0" err="1"/>
              <a:t>viață</a:t>
            </a:r>
            <a:r>
              <a:rPr lang="en-US" dirty="0"/>
              <a:t> ca </a:t>
            </a:r>
            <a:r>
              <a:rPr lang="en-US" dirty="0" err="1"/>
              <a:t>parte</a:t>
            </a:r>
            <a:r>
              <a:rPr lang="en-US" dirty="0"/>
              <a:t> a </a:t>
            </a:r>
            <a:r>
              <a:rPr lang="en-US" dirty="0" err="1"/>
              <a:t>managementului</a:t>
            </a:r>
            <a:r>
              <a:rPr lang="en-US" dirty="0"/>
              <a:t> </a:t>
            </a:r>
            <a:r>
              <a:rPr lang="en-US" dirty="0" err="1"/>
              <a:t>obezității</a:t>
            </a:r>
            <a:r>
              <a:rPr lang="en-US" dirty="0"/>
              <a:t> (2)</a:t>
            </a:r>
          </a:p>
        </p:txBody>
      </p:sp>
      <p:sp>
        <p:nvSpPr>
          <p:cNvPr id="3" name="Text Placeholder 2">
            <a:extLst>
              <a:ext uri="{FF2B5EF4-FFF2-40B4-BE49-F238E27FC236}">
                <a16:creationId xmlns="" xmlns:a16="http://schemas.microsoft.com/office/drawing/2014/main" id="{895FE0C0-B790-925D-E322-C09CA85141C6}"/>
              </a:ext>
            </a:extLst>
          </p:cNvPr>
          <p:cNvSpPr>
            <a:spLocks noGrp="1"/>
          </p:cNvSpPr>
          <p:nvPr>
            <p:ph type="body" idx="1"/>
          </p:nvPr>
        </p:nvSpPr>
        <p:spPr>
          <a:xfrm>
            <a:off x="614974" y="1419622"/>
            <a:ext cx="8205497" cy="3112153"/>
          </a:xfrm>
        </p:spPr>
        <p:txBody>
          <a:bodyPr/>
          <a:lstStyle/>
          <a:p>
            <a:pPr marL="76200" indent="0" algn="ctr">
              <a:buNone/>
            </a:pPr>
            <a:r>
              <a:rPr lang="ro-RO" u="sng" dirty="0"/>
              <a:t>Managementul </a:t>
            </a:r>
            <a:r>
              <a:rPr lang="ro-RO" u="sng" dirty="0" err="1"/>
              <a:t>multimodal</a:t>
            </a:r>
            <a:r>
              <a:rPr lang="ro-RO" u="sng" dirty="0"/>
              <a:t> al obezității</a:t>
            </a:r>
          </a:p>
          <a:p>
            <a:pPr marL="533400" indent="-457200">
              <a:buAutoNum type="arabicPeriod"/>
            </a:pPr>
            <a:r>
              <a:rPr lang="ro-RO" sz="2000" dirty="0"/>
              <a:t>Diagnosticul obezității (teste antropometrice, scoruri de malnutriție, analize de laborator, teste genetice și epigenetice, </a:t>
            </a:r>
            <a:r>
              <a:rPr lang="ro-RO" sz="2000" dirty="0" err="1"/>
              <a:t>metabolomice</a:t>
            </a:r>
            <a:r>
              <a:rPr lang="ro-RO" sz="2000" dirty="0"/>
              <a:t> sau referitoare la </a:t>
            </a:r>
            <a:r>
              <a:rPr lang="ro-RO" sz="2000" dirty="0" err="1"/>
              <a:t>microbiomul</a:t>
            </a:r>
            <a:r>
              <a:rPr lang="ro-RO" sz="2000" dirty="0"/>
              <a:t> intestinal) urmate de identificarea riscurilor asociate (antecedente medicale detaliate)</a:t>
            </a:r>
          </a:p>
          <a:p>
            <a:pPr marL="533400" indent="-457200">
              <a:buAutoNum type="arabicPeriod"/>
            </a:pPr>
            <a:r>
              <a:rPr lang="ro-RO" sz="2000" dirty="0"/>
              <a:t>Stabilirea obiectivelor realiste</a:t>
            </a:r>
          </a:p>
          <a:p>
            <a:pPr marL="533400" indent="-457200">
              <a:buAutoNum type="arabicPeriod"/>
            </a:pPr>
            <a:r>
              <a:rPr lang="ro-RO" sz="2000" dirty="0"/>
              <a:t>Implicarea într-o activitate sportivă adaptată</a:t>
            </a:r>
          </a:p>
          <a:p>
            <a:pPr marL="533400" indent="-457200">
              <a:buAutoNum type="arabicPeriod"/>
            </a:pPr>
            <a:r>
              <a:rPr lang="ro-RO" sz="2000" dirty="0"/>
              <a:t>Suport alimentar și de hidratare</a:t>
            </a:r>
          </a:p>
          <a:p>
            <a:pPr marL="533400" indent="-457200">
              <a:buAutoNum type="arabicPeriod"/>
            </a:pPr>
            <a:r>
              <a:rPr lang="ro-RO" sz="2000" dirty="0"/>
              <a:t>Terapie comportamentală</a:t>
            </a:r>
          </a:p>
        </p:txBody>
      </p:sp>
      <p:sp>
        <p:nvSpPr>
          <p:cNvPr id="4" name="Slide Number Placeholder 3">
            <a:extLst>
              <a:ext uri="{FF2B5EF4-FFF2-40B4-BE49-F238E27FC236}">
                <a16:creationId xmlns="" xmlns:a16="http://schemas.microsoft.com/office/drawing/2014/main" id="{7F440DA1-80CA-EEC8-1CC7-7A482574E9E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418036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D6FB88-1DC4-E8AD-82FC-572F39D6EE31}"/>
              </a:ext>
            </a:extLst>
          </p:cNvPr>
          <p:cNvSpPr>
            <a:spLocks noGrp="1"/>
          </p:cNvSpPr>
          <p:nvPr>
            <p:ph type="title"/>
          </p:nvPr>
        </p:nvSpPr>
        <p:spPr/>
        <p:txBody>
          <a:bodyPr/>
          <a:lstStyle/>
          <a:p>
            <a:r>
              <a:rPr lang="ro-RO"/>
              <a:t>Medicina stilului de viață ca parte a managementului obezității (3)</a:t>
            </a:r>
          </a:p>
        </p:txBody>
      </p:sp>
      <p:sp>
        <p:nvSpPr>
          <p:cNvPr id="3" name="Text Placeholder 2">
            <a:extLst>
              <a:ext uri="{FF2B5EF4-FFF2-40B4-BE49-F238E27FC236}">
                <a16:creationId xmlns="" xmlns:a16="http://schemas.microsoft.com/office/drawing/2014/main" id="{E8F671CB-AB39-10B0-FA04-91AA302185C2}"/>
              </a:ext>
            </a:extLst>
          </p:cNvPr>
          <p:cNvSpPr>
            <a:spLocks noGrp="1"/>
          </p:cNvSpPr>
          <p:nvPr>
            <p:ph type="body" idx="1"/>
          </p:nvPr>
        </p:nvSpPr>
        <p:spPr>
          <a:xfrm>
            <a:off x="614974" y="1705175"/>
            <a:ext cx="7989473" cy="2826600"/>
          </a:xfrm>
        </p:spPr>
        <p:txBody>
          <a:bodyPr/>
          <a:lstStyle/>
          <a:p>
            <a:pPr marL="76200" indent="0">
              <a:buNone/>
            </a:pPr>
            <a:r>
              <a:rPr lang="ro-RO" sz="2000" dirty="0"/>
              <a:t>6. Terapie medicamentoasă (când obezitatea atinge un nivel ridicat sau apar comorbidități)</a:t>
            </a:r>
          </a:p>
          <a:p>
            <a:pPr marL="76200" indent="0">
              <a:buNone/>
            </a:pPr>
            <a:r>
              <a:rPr lang="ro-RO" sz="2000" dirty="0"/>
              <a:t>7. Intervenție chirurgicală (când sunt prezente cel puțin 2 comorbidități și terapia dietetică + medicamentoasă a eșuat)</a:t>
            </a:r>
          </a:p>
          <a:p>
            <a:pPr marL="76200" indent="0">
              <a:buNone/>
            </a:pPr>
            <a:r>
              <a:rPr lang="ro-RO" sz="2000" dirty="0"/>
              <a:t>8. Implicarea membrilor familiei pentru sprijin</a:t>
            </a:r>
          </a:p>
          <a:p>
            <a:pPr marL="76200" indent="0">
              <a:buNone/>
            </a:pPr>
            <a:r>
              <a:rPr lang="ro-RO" sz="2000" dirty="0"/>
              <a:t>9. Sprijin psihologic, empatie, evitarea stigmatizării (terapie de grup sau individuală)</a:t>
            </a:r>
          </a:p>
          <a:p>
            <a:pPr marL="76200" indent="0">
              <a:buNone/>
            </a:pPr>
            <a:r>
              <a:rPr lang="ro-RO" sz="2000" dirty="0"/>
              <a:t>10. Monitorizare și întreținere</a:t>
            </a:r>
          </a:p>
        </p:txBody>
      </p:sp>
      <p:sp>
        <p:nvSpPr>
          <p:cNvPr id="4" name="Slide Number Placeholder 3">
            <a:extLst>
              <a:ext uri="{FF2B5EF4-FFF2-40B4-BE49-F238E27FC236}">
                <a16:creationId xmlns="" xmlns:a16="http://schemas.microsoft.com/office/drawing/2014/main" id="{993BAA47-53B3-0672-C5DF-2A4ECBD8BD3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ro-RO" smtClean="0"/>
              <a:t>22</a:t>
            </a:fld>
            <a:endParaRPr lang="ro-RO"/>
          </a:p>
        </p:txBody>
      </p:sp>
    </p:spTree>
    <p:extLst>
      <p:ext uri="{BB962C8B-B14F-4D97-AF65-F5344CB8AC3E}">
        <p14:creationId xmlns:p14="http://schemas.microsoft.com/office/powerpoint/2010/main" val="55192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64F99-714F-53CB-5921-171C48F843A6}"/>
              </a:ext>
            </a:extLst>
          </p:cNvPr>
          <p:cNvSpPr>
            <a:spLocks noGrp="1"/>
          </p:cNvSpPr>
          <p:nvPr>
            <p:ph type="title"/>
          </p:nvPr>
        </p:nvSpPr>
        <p:spPr/>
        <p:txBody>
          <a:bodyPr/>
          <a:lstStyle/>
          <a:p>
            <a:r>
              <a:rPr lang="ro-RO" sz="2400" i="1" dirty="0"/>
              <a:t>Referințe bibliografice</a:t>
            </a:r>
            <a:endParaRPr lang="en-US" sz="2400" i="1" dirty="0"/>
          </a:p>
        </p:txBody>
      </p:sp>
      <p:sp>
        <p:nvSpPr>
          <p:cNvPr id="3" name="Text Placeholder 2">
            <a:extLst>
              <a:ext uri="{FF2B5EF4-FFF2-40B4-BE49-F238E27FC236}">
                <a16:creationId xmlns="" xmlns:a16="http://schemas.microsoft.com/office/drawing/2014/main" id="{299EF08F-579A-EC3D-6F50-136B9BDC45E2}"/>
              </a:ext>
            </a:extLst>
          </p:cNvPr>
          <p:cNvSpPr>
            <a:spLocks noGrp="1"/>
          </p:cNvSpPr>
          <p:nvPr>
            <p:ph type="body" idx="1"/>
          </p:nvPr>
        </p:nvSpPr>
        <p:spPr>
          <a:xfrm>
            <a:off x="467544" y="1347614"/>
            <a:ext cx="8496943" cy="3114632"/>
          </a:xfrm>
        </p:spPr>
        <p:txBody>
          <a:bodyPr/>
          <a:lstStyle/>
          <a:p>
            <a:r>
              <a:rPr lang="en-US" sz="1200" dirty="0" err="1"/>
              <a:t>Chaput</a:t>
            </a:r>
            <a:r>
              <a:rPr lang="en-US" sz="1200" dirty="0"/>
              <a:t> JP, Ferraro ZM, </a:t>
            </a:r>
            <a:r>
              <a:rPr lang="en-US" sz="1200" dirty="0" err="1"/>
              <a:t>Prud'homme</a:t>
            </a:r>
            <a:r>
              <a:rPr lang="en-US" sz="1200" dirty="0"/>
              <a:t> D, Sharma AM. Widespread misconceptions about obesity. Can Fam Physician. 2014</a:t>
            </a:r>
            <a:r>
              <a:rPr lang="ro-RO" sz="1200" dirty="0"/>
              <a:t>,  </a:t>
            </a:r>
            <a:r>
              <a:rPr lang="en-US" sz="1200" dirty="0"/>
              <a:t>60(11):973-5, 981-</a:t>
            </a:r>
            <a:r>
              <a:rPr lang="ro-RO" sz="1200" dirty="0"/>
              <a:t>4</a:t>
            </a:r>
          </a:p>
          <a:p>
            <a:r>
              <a:rPr lang="en-US" sz="1200" dirty="0"/>
              <a:t>Mahmoud R</a:t>
            </a:r>
            <a:r>
              <a:rPr lang="ro-RO" sz="1200" dirty="0"/>
              <a:t>,</a:t>
            </a:r>
            <a:r>
              <a:rPr lang="en-US" sz="1200" dirty="0"/>
              <a:t> </a:t>
            </a:r>
            <a:r>
              <a:rPr lang="en-US" sz="1200" dirty="0" err="1"/>
              <a:t>Kimonis</a:t>
            </a:r>
            <a:r>
              <a:rPr lang="en-US" sz="1200" dirty="0"/>
              <a:t> V</a:t>
            </a:r>
            <a:r>
              <a:rPr lang="ro-RO" sz="1200" dirty="0"/>
              <a:t>, </a:t>
            </a:r>
            <a:r>
              <a:rPr lang="en-US" sz="1200" dirty="0"/>
              <a:t>Butler MG. Genetics of Obesity in Humans: A Clinical Review. Int. J. Mol. Sci. 2022, 23</a:t>
            </a:r>
            <a:r>
              <a:rPr lang="ro-RO" sz="1200" dirty="0"/>
              <a:t>:</a:t>
            </a:r>
            <a:r>
              <a:rPr lang="en-US" sz="1200" dirty="0"/>
              <a:t>11005</a:t>
            </a:r>
            <a:endParaRPr lang="ro-RO" sz="1200" dirty="0"/>
          </a:p>
          <a:p>
            <a:r>
              <a:rPr lang="en-US" sz="1200" dirty="0"/>
              <a:t>NCD Risk Factor Collaboration</a:t>
            </a:r>
            <a:r>
              <a:rPr lang="ro-RO" sz="1200" dirty="0"/>
              <a:t>.</a:t>
            </a:r>
            <a:r>
              <a:rPr lang="en-US" sz="1200" dirty="0"/>
              <a:t> UN Population Division and World Obesity Federation projections</a:t>
            </a:r>
            <a:r>
              <a:rPr lang="ro-RO" sz="1200" dirty="0"/>
              <a:t>. 2017</a:t>
            </a:r>
          </a:p>
          <a:p>
            <a:r>
              <a:rPr lang="ro-RO" sz="1200" dirty="0"/>
              <a:t>Freemark M.S. Pediatric Obesity, Etiology, Pathogenesis and Treatment, Second edition. Humana Press. 2018, ISBN 978-3-319-68191-7</a:t>
            </a:r>
          </a:p>
          <a:p>
            <a:r>
              <a:rPr lang="en-US" sz="1200" dirty="0"/>
              <a:t>World Obesity Federation. ”World Obesity Atlas 2022”, London, 2022</a:t>
            </a:r>
            <a:endParaRPr lang="ro-RO" sz="1200" dirty="0"/>
          </a:p>
          <a:p>
            <a:r>
              <a:rPr lang="en-US" sz="1200" dirty="0"/>
              <a:t>Grief SN, Waterman M</a:t>
            </a:r>
            <a:r>
              <a:rPr lang="ro-RO" sz="1200" dirty="0"/>
              <a:t>. </a:t>
            </a:r>
            <a:r>
              <a:rPr lang="en-US" sz="1200" dirty="0"/>
              <a:t>Approach to Obesity Management in the Primary Care Setting. J </a:t>
            </a:r>
            <a:r>
              <a:rPr lang="en-US" sz="1200" dirty="0" err="1"/>
              <a:t>Obes</a:t>
            </a:r>
            <a:r>
              <a:rPr lang="en-US" sz="1200" dirty="0"/>
              <a:t> Weight-Loss Medication</a:t>
            </a:r>
            <a:r>
              <a:rPr lang="ro-RO" sz="1200" dirty="0"/>
              <a:t>. 2019,  </a:t>
            </a:r>
            <a:r>
              <a:rPr lang="en-US" sz="1200" dirty="0"/>
              <a:t> 5:</a:t>
            </a:r>
            <a:r>
              <a:rPr lang="ro-RO" sz="1200" dirty="0"/>
              <a:t>1</a:t>
            </a:r>
            <a:r>
              <a:rPr lang="en-US" sz="1200" dirty="0"/>
              <a:t>024</a:t>
            </a:r>
            <a:endParaRPr lang="ro-RO" sz="1200" dirty="0"/>
          </a:p>
          <a:p>
            <a:r>
              <a:rPr lang="en-US" sz="1200" dirty="0" err="1"/>
              <a:t>Forgione</a:t>
            </a:r>
            <a:r>
              <a:rPr lang="en-US" sz="1200" dirty="0"/>
              <a:t> N, Deed G, </a:t>
            </a:r>
            <a:r>
              <a:rPr lang="en-US" sz="1200" dirty="0" err="1"/>
              <a:t>Kilov</a:t>
            </a:r>
            <a:r>
              <a:rPr lang="en-US" sz="1200" dirty="0"/>
              <a:t> G et al. Managing Obesity in Primary Care: Breaking Down the Barriers. Adv </a:t>
            </a:r>
            <a:r>
              <a:rPr lang="en-US" sz="1200" dirty="0" err="1"/>
              <a:t>Ther</a:t>
            </a:r>
            <a:r>
              <a:rPr lang="en-US" sz="1200" dirty="0"/>
              <a:t> </a:t>
            </a:r>
            <a:r>
              <a:rPr lang="ro-RO" sz="1200" dirty="0"/>
              <a:t>2018, </a:t>
            </a:r>
            <a:r>
              <a:rPr lang="en-US" sz="1200" dirty="0"/>
              <a:t>35</a:t>
            </a:r>
            <a:r>
              <a:rPr lang="ro-RO" sz="1200" dirty="0"/>
              <a:t>:</a:t>
            </a:r>
            <a:r>
              <a:rPr lang="en-US" sz="1200" dirty="0"/>
              <a:t>191–198</a:t>
            </a:r>
            <a:endParaRPr lang="ro-RO" sz="1200" dirty="0"/>
          </a:p>
          <a:p>
            <a:r>
              <a:rPr lang="ro-RO" sz="1200" b="0" i="0" dirty="0">
                <a:solidFill>
                  <a:srgbClr val="000000"/>
                </a:solidFill>
                <a:effectLst/>
                <a:latin typeface="Barlow Light" panose="00000400000000000000" pitchFamily="2" charset="-18"/>
              </a:rPr>
              <a:t>MacKay H, Gunasekara CJ, Yam KY, et al. Sex-specific epigenetic development in the mouse hypothalamic arcuate nucleus pinpoints human genomic regions associated with body mass index. </a:t>
            </a:r>
            <a:r>
              <a:rPr lang="ro-RO" sz="1200" b="0" dirty="0">
                <a:solidFill>
                  <a:srgbClr val="000000"/>
                </a:solidFill>
                <a:effectLst/>
                <a:latin typeface="Barlow Light" panose="00000400000000000000" pitchFamily="2" charset="-18"/>
              </a:rPr>
              <a:t>Sci Adv. </a:t>
            </a:r>
            <a:r>
              <a:rPr lang="ro-RO" sz="1200" b="0" i="0" dirty="0">
                <a:solidFill>
                  <a:srgbClr val="000000"/>
                </a:solidFill>
                <a:effectLst/>
                <a:latin typeface="Barlow Light" panose="00000400000000000000" pitchFamily="2" charset="-18"/>
              </a:rPr>
              <a:t>2022, 8(39):eabo3991. </a:t>
            </a:r>
          </a:p>
          <a:p>
            <a:r>
              <a:rPr lang="en-US" sz="1200" dirty="0"/>
              <a:t>Eurostat.  ”Body mass index (BMI) by sex, age and income quintile” 2019, available  at </a:t>
            </a:r>
            <a:r>
              <a:rPr lang="en-US" sz="1200" dirty="0">
                <a:hlinkClick r:id="rId2"/>
              </a:rPr>
              <a:t>https://appsso.eurostat.ec.europa.eu/nui/show.do?dataset=hlth_ehis_bm1i&amp;lang=en</a:t>
            </a:r>
            <a:endParaRPr lang="en-US" sz="1200" dirty="0"/>
          </a:p>
          <a:p>
            <a:r>
              <a:rPr lang="en-US" sz="1200" dirty="0"/>
              <a:t>https://www.verywellmind.com/difference-between-disordered-eating-and-eating-disorders-5184548</a:t>
            </a:r>
          </a:p>
        </p:txBody>
      </p:sp>
      <p:sp>
        <p:nvSpPr>
          <p:cNvPr id="4" name="Slide Number Placeholder 3">
            <a:extLst>
              <a:ext uri="{FF2B5EF4-FFF2-40B4-BE49-F238E27FC236}">
                <a16:creationId xmlns="" xmlns:a16="http://schemas.microsoft.com/office/drawing/2014/main" id="{6292D268-3C0C-E090-59EC-1C9EDA648FC4}"/>
              </a:ext>
            </a:extLst>
          </p:cNvPr>
          <p:cNvSpPr>
            <a:spLocks noGrp="1"/>
          </p:cNvSpPr>
          <p:nvPr>
            <p:ph type="sldNum" idx="12"/>
          </p:nvPr>
        </p:nvSpPr>
        <p:spPr/>
        <p:txBody>
          <a:bodyPr/>
          <a:lstStyle/>
          <a:p>
            <a:fld id="{00000000-1234-1234-1234-123412341234}" type="slidenum">
              <a:rPr lang="en" smtClean="0">
                <a:solidFill>
                  <a:srgbClr val="748394"/>
                </a:solidFill>
              </a:rPr>
              <a:pPr/>
              <a:t>23</a:t>
            </a:fld>
            <a:endParaRPr lang="en">
              <a:solidFill>
                <a:srgbClr val="748394"/>
              </a:solidFill>
            </a:endParaRPr>
          </a:p>
        </p:txBody>
      </p:sp>
    </p:spTree>
    <p:extLst>
      <p:ext uri="{BB962C8B-B14F-4D97-AF65-F5344CB8AC3E}">
        <p14:creationId xmlns:p14="http://schemas.microsoft.com/office/powerpoint/2010/main" val="190539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fld id="{00000000-1234-1234-1234-123412341234}" type="slidenum">
              <a:rPr lang="en">
                <a:solidFill>
                  <a:srgbClr val="748394"/>
                </a:solidFill>
              </a:rPr>
              <a:pPr/>
              <a:t>3</a:t>
            </a:fld>
            <a:endParaRPr>
              <a:solidFill>
                <a:srgbClr val="748394"/>
              </a:solidFill>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endParaRPr sz="1800">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extLst>
      <p:ext uri="{BB962C8B-B14F-4D97-AF65-F5344CB8AC3E}">
        <p14:creationId xmlns:p14="http://schemas.microsoft.com/office/powerpoint/2010/main" val="253648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365DB4-4C17-EED0-2743-2D3F6A14386B}"/>
              </a:ext>
            </a:extLst>
          </p:cNvPr>
          <p:cNvSpPr>
            <a:spLocks noGrp="1"/>
          </p:cNvSpPr>
          <p:nvPr>
            <p:ph type="ctrTitle"/>
          </p:nvPr>
        </p:nvSpPr>
        <p:spPr/>
        <p:txBody>
          <a:bodyPr/>
          <a:lstStyle/>
          <a:p>
            <a:pPr algn="ctr"/>
            <a:r>
              <a:rPr lang="ro-RO" sz="3200" dirty="0"/>
              <a:t>Definirea obezității</a:t>
            </a:r>
          </a:p>
        </p:txBody>
      </p:sp>
    </p:spTree>
    <p:extLst>
      <p:ext uri="{BB962C8B-B14F-4D97-AF65-F5344CB8AC3E}">
        <p14:creationId xmlns:p14="http://schemas.microsoft.com/office/powerpoint/2010/main" val="390534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endParaRPr lang="en-US" sz="2000" dirty="0" smtClean="0"/>
          </a:p>
          <a:p>
            <a:pPr marL="457200" lvl="0" indent="-381000" algn="l" rtl="0">
              <a:spcBef>
                <a:spcPts val="1000"/>
              </a:spcBef>
              <a:spcAft>
                <a:spcPts val="0"/>
              </a:spcAft>
              <a:buSzPts val="2400"/>
              <a:buChar char="▸"/>
            </a:pPr>
            <a:endParaRPr lang="en-US" sz="2000" dirty="0"/>
          </a:p>
          <a:p>
            <a:pPr marL="457200" lvl="0" indent="-381000" algn="l" rtl="0">
              <a:spcBef>
                <a:spcPts val="1000"/>
              </a:spcBef>
              <a:spcAft>
                <a:spcPts val="0"/>
              </a:spcAft>
              <a:buSzPts val="2400"/>
              <a:buChar char="▸"/>
            </a:pPr>
            <a:r>
              <a:rPr lang="ro-RO" sz="2000" dirty="0" smtClean="0"/>
              <a:t>Potrivit </a:t>
            </a:r>
            <a:r>
              <a:rPr lang="ro-RO" sz="2000" dirty="0"/>
              <a:t>Organizației Mondiale a Sănătății (OMS), obezitatea reprezintă o acumulare excesivă de țesut adipos (masă grasă), o modificare considerată anormală și cu riscuri pentru sănătate.</a:t>
            </a:r>
          </a:p>
          <a:p>
            <a:pPr marL="457200" lvl="0" indent="-381000" algn="l" rtl="0">
              <a:spcBef>
                <a:spcPts val="1000"/>
              </a:spcBef>
              <a:spcAft>
                <a:spcPts val="0"/>
              </a:spcAft>
              <a:buSzPts val="2400"/>
              <a:buChar char="▸"/>
            </a:pPr>
            <a:endParaRPr lang="ro-RO"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ro-RO" dirty="0"/>
              <a:t>Obezitatea – definiție </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Indicele</a:t>
            </a:r>
            <a:r>
              <a:rPr lang="en-US" dirty="0" smtClean="0"/>
              <a:t> de mas</a:t>
            </a:r>
            <a:r>
              <a:rPr lang="ro-RO" dirty="0" smtClean="0"/>
              <a:t>ă corporală</a:t>
            </a:r>
            <a:endParaRPr lang="en-GB" dirty="0"/>
          </a:p>
        </p:txBody>
      </p:sp>
      <p:sp>
        <p:nvSpPr>
          <p:cNvPr id="3" name="Text Placeholder 2"/>
          <p:cNvSpPr>
            <a:spLocks noGrp="1"/>
          </p:cNvSpPr>
          <p:nvPr>
            <p:ph type="body" idx="1"/>
          </p:nvPr>
        </p:nvSpPr>
        <p:spPr>
          <a:xfrm>
            <a:off x="614975" y="1347614"/>
            <a:ext cx="6757800" cy="3184161"/>
          </a:xfrm>
        </p:spPr>
        <p:txBody>
          <a:bodyPr/>
          <a:lstStyle/>
          <a:p>
            <a:pPr lvl="0">
              <a:spcBef>
                <a:spcPts val="1000"/>
              </a:spcBef>
              <a:buClr>
                <a:srgbClr val="4397EE"/>
              </a:buClr>
            </a:pPr>
            <a:r>
              <a:rPr lang="ro-RO" sz="2000" dirty="0">
                <a:solidFill>
                  <a:srgbClr val="001F46"/>
                </a:solidFill>
              </a:rPr>
              <a:t>Din punct de vedere teoretic, această categorie include persoanele cu un indice de masă corporală (IMC) peste 30 </a:t>
            </a:r>
            <a:r>
              <a:rPr lang="ro-RO" sz="2000" dirty="0" smtClean="0">
                <a:solidFill>
                  <a:srgbClr val="001F46"/>
                </a:solidFill>
              </a:rPr>
              <a:t>kg/m².</a:t>
            </a:r>
            <a:endParaRPr lang="ro-RO" sz="2000" dirty="0">
              <a:solidFill>
                <a:srgbClr val="001F46"/>
              </a:solidFill>
            </a:endParaRPr>
          </a:p>
          <a:p>
            <a:endParaRPr lang="en-GB"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9742"/>
            <a:ext cx="52546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5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F895BD-41BC-44D3-2DB2-7D57D2FBBA69}"/>
              </a:ext>
            </a:extLst>
          </p:cNvPr>
          <p:cNvSpPr>
            <a:spLocks noGrp="1"/>
          </p:cNvSpPr>
          <p:nvPr>
            <p:ph type="title"/>
          </p:nvPr>
        </p:nvSpPr>
        <p:spPr/>
        <p:txBody>
          <a:bodyPr/>
          <a:lstStyle/>
          <a:p>
            <a:r>
              <a:rPr lang="ro-RO" dirty="0"/>
              <a:t>Incidența la nivel mondial</a:t>
            </a:r>
            <a:endParaRPr lang="en-US" dirty="0"/>
          </a:p>
        </p:txBody>
      </p:sp>
      <p:sp>
        <p:nvSpPr>
          <p:cNvPr id="3" name="Text Placeholder 2">
            <a:extLst>
              <a:ext uri="{FF2B5EF4-FFF2-40B4-BE49-F238E27FC236}">
                <a16:creationId xmlns="" xmlns:a16="http://schemas.microsoft.com/office/drawing/2014/main" id="{0A5A9939-FF05-D5B8-8A45-29CE0D672E99}"/>
              </a:ext>
            </a:extLst>
          </p:cNvPr>
          <p:cNvSpPr>
            <a:spLocks noGrp="1"/>
          </p:cNvSpPr>
          <p:nvPr>
            <p:ph type="body" idx="1"/>
          </p:nvPr>
        </p:nvSpPr>
        <p:spPr>
          <a:xfrm>
            <a:off x="614974" y="1705175"/>
            <a:ext cx="7701441" cy="2826600"/>
          </a:xfrm>
        </p:spPr>
        <p:txBody>
          <a:bodyPr/>
          <a:lstStyle/>
          <a:p>
            <a:r>
              <a:rPr lang="en-US" dirty="0" err="1"/>
              <a:t>Creșterea</a:t>
            </a:r>
            <a:r>
              <a:rPr lang="en-US" dirty="0"/>
              <a:t> </a:t>
            </a:r>
            <a:r>
              <a:rPr lang="en-US" dirty="0" err="1"/>
              <a:t>prevalenței</a:t>
            </a:r>
            <a:r>
              <a:rPr lang="en-US" dirty="0"/>
              <a:t> </a:t>
            </a:r>
            <a:r>
              <a:rPr lang="en-US" dirty="0" err="1"/>
              <a:t>obezității</a:t>
            </a:r>
            <a:r>
              <a:rPr lang="en-US" dirty="0"/>
              <a:t> la </a:t>
            </a:r>
            <a:r>
              <a:rPr lang="en-US" dirty="0" err="1"/>
              <a:t>nivel</a:t>
            </a:r>
            <a:r>
              <a:rPr lang="en-US" dirty="0"/>
              <a:t> </a:t>
            </a:r>
            <a:r>
              <a:rPr lang="en-US" dirty="0" err="1"/>
              <a:t>mondial</a:t>
            </a:r>
            <a:r>
              <a:rPr lang="en-US" dirty="0"/>
              <a:t> a </a:t>
            </a:r>
            <a:r>
              <a:rPr lang="en-US" dirty="0" err="1"/>
              <a:t>atins</a:t>
            </a:r>
            <a:r>
              <a:rPr lang="en-US" dirty="0"/>
              <a:t> </a:t>
            </a:r>
            <a:r>
              <a:rPr lang="en-US" dirty="0" err="1"/>
              <a:t>proporții</a:t>
            </a:r>
            <a:r>
              <a:rPr lang="en-US" dirty="0"/>
              <a:t> epidemic</a:t>
            </a:r>
          </a:p>
          <a:p>
            <a:pPr marL="76200" indent="0">
              <a:buNone/>
            </a:pPr>
            <a:endParaRPr lang="ro-RO" dirty="0"/>
          </a:p>
          <a:p>
            <a:r>
              <a:rPr lang="en-US" dirty="0" err="1"/>
              <a:t>Potrivit</a:t>
            </a:r>
            <a:r>
              <a:rPr lang="en-US" dirty="0"/>
              <a:t> </a:t>
            </a:r>
            <a:r>
              <a:rPr lang="en-US" dirty="0" err="1"/>
              <a:t>unui</a:t>
            </a:r>
            <a:r>
              <a:rPr lang="en-US" dirty="0"/>
              <a:t> </a:t>
            </a:r>
            <a:r>
              <a:rPr lang="en-US" dirty="0" err="1"/>
              <a:t>raport</a:t>
            </a:r>
            <a:r>
              <a:rPr lang="en-US" dirty="0"/>
              <a:t> OMS din 2017 </a:t>
            </a:r>
            <a:r>
              <a:rPr lang="en-US" dirty="0" err="1"/>
              <a:t>peste</a:t>
            </a:r>
            <a:r>
              <a:rPr lang="en-US" dirty="0"/>
              <a:t> 4 </a:t>
            </a:r>
            <a:r>
              <a:rPr lang="en-US" dirty="0" err="1"/>
              <a:t>milioane</a:t>
            </a:r>
            <a:r>
              <a:rPr lang="en-US" dirty="0"/>
              <a:t> de </a:t>
            </a:r>
            <a:r>
              <a:rPr lang="en-US" dirty="0" err="1"/>
              <a:t>decese</a:t>
            </a:r>
            <a:r>
              <a:rPr lang="en-US" dirty="0"/>
              <a:t> </a:t>
            </a:r>
            <a:r>
              <a:rPr lang="en-US" dirty="0" err="1"/>
              <a:t>anuale</a:t>
            </a:r>
            <a:r>
              <a:rPr lang="en-US" dirty="0"/>
              <a:t> se </a:t>
            </a:r>
            <a:r>
              <a:rPr lang="en-US" dirty="0" err="1"/>
              <a:t>datorează</a:t>
            </a:r>
            <a:r>
              <a:rPr lang="en-US" dirty="0"/>
              <a:t> </a:t>
            </a:r>
            <a:r>
              <a:rPr lang="en-US" dirty="0" err="1"/>
              <a:t>excesului</a:t>
            </a:r>
            <a:r>
              <a:rPr lang="en-US" dirty="0"/>
              <a:t> de </a:t>
            </a:r>
            <a:r>
              <a:rPr lang="en-US" dirty="0" err="1"/>
              <a:t>greutate</a:t>
            </a:r>
            <a:endParaRPr lang="ro-RO" dirty="0"/>
          </a:p>
        </p:txBody>
      </p:sp>
      <p:sp>
        <p:nvSpPr>
          <p:cNvPr id="4" name="Slide Number Placeholder 3">
            <a:extLst>
              <a:ext uri="{FF2B5EF4-FFF2-40B4-BE49-F238E27FC236}">
                <a16:creationId xmlns="" xmlns:a16="http://schemas.microsoft.com/office/drawing/2014/main" id="{3A5CEC78-893F-7CE4-E4F0-5DB4AA11851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19025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127BCA-DFEF-F1FB-1A22-0D0FAE3AC627}"/>
              </a:ext>
            </a:extLst>
          </p:cNvPr>
          <p:cNvSpPr>
            <a:spLocks noGrp="1"/>
          </p:cNvSpPr>
          <p:nvPr>
            <p:ph type="title"/>
          </p:nvPr>
        </p:nvSpPr>
        <p:spPr/>
        <p:txBody>
          <a:bodyPr/>
          <a:lstStyle/>
          <a:p>
            <a:r>
              <a:rPr lang="ro-RO" dirty="0"/>
              <a:t>Incidență și evoluție</a:t>
            </a:r>
            <a:endParaRPr lang="en-US" dirty="0"/>
          </a:p>
        </p:txBody>
      </p:sp>
      <p:sp>
        <p:nvSpPr>
          <p:cNvPr id="4" name="Slide Number Placeholder 3">
            <a:extLst>
              <a:ext uri="{FF2B5EF4-FFF2-40B4-BE49-F238E27FC236}">
                <a16:creationId xmlns="" xmlns:a16="http://schemas.microsoft.com/office/drawing/2014/main" id="{AB3DC787-E101-BCCD-4A31-85B17F79598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graphicFrame>
        <p:nvGraphicFramePr>
          <p:cNvPr id="6" name="Table 6">
            <a:extLst>
              <a:ext uri="{FF2B5EF4-FFF2-40B4-BE49-F238E27FC236}">
                <a16:creationId xmlns="" xmlns:a16="http://schemas.microsoft.com/office/drawing/2014/main" id="{D546D3E8-449C-A5B7-F9DD-7D9BE49D27BF}"/>
              </a:ext>
            </a:extLst>
          </p:cNvPr>
          <p:cNvGraphicFramePr>
            <a:graphicFrameLocks noGrp="1"/>
          </p:cNvGraphicFramePr>
          <p:nvPr>
            <p:extLst>
              <p:ext uri="{D42A27DB-BD31-4B8C-83A1-F6EECF244321}">
                <p14:modId xmlns:p14="http://schemas.microsoft.com/office/powerpoint/2010/main" val="2753542227"/>
              </p:ext>
            </p:extLst>
          </p:nvPr>
        </p:nvGraphicFramePr>
        <p:xfrm>
          <a:off x="945874" y="1923678"/>
          <a:ext cx="7154515" cy="2045698"/>
        </p:xfrm>
        <a:graphic>
          <a:graphicData uri="http://schemas.openxmlformats.org/drawingml/2006/table">
            <a:tbl>
              <a:tblPr firstRow="1" bandRow="1">
                <a:tableStyleId>{912C8C85-51F0-491E-9774-3900AFEF0FD7}</a:tableStyleId>
              </a:tblPr>
              <a:tblGrid>
                <a:gridCol w="1430903">
                  <a:extLst>
                    <a:ext uri="{9D8B030D-6E8A-4147-A177-3AD203B41FA5}">
                      <a16:colId xmlns="" xmlns:a16="http://schemas.microsoft.com/office/drawing/2014/main" val="1838544350"/>
                    </a:ext>
                  </a:extLst>
                </a:gridCol>
                <a:gridCol w="1430903">
                  <a:extLst>
                    <a:ext uri="{9D8B030D-6E8A-4147-A177-3AD203B41FA5}">
                      <a16:colId xmlns="" xmlns:a16="http://schemas.microsoft.com/office/drawing/2014/main" val="4162267154"/>
                    </a:ext>
                  </a:extLst>
                </a:gridCol>
                <a:gridCol w="1430903">
                  <a:extLst>
                    <a:ext uri="{9D8B030D-6E8A-4147-A177-3AD203B41FA5}">
                      <a16:colId xmlns="" xmlns:a16="http://schemas.microsoft.com/office/drawing/2014/main" val="1840123486"/>
                    </a:ext>
                  </a:extLst>
                </a:gridCol>
                <a:gridCol w="1430903">
                  <a:extLst>
                    <a:ext uri="{9D8B030D-6E8A-4147-A177-3AD203B41FA5}">
                      <a16:colId xmlns="" xmlns:a16="http://schemas.microsoft.com/office/drawing/2014/main" val="2223838159"/>
                    </a:ext>
                  </a:extLst>
                </a:gridCol>
                <a:gridCol w="1430903">
                  <a:extLst>
                    <a:ext uri="{9D8B030D-6E8A-4147-A177-3AD203B41FA5}">
                      <a16:colId xmlns="" xmlns:a16="http://schemas.microsoft.com/office/drawing/2014/main" val="1019105090"/>
                    </a:ext>
                  </a:extLst>
                </a:gridCol>
              </a:tblGrid>
              <a:tr h="426674">
                <a:tc>
                  <a:txBody>
                    <a:bodyPr/>
                    <a:lstStyle/>
                    <a:p>
                      <a:pPr algn="ctr"/>
                      <a:r>
                        <a:rPr lang="en-US" sz="1100" b="1" dirty="0">
                          <a:solidFill>
                            <a:srgbClr val="FF0000"/>
                          </a:solidFill>
                          <a:effectLst>
                            <a:outerShdw blurRad="38100" dist="38100" dir="2700000" algn="tl">
                              <a:srgbClr val="000000">
                                <a:alpha val="43137"/>
                              </a:srgbClr>
                            </a:outerShdw>
                          </a:effectLst>
                        </a:rPr>
                        <a:t>%</a:t>
                      </a:r>
                    </a:p>
                  </a:txBody>
                  <a:tcPr/>
                </a:tc>
                <a:tc>
                  <a:txBody>
                    <a:bodyPr/>
                    <a:lstStyle/>
                    <a:p>
                      <a:pPr algn="ctr"/>
                      <a:r>
                        <a:rPr lang="ro-RO" b="0" dirty="0">
                          <a:solidFill>
                            <a:srgbClr val="FF0000"/>
                          </a:solidFill>
                          <a:effectLst>
                            <a:outerShdw blurRad="38100" dist="38100" dir="2700000" algn="tl">
                              <a:srgbClr val="000000">
                                <a:alpha val="43137"/>
                              </a:srgbClr>
                            </a:outerShdw>
                          </a:effectLst>
                        </a:rPr>
                        <a:t>2010</a:t>
                      </a:r>
                      <a:endParaRPr lang="en-US" b="0" dirty="0">
                        <a:solidFill>
                          <a:srgbClr val="FF0000"/>
                        </a:solidFill>
                        <a:effectLst>
                          <a:outerShdw blurRad="38100" dist="38100" dir="2700000" algn="tl">
                            <a:srgbClr val="000000">
                              <a:alpha val="43137"/>
                            </a:srgbClr>
                          </a:outerShdw>
                        </a:effectLst>
                      </a:endParaRPr>
                    </a:p>
                  </a:txBody>
                  <a:tcPr/>
                </a:tc>
                <a:tc>
                  <a:txBody>
                    <a:bodyPr/>
                    <a:lstStyle/>
                    <a:p>
                      <a:pPr algn="ctr"/>
                      <a:r>
                        <a:rPr lang="ro-RO" b="0" dirty="0">
                          <a:solidFill>
                            <a:srgbClr val="FF0000"/>
                          </a:solidFill>
                          <a:effectLst>
                            <a:outerShdw blurRad="38100" dist="38100" dir="2700000" algn="tl">
                              <a:srgbClr val="000000">
                                <a:alpha val="43137"/>
                              </a:srgbClr>
                            </a:outerShdw>
                          </a:effectLst>
                        </a:rPr>
                        <a:t>2020</a:t>
                      </a:r>
                      <a:endParaRPr lang="en-US" b="0" dirty="0">
                        <a:solidFill>
                          <a:srgbClr val="FF0000"/>
                        </a:solidFill>
                        <a:effectLst>
                          <a:outerShdw blurRad="38100" dist="38100" dir="2700000" algn="tl">
                            <a:srgbClr val="000000">
                              <a:alpha val="43137"/>
                            </a:srgbClr>
                          </a:outerShdw>
                        </a:effectLst>
                      </a:endParaRPr>
                    </a:p>
                  </a:txBody>
                  <a:tcPr/>
                </a:tc>
                <a:tc>
                  <a:txBody>
                    <a:bodyPr/>
                    <a:lstStyle/>
                    <a:p>
                      <a:pPr algn="ctr"/>
                      <a:r>
                        <a:rPr lang="ro-RO" b="0" dirty="0">
                          <a:solidFill>
                            <a:srgbClr val="FF0000"/>
                          </a:solidFill>
                          <a:effectLst>
                            <a:outerShdw blurRad="38100" dist="38100" dir="2700000" algn="tl">
                              <a:srgbClr val="000000">
                                <a:alpha val="43137"/>
                              </a:srgbClr>
                            </a:outerShdw>
                          </a:effectLst>
                        </a:rPr>
                        <a:t>2025</a:t>
                      </a:r>
                      <a:endParaRPr lang="en-US" b="0" dirty="0">
                        <a:solidFill>
                          <a:srgbClr val="FF0000"/>
                        </a:solidFill>
                        <a:effectLst>
                          <a:outerShdw blurRad="38100" dist="38100" dir="2700000" algn="tl">
                            <a:srgbClr val="000000">
                              <a:alpha val="43137"/>
                            </a:srgbClr>
                          </a:outerShdw>
                        </a:effectLst>
                      </a:endParaRPr>
                    </a:p>
                  </a:txBody>
                  <a:tcPr/>
                </a:tc>
                <a:tc>
                  <a:txBody>
                    <a:bodyPr/>
                    <a:lstStyle/>
                    <a:p>
                      <a:pPr algn="ctr"/>
                      <a:r>
                        <a:rPr lang="ro-RO" b="0" dirty="0">
                          <a:solidFill>
                            <a:srgbClr val="FF0000"/>
                          </a:solidFill>
                          <a:effectLst>
                            <a:outerShdw blurRad="38100" dist="38100" dir="2700000" algn="tl">
                              <a:srgbClr val="000000">
                                <a:alpha val="43137"/>
                              </a:srgbClr>
                            </a:outerShdw>
                          </a:effectLst>
                        </a:rPr>
                        <a:t>2030</a:t>
                      </a:r>
                      <a:endParaRPr lang="en-US" b="0" dirty="0">
                        <a:solidFill>
                          <a:srgbClr val="FF0000"/>
                        </a:solidFill>
                        <a:effectLst>
                          <a:outerShdw blurRad="38100" dist="38100" dir="2700000" algn="tl">
                            <a:srgbClr val="000000">
                              <a:alpha val="43137"/>
                            </a:srgbClr>
                          </a:outerShdw>
                        </a:effectLst>
                      </a:endParaRPr>
                    </a:p>
                  </a:txBody>
                  <a:tcPr/>
                </a:tc>
                <a:extLst>
                  <a:ext uri="{0D108BD9-81ED-4DB2-BD59-A6C34878D82A}">
                    <a16:rowId xmlns="" xmlns:a16="http://schemas.microsoft.com/office/drawing/2014/main" val="2300775595"/>
                  </a:ext>
                </a:extLst>
              </a:tr>
              <a:tr h="596175">
                <a:tc>
                  <a:txBody>
                    <a:bodyPr/>
                    <a:lstStyle/>
                    <a:p>
                      <a:r>
                        <a:rPr lang="ro-RO" b="1" dirty="0"/>
                        <a:t>Ambele sexe</a:t>
                      </a:r>
                      <a:endParaRPr lang="en-US" b="1" dirty="0"/>
                    </a:p>
                  </a:txBody>
                  <a:tcPr/>
                </a:tc>
                <a:tc>
                  <a:txBody>
                    <a:bodyPr/>
                    <a:lstStyle/>
                    <a:p>
                      <a:pPr algn="ctr"/>
                      <a:r>
                        <a:rPr lang="ro-RO" dirty="0"/>
                        <a:t>15</a:t>
                      </a:r>
                      <a:endParaRPr lang="en-US" dirty="0"/>
                    </a:p>
                  </a:txBody>
                  <a:tcPr/>
                </a:tc>
                <a:tc>
                  <a:txBody>
                    <a:bodyPr/>
                    <a:lstStyle/>
                    <a:p>
                      <a:pPr algn="ctr"/>
                      <a:r>
                        <a:rPr lang="ro-RO" dirty="0"/>
                        <a:t>22</a:t>
                      </a:r>
                      <a:endParaRPr lang="en-US" dirty="0"/>
                    </a:p>
                  </a:txBody>
                  <a:tcPr/>
                </a:tc>
                <a:tc>
                  <a:txBody>
                    <a:bodyPr/>
                    <a:lstStyle/>
                    <a:p>
                      <a:pPr algn="ctr"/>
                      <a:r>
                        <a:rPr lang="ro-RO" dirty="0"/>
                        <a:t>23</a:t>
                      </a:r>
                      <a:endParaRPr lang="en-US" dirty="0"/>
                    </a:p>
                  </a:txBody>
                  <a:tcPr/>
                </a:tc>
                <a:tc>
                  <a:txBody>
                    <a:bodyPr/>
                    <a:lstStyle/>
                    <a:p>
                      <a:pPr algn="ctr"/>
                      <a:r>
                        <a:rPr lang="ro-RO" dirty="0"/>
                        <a:t>26</a:t>
                      </a:r>
                      <a:endParaRPr lang="en-US" dirty="0"/>
                    </a:p>
                  </a:txBody>
                  <a:tcPr/>
                </a:tc>
                <a:extLst>
                  <a:ext uri="{0D108BD9-81ED-4DB2-BD59-A6C34878D82A}">
                    <a16:rowId xmlns="" xmlns:a16="http://schemas.microsoft.com/office/drawing/2014/main" val="4131535537"/>
                  </a:ext>
                </a:extLst>
              </a:tr>
              <a:tr h="596175">
                <a:tc>
                  <a:txBody>
                    <a:bodyPr/>
                    <a:lstStyle/>
                    <a:p>
                      <a:r>
                        <a:rPr lang="ro-RO" b="1" dirty="0"/>
                        <a:t>Bărbați</a:t>
                      </a:r>
                      <a:endParaRPr lang="en-US" b="1" dirty="0"/>
                    </a:p>
                  </a:txBody>
                  <a:tcPr/>
                </a:tc>
                <a:tc>
                  <a:txBody>
                    <a:bodyPr/>
                    <a:lstStyle/>
                    <a:p>
                      <a:pPr algn="ctr"/>
                      <a:r>
                        <a:rPr lang="ro-RO" dirty="0"/>
                        <a:t>11.5</a:t>
                      </a:r>
                      <a:endParaRPr lang="en-US" dirty="0"/>
                    </a:p>
                  </a:txBody>
                  <a:tcPr/>
                </a:tc>
                <a:tc>
                  <a:txBody>
                    <a:bodyPr/>
                    <a:lstStyle/>
                    <a:p>
                      <a:pPr algn="ctr"/>
                      <a:r>
                        <a:rPr lang="ro-RO" dirty="0"/>
                        <a:t>17</a:t>
                      </a:r>
                      <a:endParaRPr lang="en-US" dirty="0"/>
                    </a:p>
                  </a:txBody>
                  <a:tcPr/>
                </a:tc>
                <a:tc>
                  <a:txBody>
                    <a:bodyPr/>
                    <a:lstStyle/>
                    <a:p>
                      <a:pPr algn="ctr"/>
                      <a:r>
                        <a:rPr lang="ro-RO" dirty="0"/>
                        <a:t>18</a:t>
                      </a:r>
                      <a:endParaRPr lang="en-US" dirty="0"/>
                    </a:p>
                  </a:txBody>
                  <a:tcPr/>
                </a:tc>
                <a:tc>
                  <a:txBody>
                    <a:bodyPr/>
                    <a:lstStyle/>
                    <a:p>
                      <a:pPr algn="ctr"/>
                      <a:r>
                        <a:rPr lang="ro-RO" dirty="0"/>
                        <a:t>20</a:t>
                      </a:r>
                      <a:endParaRPr lang="en-US" dirty="0"/>
                    </a:p>
                  </a:txBody>
                  <a:tcPr/>
                </a:tc>
                <a:extLst>
                  <a:ext uri="{0D108BD9-81ED-4DB2-BD59-A6C34878D82A}">
                    <a16:rowId xmlns="" xmlns:a16="http://schemas.microsoft.com/office/drawing/2014/main" val="2584780441"/>
                  </a:ext>
                </a:extLst>
              </a:tr>
              <a:tr h="426674">
                <a:tc>
                  <a:txBody>
                    <a:bodyPr/>
                    <a:lstStyle/>
                    <a:p>
                      <a:r>
                        <a:rPr lang="ro-RO" b="1" dirty="0"/>
                        <a:t>Femei</a:t>
                      </a:r>
                      <a:endParaRPr lang="en-US" b="1" dirty="0"/>
                    </a:p>
                  </a:txBody>
                  <a:tcPr/>
                </a:tc>
                <a:tc>
                  <a:txBody>
                    <a:bodyPr/>
                    <a:lstStyle/>
                    <a:p>
                      <a:pPr algn="ctr"/>
                      <a:r>
                        <a:rPr lang="ro-RO" dirty="0"/>
                        <a:t>19</a:t>
                      </a:r>
                      <a:endParaRPr lang="en-US" dirty="0"/>
                    </a:p>
                  </a:txBody>
                  <a:tcPr/>
                </a:tc>
                <a:tc>
                  <a:txBody>
                    <a:bodyPr/>
                    <a:lstStyle/>
                    <a:p>
                      <a:pPr algn="ctr"/>
                      <a:r>
                        <a:rPr lang="ro-RO" dirty="0"/>
                        <a:t>25</a:t>
                      </a:r>
                      <a:endParaRPr lang="en-US" dirty="0"/>
                    </a:p>
                  </a:txBody>
                  <a:tcPr/>
                </a:tc>
                <a:tc>
                  <a:txBody>
                    <a:bodyPr/>
                    <a:lstStyle/>
                    <a:p>
                      <a:pPr algn="ctr"/>
                      <a:r>
                        <a:rPr lang="ro-RO" dirty="0"/>
                        <a:t>27</a:t>
                      </a:r>
                      <a:endParaRPr lang="en-US" dirty="0"/>
                    </a:p>
                  </a:txBody>
                  <a:tcPr/>
                </a:tc>
                <a:tc>
                  <a:txBody>
                    <a:bodyPr/>
                    <a:lstStyle/>
                    <a:p>
                      <a:pPr algn="ctr"/>
                      <a:r>
                        <a:rPr lang="ro-RO" dirty="0"/>
                        <a:t>30</a:t>
                      </a:r>
                      <a:endParaRPr lang="en-US" dirty="0"/>
                    </a:p>
                  </a:txBody>
                  <a:tcPr/>
                </a:tc>
                <a:extLst>
                  <a:ext uri="{0D108BD9-81ED-4DB2-BD59-A6C34878D82A}">
                    <a16:rowId xmlns="" xmlns:a16="http://schemas.microsoft.com/office/drawing/2014/main" val="2045984310"/>
                  </a:ext>
                </a:extLst>
              </a:tr>
            </a:tbl>
          </a:graphicData>
        </a:graphic>
      </p:graphicFrame>
    </p:spTree>
    <p:extLst>
      <p:ext uri="{BB962C8B-B14F-4D97-AF65-F5344CB8AC3E}">
        <p14:creationId xmlns:p14="http://schemas.microsoft.com/office/powerpoint/2010/main" val="53259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1A655C-64FE-9991-4EDA-40B9219FB8AE}"/>
              </a:ext>
            </a:extLst>
          </p:cNvPr>
          <p:cNvSpPr>
            <a:spLocks noGrp="1"/>
          </p:cNvSpPr>
          <p:nvPr>
            <p:ph type="title"/>
          </p:nvPr>
        </p:nvSpPr>
        <p:spPr/>
        <p:txBody>
          <a:bodyPr/>
          <a:lstStyle/>
          <a:p>
            <a:r>
              <a:rPr lang="ro-RO" dirty="0"/>
              <a:t>Etiologie</a:t>
            </a:r>
            <a:endParaRPr lang="en-US" dirty="0"/>
          </a:p>
        </p:txBody>
      </p:sp>
      <p:sp>
        <p:nvSpPr>
          <p:cNvPr id="3" name="Text Placeholder 2">
            <a:extLst>
              <a:ext uri="{FF2B5EF4-FFF2-40B4-BE49-F238E27FC236}">
                <a16:creationId xmlns="" xmlns:a16="http://schemas.microsoft.com/office/drawing/2014/main" id="{81823107-495B-DC3B-B3B0-2141F84A5264}"/>
              </a:ext>
            </a:extLst>
          </p:cNvPr>
          <p:cNvSpPr>
            <a:spLocks noGrp="1"/>
          </p:cNvSpPr>
          <p:nvPr>
            <p:ph type="body" idx="1"/>
          </p:nvPr>
        </p:nvSpPr>
        <p:spPr>
          <a:xfrm>
            <a:off x="614974" y="1705175"/>
            <a:ext cx="7845457" cy="2826600"/>
          </a:xfrm>
        </p:spPr>
        <p:txBody>
          <a:bodyPr/>
          <a:lstStyle/>
          <a:p>
            <a:r>
              <a:rPr lang="en-US" dirty="0" err="1"/>
              <a:t>Cauzele</a:t>
            </a:r>
            <a:r>
              <a:rPr lang="en-US" dirty="0"/>
              <a:t> sunt multiple, </a:t>
            </a:r>
            <a:r>
              <a:rPr lang="en-US" dirty="0" err="1"/>
              <a:t>obezitatea</a:t>
            </a:r>
            <a:r>
              <a:rPr lang="en-US" dirty="0"/>
              <a:t> </a:t>
            </a:r>
            <a:r>
              <a:rPr lang="en-US" dirty="0" err="1"/>
              <a:t>fiind</a:t>
            </a:r>
            <a:r>
              <a:rPr lang="en-US" dirty="0"/>
              <a:t> o </a:t>
            </a:r>
            <a:r>
              <a:rPr lang="en-US" dirty="0" err="1"/>
              <a:t>boală</a:t>
            </a:r>
            <a:r>
              <a:rPr lang="en-US" dirty="0"/>
              <a:t> </a:t>
            </a:r>
            <a:r>
              <a:rPr lang="en-US" dirty="0" err="1"/>
              <a:t>multifactorială</a:t>
            </a:r>
            <a:endParaRPr lang="en-US" dirty="0"/>
          </a:p>
          <a:p>
            <a:pPr marL="76200" indent="0">
              <a:buNone/>
            </a:pPr>
            <a:endParaRPr lang="ro-RO" dirty="0"/>
          </a:p>
          <a:p>
            <a:r>
              <a:rPr lang="en-US" dirty="0" err="1"/>
              <a:t>Cea</a:t>
            </a:r>
            <a:r>
              <a:rPr lang="en-US" dirty="0"/>
              <a:t> </a:t>
            </a:r>
            <a:r>
              <a:rPr lang="en-US" dirty="0" err="1"/>
              <a:t>mai</a:t>
            </a:r>
            <a:r>
              <a:rPr lang="en-US" dirty="0"/>
              <a:t> </a:t>
            </a:r>
            <a:r>
              <a:rPr lang="en-US" dirty="0" err="1"/>
              <a:t>cunoscută</a:t>
            </a:r>
            <a:r>
              <a:rPr lang="en-US" dirty="0"/>
              <a:t> </a:t>
            </a:r>
            <a:r>
              <a:rPr lang="en-US" dirty="0" err="1"/>
              <a:t>și</a:t>
            </a:r>
            <a:r>
              <a:rPr lang="en-US" dirty="0"/>
              <a:t> </a:t>
            </a:r>
            <a:r>
              <a:rPr lang="en-US" dirty="0" err="1"/>
              <a:t>frecventă</a:t>
            </a:r>
            <a:r>
              <a:rPr lang="en-US" dirty="0"/>
              <a:t> </a:t>
            </a:r>
            <a:r>
              <a:rPr lang="en-US" dirty="0" err="1"/>
              <a:t>cauză</a:t>
            </a:r>
            <a:r>
              <a:rPr lang="en-US" dirty="0"/>
              <a:t> </a:t>
            </a:r>
            <a:r>
              <a:rPr lang="en-US" dirty="0" err="1"/>
              <a:t>este</a:t>
            </a:r>
            <a:r>
              <a:rPr lang="en-US" dirty="0"/>
              <a:t> </a:t>
            </a:r>
            <a:r>
              <a:rPr lang="en-US" dirty="0" err="1"/>
              <a:t>excesul</a:t>
            </a:r>
            <a:r>
              <a:rPr lang="en-US" dirty="0"/>
              <a:t> </a:t>
            </a:r>
            <a:r>
              <a:rPr lang="en-US" dirty="0" err="1"/>
              <a:t>alimentar</a:t>
            </a:r>
            <a:r>
              <a:rPr lang="en-US" dirty="0"/>
              <a:t>: un </a:t>
            </a:r>
            <a:r>
              <a:rPr lang="en-US" dirty="0" err="1"/>
              <a:t>aport</a:t>
            </a:r>
            <a:r>
              <a:rPr lang="en-US" dirty="0"/>
              <a:t> caloric </a:t>
            </a:r>
            <a:r>
              <a:rPr lang="en-US" dirty="0" err="1"/>
              <a:t>mai</a:t>
            </a:r>
            <a:r>
              <a:rPr lang="en-US" dirty="0"/>
              <a:t> mare </a:t>
            </a:r>
            <a:r>
              <a:rPr lang="en-US" dirty="0" err="1"/>
              <a:t>decât</a:t>
            </a:r>
            <a:r>
              <a:rPr lang="en-US" dirty="0"/>
              <a:t> </a:t>
            </a:r>
            <a:r>
              <a:rPr lang="en-US" dirty="0" err="1"/>
              <a:t>nevoile</a:t>
            </a:r>
            <a:r>
              <a:rPr lang="en-US" dirty="0"/>
              <a:t> </a:t>
            </a:r>
            <a:r>
              <a:rPr lang="en-US" dirty="0" err="1"/>
              <a:t>individuale</a:t>
            </a:r>
            <a:r>
              <a:rPr lang="en-US" dirty="0"/>
              <a:t>, </a:t>
            </a:r>
            <a:r>
              <a:rPr lang="en-US" dirty="0" err="1"/>
              <a:t>alături</a:t>
            </a:r>
            <a:r>
              <a:rPr lang="en-US" dirty="0"/>
              <a:t> de un </a:t>
            </a:r>
            <a:r>
              <a:rPr lang="en-US" dirty="0" err="1"/>
              <a:t>dezechilibru</a:t>
            </a:r>
            <a:r>
              <a:rPr lang="en-US" dirty="0"/>
              <a:t> </a:t>
            </a:r>
            <a:r>
              <a:rPr lang="en-US" dirty="0" err="1"/>
              <a:t>în</a:t>
            </a:r>
            <a:r>
              <a:rPr lang="en-US" dirty="0"/>
              <a:t> </a:t>
            </a:r>
            <a:r>
              <a:rPr lang="en-US" dirty="0" err="1"/>
              <a:t>consumul</a:t>
            </a:r>
            <a:r>
              <a:rPr lang="en-US" dirty="0"/>
              <a:t> de </a:t>
            </a:r>
            <a:r>
              <a:rPr lang="en-US" dirty="0" err="1"/>
              <a:t>macronutrienți</a:t>
            </a:r>
            <a:r>
              <a:rPr lang="en-US" dirty="0"/>
              <a:t>.</a:t>
            </a:r>
          </a:p>
        </p:txBody>
      </p:sp>
      <p:sp>
        <p:nvSpPr>
          <p:cNvPr id="4" name="Slide Number Placeholder 3">
            <a:extLst>
              <a:ext uri="{FF2B5EF4-FFF2-40B4-BE49-F238E27FC236}">
                <a16:creationId xmlns="" xmlns:a16="http://schemas.microsoft.com/office/drawing/2014/main" id="{543201E3-12AC-8B8E-96BD-9FCF90F3BD7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15195209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1241</Words>
  <Application>Microsoft Office PowerPoint</Application>
  <PresentationFormat>On-screen Show (16:9)</PresentationFormat>
  <Paragraphs>168</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Barlow SemiBold</vt:lpstr>
      <vt:lpstr>Barlow Light</vt:lpstr>
      <vt:lpstr>Caius template</vt:lpstr>
      <vt:lpstr> Definiția obezității și a tulburărilor alimentare Roxana Martin-Hadmaș, Adrian Martin Dieticieni licențiați, doctori în științe medicale</vt:lpstr>
      <vt:lpstr>Project Number: 2021-1-RO01- KA220-HED-38B739A3</vt:lpstr>
      <vt:lpstr>Project Number: 2021-1-RO01- KA220-HED-38B739A3</vt:lpstr>
      <vt:lpstr>Definirea obezității</vt:lpstr>
      <vt:lpstr>Obezitatea – definiție </vt:lpstr>
      <vt:lpstr>Indicele de masă corporală</vt:lpstr>
      <vt:lpstr>Incidența la nivel mondial</vt:lpstr>
      <vt:lpstr>Incidență și evoluție</vt:lpstr>
      <vt:lpstr>Etiologie</vt:lpstr>
      <vt:lpstr>Etiologie</vt:lpstr>
      <vt:lpstr>Etiologie</vt:lpstr>
      <vt:lpstr>Etiologie</vt:lpstr>
      <vt:lpstr>Etiologie</vt:lpstr>
      <vt:lpstr>Concepții eronate</vt:lpstr>
      <vt:lpstr>Concepții eronate</vt:lpstr>
      <vt:lpstr>Concepții eronate</vt:lpstr>
      <vt:lpstr>Concepții eronate</vt:lpstr>
      <vt:lpstr>Concepții eronate</vt:lpstr>
      <vt:lpstr>Concepții eronate</vt:lpstr>
      <vt:lpstr>Medicina stilului de viață ca parte a managementului obezității (1)</vt:lpstr>
      <vt:lpstr>Medicina stilului de viață ca parte a managementului obezității (2)</vt:lpstr>
      <vt:lpstr>Medicina stilului de viață ca parte a managementului obezității (3)</vt:lpstr>
      <vt:lpstr>Referințe bibliografice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151</cp:revision>
  <dcterms:modified xsi:type="dcterms:W3CDTF">2023-05-11T12:39:55Z</dcterms:modified>
</cp:coreProperties>
</file>