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311" r:id="rId4"/>
    <p:sldId id="308" r:id="rId5"/>
    <p:sldId id="261" r:id="rId6"/>
    <p:sldId id="314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89" r:id="rId17"/>
    <p:sldId id="290" r:id="rId18"/>
    <p:sldId id="292" r:id="rId19"/>
    <p:sldId id="293" r:id="rId20"/>
    <p:sldId id="287" r:id="rId21"/>
    <p:sldId id="296" r:id="rId22"/>
    <p:sldId id="297" r:id="rId23"/>
    <p:sldId id="313" r:id="rId24"/>
    <p:sldId id="278" r:id="rId25"/>
  </p:sldIdLst>
  <p:sldSz cx="9144000" cy="5143500" type="screen16x9"/>
  <p:notesSz cx="6858000" cy="9144000"/>
  <p:embeddedFontLst>
    <p:embeddedFont>
      <p:font typeface="Barlow SemiBold" panose="020B0604020202020204" charset="0"/>
      <p:regular r:id="rId27"/>
      <p:bold r:id="rId28"/>
      <p:italic r:id="rId29"/>
      <p:boldItalic r:id="rId30"/>
    </p:embeddedFont>
    <p:embeddedFont>
      <p:font typeface="Barlow Light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12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Google Shape;4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668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51;g35f391192_0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7" name="Google Shape;152;g35f391192_00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60;g3606f1c2d_3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2771" name="Google Shape;161;g3606f1c2d_30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60;g3606f1c2d_3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Google Shape;161;g3606f1c2d_30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98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9" name="Google Shape;199;p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498;g747fdb7cbc_0_149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3" name="Google Shape;499;g747fdb7cbc_0_1493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11;p2"/>
          <p:cNvGrpSpPr>
            <a:grpSpLocks/>
          </p:cNvGrpSpPr>
          <p:nvPr/>
        </p:nvGrpSpPr>
        <p:grpSpPr bwMode="auto">
          <a:xfrm rot="10800000" flipH="1">
            <a:off x="341313" y="3124200"/>
            <a:ext cx="8801100" cy="2019300"/>
            <a:chOff x="-4395163" y="751996"/>
            <a:chExt cx="13539073" cy="3105254"/>
          </a:xfrm>
        </p:grpSpPr>
        <p:sp>
          <p:nvSpPr>
            <p:cNvPr id="5" name="Google Shape;12;p2"/>
            <p:cNvSpPr>
              <a:spLocks/>
            </p:cNvSpPr>
            <p:nvPr/>
          </p:nvSpPr>
          <p:spPr bwMode="auto">
            <a:xfrm>
              <a:off x="5833150" y="752100"/>
              <a:ext cx="743025" cy="3102950"/>
            </a:xfrm>
            <a:custGeom>
              <a:avLst/>
              <a:gdLst>
                <a:gd name="T0" fmla="*/ 18474375 w 29721"/>
                <a:gd name="T1" fmla="*/ 0 h 124118"/>
                <a:gd name="T2" fmla="*/ 0 w 29721"/>
                <a:gd name="T3" fmla="*/ 13339375 h 124118"/>
                <a:gd name="T4" fmla="*/ 0 w 29721"/>
                <a:gd name="T5" fmla="*/ 77573750 h 124118"/>
                <a:gd name="T6" fmla="*/ 18575625 w 29721"/>
                <a:gd name="T7" fmla="*/ 64299375 h 124118"/>
                <a:gd name="T8" fmla="*/ 18474375 w 29721"/>
                <a:gd name="T9" fmla="*/ 0 h 124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lnTo>
                    <a:pt x="295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Google Shape;13;p2"/>
            <p:cNvSpPr>
              <a:spLocks noChangeArrowheads="1"/>
            </p:cNvSpPr>
            <p:nvPr/>
          </p:nvSpPr>
          <p:spPr bwMode="auto">
            <a:xfrm>
              <a:off x="6569923" y="751996"/>
              <a:ext cx="2571544" cy="257306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 smtClean="0"/>
            </a:p>
          </p:txBody>
        </p:sp>
        <p:sp>
          <p:nvSpPr>
            <p:cNvPr id="7" name="Google Shape;14;p2"/>
            <p:cNvSpPr/>
            <p:nvPr/>
          </p:nvSpPr>
          <p:spPr>
            <a:xfrm>
              <a:off x="-4402490" y="1301274"/>
              <a:ext cx="10230011" cy="257062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;p2"/>
            <p:cNvSpPr>
              <a:spLocks/>
            </p:cNvSpPr>
            <p:nvPr/>
          </p:nvSpPr>
          <p:spPr bwMode="auto">
            <a:xfrm>
              <a:off x="5833500" y="751996"/>
              <a:ext cx="738775" cy="745525"/>
            </a:xfrm>
            <a:custGeom>
              <a:avLst/>
              <a:gdLst>
                <a:gd name="T0" fmla="*/ 18373125 w 29551"/>
                <a:gd name="T1" fmla="*/ 0 h 29821"/>
                <a:gd name="T2" fmla="*/ 40000 w 29551"/>
                <a:gd name="T3" fmla="*/ 13365625 h 29821"/>
                <a:gd name="T4" fmla="*/ 0 w 29551"/>
                <a:gd name="T5" fmla="*/ 18638125 h 29821"/>
                <a:gd name="T6" fmla="*/ 18469375 w 29551"/>
                <a:gd name="T7" fmla="*/ 5390625 h 29821"/>
                <a:gd name="T8" fmla="*/ 18373125 w 29551"/>
                <a:gd name="T9" fmla="*/ 0 h 298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6569923" y="754436"/>
              <a:ext cx="2571544" cy="212388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 smtClean="0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-4397606" y="1289068"/>
              <a:ext cx="10230011" cy="209946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 smtClean="0"/>
            </a:p>
          </p:txBody>
        </p:sp>
      </p:grpSp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932238"/>
            <a:ext cx="11636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2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4;p5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5" name="Google Shape;45;p5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;p5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47;p5"/>
          <p:cNvGrpSpPr>
            <a:grpSpLocks/>
          </p:cNvGrpSpPr>
          <p:nvPr/>
        </p:nvGrpSpPr>
        <p:grpSpPr bwMode="auto">
          <a:xfrm>
            <a:off x="381000" y="0"/>
            <a:ext cx="8763000" cy="1311275"/>
            <a:chOff x="381000" y="0"/>
            <a:chExt cx="8763111" cy="1310918"/>
          </a:xfrm>
        </p:grpSpPr>
        <p:grpSp>
          <p:nvGrpSpPr>
            <p:cNvPr id="8" name="Google Shape;48;p5"/>
            <p:cNvGrpSpPr>
              <a:grpSpLocks/>
            </p:cNvGrpSpPr>
            <p:nvPr/>
          </p:nvGrpSpPr>
          <p:grpSpPr bwMode="auto"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3" name="Google Shape;49;p5"/>
              <p:cNvSpPr>
                <a:spLocks/>
              </p:cNvSpPr>
              <p:nvPr/>
            </p:nvSpPr>
            <p:spPr bwMode="auto">
              <a:xfrm>
                <a:off x="7371879" y="0"/>
                <a:ext cx="721985" cy="1310275"/>
              </a:xfrm>
              <a:custGeom>
                <a:avLst/>
                <a:gdLst>
                  <a:gd name="T0" fmla="*/ 22026707 w 23660"/>
                  <a:gd name="T1" fmla="*/ 0 h 52411"/>
                  <a:gd name="T2" fmla="*/ 0 w 23660"/>
                  <a:gd name="T3" fmla="*/ 9653125 h 52411"/>
                  <a:gd name="T4" fmla="*/ 13030 w 23660"/>
                  <a:gd name="T5" fmla="*/ 32756875 h 52411"/>
                  <a:gd name="T6" fmla="*/ 22031375 w 23660"/>
                  <a:gd name="T7" fmla="*/ 26357500 h 52411"/>
                  <a:gd name="T8" fmla="*/ 22026707 w 23660"/>
                  <a:gd name="T9" fmla="*/ 0 h 52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lnTo>
                      <a:pt x="236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Google Shape;50;p5"/>
              <p:cNvSpPr>
                <a:spLocks noChangeArrowheads="1"/>
              </p:cNvSpPr>
              <p:nvPr/>
            </p:nvSpPr>
            <p:spPr bwMode="auto">
              <a:xfrm>
                <a:off x="8089998" y="0"/>
                <a:ext cx="1054113" cy="105381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smtClean="0"/>
              </a:p>
            </p:txBody>
          </p:sp>
          <p:sp>
            <p:nvSpPr>
              <p:cNvPr id="15" name="Google Shape;51;p5"/>
              <p:cNvSpPr/>
              <p:nvPr/>
            </p:nvSpPr>
            <p:spPr>
              <a:xfrm>
                <a:off x="381000" y="384070"/>
                <a:ext cx="6991439" cy="926847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52;p5"/>
            <p:cNvGrpSpPr>
              <a:grpSpLocks/>
            </p:cNvGrpSpPr>
            <p:nvPr/>
          </p:nvGrpSpPr>
          <p:grpSpPr bwMode="auto"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0" name="Google Shape;53;p5"/>
              <p:cNvSpPr>
                <a:spLocks/>
              </p:cNvSpPr>
              <p:nvPr/>
            </p:nvSpPr>
            <p:spPr bwMode="auto">
              <a:xfrm>
                <a:off x="7370250" y="863755"/>
                <a:ext cx="719800" cy="575475"/>
              </a:xfrm>
              <a:custGeom>
                <a:avLst/>
                <a:gdLst>
                  <a:gd name="T0" fmla="*/ 17995000 w 28792"/>
                  <a:gd name="T1" fmla="*/ 0 h 23019"/>
                  <a:gd name="T2" fmla="*/ 33125 w 28792"/>
                  <a:gd name="T3" fmla="*/ 11173750 h 23019"/>
                  <a:gd name="T4" fmla="*/ 0 w 28792"/>
                  <a:gd name="T5" fmla="*/ 14386875 h 23019"/>
                  <a:gd name="T6" fmla="*/ 17995000 w 28792"/>
                  <a:gd name="T7" fmla="*/ 3658125 h 23019"/>
                  <a:gd name="T8" fmla="*/ 17995000 w 28792"/>
                  <a:gd name="T9" fmla="*/ 0 h 230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lnTo>
                      <a:pt x="28792" y="0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Google Shape;54;p5"/>
              <p:cNvSpPr>
                <a:spLocks noChangeArrowheads="1"/>
              </p:cNvSpPr>
              <p:nvPr/>
            </p:nvSpPr>
            <p:spPr bwMode="auto">
              <a:xfrm>
                <a:off x="8089998" y="861197"/>
                <a:ext cx="1054113" cy="146505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smtClean="0"/>
              </a:p>
            </p:txBody>
          </p:sp>
          <p:sp>
            <p:nvSpPr>
              <p:cNvPr id="12" name="Google Shape;55;p5"/>
              <p:cNvSpPr>
                <a:spLocks noChangeArrowheads="1"/>
              </p:cNvSpPr>
              <p:nvPr/>
            </p:nvSpPr>
            <p:spPr bwMode="auto">
              <a:xfrm>
                <a:off x="381000" y="1311370"/>
                <a:ext cx="6991439" cy="12786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smtClean="0"/>
              </a:p>
            </p:txBody>
          </p:sp>
        </p:grpSp>
      </p:grpSp>
      <p:pic>
        <p:nvPicPr>
          <p:cNvPr id="1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58;p5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0FE2B37E-A36F-4211-A4C2-96B58168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5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0;p6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5" name="Google Shape;61;p6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62;p6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66;p6"/>
          <p:cNvGrpSpPr>
            <a:grpSpLocks/>
          </p:cNvGrpSpPr>
          <p:nvPr/>
        </p:nvGrpSpPr>
        <p:grpSpPr bwMode="auto">
          <a:xfrm rot="10800000">
            <a:off x="4572000" y="0"/>
            <a:ext cx="4572000" cy="5157788"/>
            <a:chOff x="8" y="-13862"/>
            <a:chExt cx="4572000" cy="5157522"/>
          </a:xfrm>
        </p:grpSpPr>
        <p:sp>
          <p:nvSpPr>
            <p:cNvPr id="8" name="Google Shape;67;p6"/>
            <p:cNvSpPr>
              <a:spLocks noChangeArrowheads="1"/>
            </p:cNvSpPr>
            <p:nvPr/>
          </p:nvSpPr>
          <p:spPr bwMode="auto">
            <a:xfrm rot="10800000">
              <a:off x="8" y="-1163"/>
              <a:ext cx="377825" cy="514323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 smtClean="0"/>
            </a:p>
          </p:txBody>
        </p:sp>
        <p:sp>
          <p:nvSpPr>
            <p:cNvPr id="9" name="Google Shape;68;p6"/>
            <p:cNvSpPr>
              <a:spLocks/>
            </p:cNvSpPr>
            <p:nvPr/>
          </p:nvSpPr>
          <p:spPr bwMode="auto">
            <a:xfrm>
              <a:off x="366508" y="-13862"/>
              <a:ext cx="267425" cy="5157350"/>
            </a:xfrm>
            <a:custGeom>
              <a:avLst/>
              <a:gdLst>
                <a:gd name="T0" fmla="*/ 230625 w 10697"/>
                <a:gd name="T1" fmla="*/ 128933750 h 206294"/>
                <a:gd name="T2" fmla="*/ 6685625 w 10697"/>
                <a:gd name="T3" fmla="*/ 119277500 h 206294"/>
                <a:gd name="T4" fmla="*/ 6639375 w 10697"/>
                <a:gd name="T5" fmla="*/ 9958750 h 206294"/>
                <a:gd name="T6" fmla="*/ 0 w 10697"/>
                <a:gd name="T7" fmla="*/ 0 h 206294"/>
                <a:gd name="T8" fmla="*/ 230625 w 10697"/>
                <a:gd name="T9" fmla="*/ 128933750 h 206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lnTo>
                    <a:pt x="369" y="2062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Google Shape;69;p6"/>
            <p:cNvSpPr/>
            <p:nvPr/>
          </p:nvSpPr>
          <p:spPr>
            <a:xfrm rot="10800000">
              <a:off x="638183" y="382993"/>
              <a:ext cx="3938587" cy="4376512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65;p6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91C8FD40-C23B-45AC-9F4F-D7AED7E87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1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1;p7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6" name="Google Shape;72;p7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3;p7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74;p7"/>
          <p:cNvGrpSpPr>
            <a:grpSpLocks/>
          </p:cNvGrpSpPr>
          <p:nvPr/>
        </p:nvGrpSpPr>
        <p:grpSpPr bwMode="auto">
          <a:xfrm>
            <a:off x="381000" y="0"/>
            <a:ext cx="8763000" cy="1311275"/>
            <a:chOff x="381000" y="0"/>
            <a:chExt cx="8763111" cy="1310918"/>
          </a:xfrm>
        </p:grpSpPr>
        <p:grpSp>
          <p:nvGrpSpPr>
            <p:cNvPr id="9" name="Google Shape;75;p7"/>
            <p:cNvGrpSpPr>
              <a:grpSpLocks/>
            </p:cNvGrpSpPr>
            <p:nvPr/>
          </p:nvGrpSpPr>
          <p:grpSpPr bwMode="auto"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4" name="Google Shape;76;p7"/>
              <p:cNvSpPr>
                <a:spLocks/>
              </p:cNvSpPr>
              <p:nvPr/>
            </p:nvSpPr>
            <p:spPr bwMode="auto">
              <a:xfrm>
                <a:off x="7371879" y="0"/>
                <a:ext cx="721985" cy="1310275"/>
              </a:xfrm>
              <a:custGeom>
                <a:avLst/>
                <a:gdLst>
                  <a:gd name="T0" fmla="*/ 22026707 w 23660"/>
                  <a:gd name="T1" fmla="*/ 0 h 52411"/>
                  <a:gd name="T2" fmla="*/ 0 w 23660"/>
                  <a:gd name="T3" fmla="*/ 9653125 h 52411"/>
                  <a:gd name="T4" fmla="*/ 13030 w 23660"/>
                  <a:gd name="T5" fmla="*/ 32756875 h 52411"/>
                  <a:gd name="T6" fmla="*/ 22031375 w 23660"/>
                  <a:gd name="T7" fmla="*/ 26357500 h 52411"/>
                  <a:gd name="T8" fmla="*/ 22026707 w 23660"/>
                  <a:gd name="T9" fmla="*/ 0 h 52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lnTo>
                      <a:pt x="236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Google Shape;77;p7"/>
              <p:cNvSpPr>
                <a:spLocks noChangeArrowheads="1"/>
              </p:cNvSpPr>
              <p:nvPr/>
            </p:nvSpPr>
            <p:spPr bwMode="auto">
              <a:xfrm>
                <a:off x="8089998" y="0"/>
                <a:ext cx="1054113" cy="105381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smtClean="0"/>
              </a:p>
            </p:txBody>
          </p:sp>
          <p:sp>
            <p:nvSpPr>
              <p:cNvPr id="16" name="Google Shape;78;p7"/>
              <p:cNvSpPr/>
              <p:nvPr/>
            </p:nvSpPr>
            <p:spPr>
              <a:xfrm>
                <a:off x="381000" y="384070"/>
                <a:ext cx="6991439" cy="926847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79;p7"/>
            <p:cNvGrpSpPr>
              <a:grpSpLocks/>
            </p:cNvGrpSpPr>
            <p:nvPr/>
          </p:nvGrpSpPr>
          <p:grpSpPr bwMode="auto"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" name="Google Shape;80;p7"/>
              <p:cNvSpPr>
                <a:spLocks/>
              </p:cNvSpPr>
              <p:nvPr/>
            </p:nvSpPr>
            <p:spPr bwMode="auto">
              <a:xfrm>
                <a:off x="7370250" y="863755"/>
                <a:ext cx="719800" cy="575475"/>
              </a:xfrm>
              <a:custGeom>
                <a:avLst/>
                <a:gdLst>
                  <a:gd name="T0" fmla="*/ 17995000 w 28792"/>
                  <a:gd name="T1" fmla="*/ 0 h 23019"/>
                  <a:gd name="T2" fmla="*/ 33125 w 28792"/>
                  <a:gd name="T3" fmla="*/ 11173750 h 23019"/>
                  <a:gd name="T4" fmla="*/ 0 w 28792"/>
                  <a:gd name="T5" fmla="*/ 14386875 h 23019"/>
                  <a:gd name="T6" fmla="*/ 17995000 w 28792"/>
                  <a:gd name="T7" fmla="*/ 3658125 h 23019"/>
                  <a:gd name="T8" fmla="*/ 17995000 w 28792"/>
                  <a:gd name="T9" fmla="*/ 0 h 230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lnTo>
                      <a:pt x="28792" y="0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Google Shape;81;p7"/>
              <p:cNvSpPr>
                <a:spLocks noChangeArrowheads="1"/>
              </p:cNvSpPr>
              <p:nvPr/>
            </p:nvSpPr>
            <p:spPr bwMode="auto">
              <a:xfrm>
                <a:off x="8089998" y="861197"/>
                <a:ext cx="1054113" cy="146505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smtClean="0"/>
              </a:p>
            </p:txBody>
          </p:sp>
          <p:sp>
            <p:nvSpPr>
              <p:cNvPr id="13" name="Google Shape;82;p7"/>
              <p:cNvSpPr>
                <a:spLocks noChangeArrowheads="1"/>
              </p:cNvSpPr>
              <p:nvPr/>
            </p:nvSpPr>
            <p:spPr bwMode="auto">
              <a:xfrm>
                <a:off x="381000" y="1311370"/>
                <a:ext cx="6991439" cy="12786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 smtClean="0"/>
              </a:p>
            </p:txBody>
          </p:sp>
        </p:grpSp>
      </p:grpSp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" name="Google Shape;86;p7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5B2654F3-178D-4BE7-9DFD-A4ADFEECB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3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0" y="4762500"/>
            <a:ext cx="381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06EF96AF-F857-4DA2-8F53-629D035A2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Google Shape;7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4363" y="392113"/>
            <a:ext cx="675798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14363" y="1704975"/>
            <a:ext cx="6757987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so.eurostat.ec.europa.eu/nui/show.do?dataset=hlth_ehis_bm1i&amp;lang=e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58;p13"/>
          <p:cNvSpPr txBox="1">
            <a:spLocks noGrp="1" noChangeArrowheads="1"/>
          </p:cNvSpPr>
          <p:nvPr>
            <p:ph type="ctrTitle"/>
          </p:nvPr>
        </p:nvSpPr>
        <p:spPr>
          <a:xfrm>
            <a:off x="468313" y="3055938"/>
            <a:ext cx="6551612" cy="15319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sz="2400" dirty="0" smtClean="0">
                <a:solidFill>
                  <a:schemeClr val="accent1"/>
                </a:solidFill>
                <a:latin typeface="Barlow SemiBold" charset="0"/>
                <a:cs typeface="Arial" charset="0"/>
                <a:sym typeface="Barlow SemiBold" charset="0"/>
              </a:rPr>
              <a:t/>
            </a:r>
            <a:br>
              <a:rPr lang="en-US" altLang="en-US" sz="2400" dirty="0" smtClean="0">
                <a:solidFill>
                  <a:schemeClr val="accent1"/>
                </a:solidFill>
                <a:latin typeface="Barlow SemiBold" charset="0"/>
                <a:cs typeface="Arial" charset="0"/>
                <a:sym typeface="Barlow SemiBold" charset="0"/>
              </a:rPr>
            </a:br>
            <a:r>
              <a:rPr lang="ro-RO" altLang="en-US" sz="28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Obesità e disturbi alimentari </a:t>
            </a:r>
            <a:r>
              <a:rPr lang="it-IT" altLang="en-US" sz="18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/>
            </a:r>
            <a:br>
              <a:rPr lang="it-IT" altLang="en-US" sz="18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</a:br>
            <a:r>
              <a:rPr lang="it-IT" altLang="en-US" sz="18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Roxana Martin-Hadmas, Adrian Martin</a:t>
            </a:r>
            <a:br>
              <a:rPr lang="it-IT" altLang="en-US" sz="18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</a:br>
            <a:r>
              <a:rPr lang="it-IT" altLang="en-US" sz="18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Dietisti Registrati, </a:t>
            </a:r>
            <a:r>
              <a:rPr lang="it-IT" altLang="en-US" sz="18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PhD</a:t>
            </a:r>
            <a:endParaRPr lang="en-US" altLang="en-US" sz="18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4213" y="908050"/>
            <a:ext cx="7643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chemeClr val="accent2"/>
                </a:solidFill>
              </a:rPr>
              <a:t>Connected 4 Health</a:t>
            </a:r>
            <a:endParaRPr lang="it-IT" altLang="en-US" sz="600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Eziologia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025" y="1309688"/>
            <a:ext cx="7981950" cy="2825750"/>
          </a:xfrm>
        </p:spPr>
        <p:txBody>
          <a:bodyPr/>
          <a:lstStyle/>
          <a:p>
            <a:pPr marL="76200" indent="0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n-US" sz="2400" dirty="0" err="1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Altre</a:t>
            </a:r>
            <a:r>
              <a:rPr lang="en-US" sz="240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cause:</a:t>
            </a:r>
            <a:endParaRPr lang="ro-RO" sz="2400" dirty="0" smtClean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Qualità, equilibrio e diversità dei nutrienti ingeriti (a partire dalla fase perinatale e poi per tutto il ciclo di vita)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Inattività (sedentarismo)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Stress, sonno insufficiente e stanchezza cronica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Comportamenti a rischio (eccesso di alcol, disadattamento sociale e psico-emotivo)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Aumento dei livelli di leptina e resistenza alla leptina</a:t>
            </a:r>
            <a:endParaRPr lang="en-US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56CEDFA-F998-43AB-AD6A-6834B9C431D4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10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Eziologia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419225"/>
            <a:ext cx="7918450" cy="3113088"/>
          </a:xfrm>
        </p:spPr>
        <p:txBody>
          <a:bodyPr/>
          <a:lstStyle/>
          <a:p>
            <a:pPr marL="76200" indent="0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Altre cause:</a:t>
            </a:r>
            <a:endParaRPr lang="ro-RO" sz="24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ro-RO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Carenza di POMC (proopiomelanocortina)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ro-RO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Mutazioni nel gene MC4R (recettore della melanocortina-4) e nei geni FTO, ADRB2, ADRB3, PLIN, DRD2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ro-RO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Difetti cromosomici e sindromi genetiche (sindrome di Prader-Willi, sindrome di Down, sindrome di Bardet-Biedl, sindrome di Alstrom, sindrome di Cornelia de Lange)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ro-RO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Produzione di ormoni a livello gastrointestinale (grelina, GLP-1, CCK, PYY, FGF19)</a:t>
            </a:r>
            <a:endParaRPr lang="en-US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B3E6FFC-E8BC-4ADA-9FDE-F9909BE0EAD2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11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E</a:t>
            </a:r>
            <a:r>
              <a:rPr lang="it-IT" altLang="en-US" sz="30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ziologia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17411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C9573AC-C9EF-47C8-AA00-F4EDB989D532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12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60787"/>
              </p:ext>
            </p:extLst>
          </p:nvPr>
        </p:nvGraphicFramePr>
        <p:xfrm>
          <a:off x="1042988" y="1924050"/>
          <a:ext cx="6970713" cy="237173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80242"/>
                <a:gridCol w="1872420"/>
                <a:gridCol w="1800404"/>
                <a:gridCol w="2217647"/>
              </a:tblGrid>
              <a:tr h="5181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Effetto noto sull'appetito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Effetto noto sul peso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Effetto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sul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fabbisogno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energetico</a:t>
                      </a:r>
                      <a:endParaRPr lang="en-US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06" marB="45706"/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ro-RO" sz="1400" dirty="0"/>
                        <a:t>Ghrelin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+++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+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Sconosciuto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ro-RO" sz="1400" dirty="0"/>
                        <a:t>FGF19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Sconosciuto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-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+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ro-RO" sz="1400" dirty="0"/>
                        <a:t>GLP-1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---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--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Sconosciuto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ro-RO" sz="1400" dirty="0"/>
                        <a:t>PYY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--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-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+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ro-RO" sz="1400" dirty="0"/>
                        <a:t>CCK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-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-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Sconosciuto</a:t>
                      </a:r>
                      <a:endParaRPr lang="en-US" sz="1400" dirty="0"/>
                    </a:p>
                  </a:txBody>
                  <a:tcPr marL="91450" marR="91450" marT="45706" marB="45706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30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E</a:t>
            </a:r>
            <a:r>
              <a:rPr lang="it-IT" altLang="en-US" sz="30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ziologia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7845425" cy="2827338"/>
          </a:xfrm>
        </p:spPr>
        <p:txBody>
          <a:bodyPr/>
          <a:lstStyle/>
          <a:p>
            <a:pPr marL="76200" indent="0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Altre cause</a:t>
            </a:r>
            <a:r>
              <a:rPr lang="ro-RO" sz="240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:</a:t>
            </a:r>
            <a:endParaRPr lang="ro-RO" sz="24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Disbiosi intestinale (riduzione del numero di Bacteroides e Bifidobacterium, aumento della prevalenza di Firmicutes, Lactobacillus e Clostridium)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Interferenti endocrini: ftalati, bisfenoli (BPA), inquinanti organici persistenti</a:t>
            </a:r>
            <a:endParaRPr lang="ro-RO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B6F7EC62-77AD-4382-9669-8AA64F9DC4FB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13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Idee sbagliate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5125"/>
            <a:ext cx="86042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u="sng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"L'obesità è causata solo dalla mancanza di attività fisica 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u="sng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e da abitudini alimentari malsane".</a:t>
            </a:r>
            <a:endParaRPr lang="ro-RO" sz="24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Sebbene la dieta e lo stile di vita sedentario siano due dei fattori che più frequentemente influenzano la comparsa di un eccesso di peso, non sono gli unici coinvolti nella comparsa di uno squilibrio antropometrico.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L'attenzione si concentra solitamente su questi due indicatori perché sono quelli modificabili.</a:t>
            </a:r>
            <a:endParaRPr lang="en-US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0368AA3-F828-4284-81CA-76F2543B02E8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14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sz="3000" dirty="0" err="1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Idee</a:t>
            </a:r>
            <a:r>
              <a:rPr lang="en-US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 </a:t>
            </a:r>
            <a:r>
              <a:rPr lang="en-US" altLang="en-US" sz="3000" dirty="0" err="1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sbagliate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3502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"Gli individui obesi sono meno attivi di 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individui di peso normale"</a:t>
            </a:r>
            <a:endParaRPr lang="ro-RO" sz="2400" u="sng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Secondo le ultime ricerche, meno del 10% dei bambini e degli adolescenti raggiunge il livello ideale di attività fisica, mentre le donne in sovrappeso tendono a fare più passi al giorno rispetto a quelle di peso normale.</a:t>
            </a:r>
            <a:endParaRPr lang="en-US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16C6DD3C-F010-4AC2-BC2C-CCDA5C45AE18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15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Idee sbagliate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278812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u="sng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"Le diete funzionano a lungo termine"</a:t>
            </a:r>
            <a:endParaRPr lang="ro-RO" sz="2400" u="sng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Grandi studi condotti su ampi campioni di soggetti dimostrano che 2/3 degli individui che perdono peso lo riacquistano entro un anno e quasi tutti tornano al peso precedente entro 5 anni.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Pertanto, il mantenimento del peso target a lungo termine tende ad essere più difficile della perdita di peso stessa.</a:t>
            </a:r>
            <a:endParaRPr lang="en-US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8B1B4AD-46D1-4A05-BEF3-1229AF06C454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16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Idee sbagliate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1343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u="sng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"La riduzione del peso non ha effetti negativi </a:t>
            </a:r>
            <a:r>
              <a:rPr lang="it-IT" sz="2400" u="sng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significativi«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endParaRPr lang="ro-RO" sz="2400" u="sng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La riduzione totale del peso comporta un adattamento omeostatico dell'organismo e non solo.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Il processo di riequilibrio del peso aumenta i livelli di stress</a:t>
            </a:r>
            <a:endParaRPr lang="ro-RO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00B49BF-D57A-4EAE-83AE-F61A4DCBE787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17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Idee sbagliate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1343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u="sng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"L'esercizio fisico è più importante della dieta per la perdita di peso</a:t>
            </a:r>
            <a:r>
              <a:rPr lang="it-IT" sz="2400" u="sng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".</a:t>
            </a:r>
            <a:endParaRPr lang="ro-RO" sz="2400" u="sng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La riduzione del peso solo aumentando il livello di attività fisica, in assenza di una dieta adattata, è piccola/media (inferiore a 2 kg)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Sebbene l'attività fisica sia essenziale per mantenere un buono stato di salute, non è sufficiente per mantenere un peso ottimale.</a:t>
            </a:r>
            <a:endParaRPr lang="en-US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C47CB7EC-D0CD-4E51-A5BC-A4E41EBB3371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18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Idee sbagliate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04975"/>
            <a:ext cx="8350250" cy="282733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u="sng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"La valutazione di un programma di riduzione del peso </a:t>
            </a:r>
          </a:p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2400" u="sng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si basa sul peso perso".</a:t>
            </a:r>
            <a:endParaRPr lang="ro-RO" sz="2400" u="sng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Valutare un programma con questi metodi aumenterà l'incidenza della depressione, dei disturbi alimentari e dello stigma.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Secondo le attuali raccomandazioni, la valutazione dovrebbe concentrarsi sui benefici per la salute, non sul peso guadagnato/peso perso.</a:t>
            </a:r>
            <a:endParaRPr lang="en-US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838A2108-CEC7-4C2C-BC48-01D2B3CADC7B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19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63;p14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marL="1397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Barlow SemiBold" charset="0"/>
                <a:cs typeface="Arial" charset="0"/>
                <a:sym typeface="Barlow SemiBold" charset="0"/>
              </a:rPr>
              <a:t>Project Number: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95288" y="3579813"/>
            <a:ext cx="7996237" cy="576262"/>
          </a:xfrm>
        </p:spPr>
        <p:txBody>
          <a:bodyPr/>
          <a:lstStyle/>
          <a:p>
            <a:pPr marL="1397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1400" dirty="0">
                <a:solidFill>
                  <a:schemeClr val="tx1"/>
                </a:solidFill>
                <a:latin typeface="Barlow SemiBold" panose="020B0604020202020204" charset="0"/>
                <a:ea typeface="Barlow Light"/>
                <a:cs typeface="Calibri" panose="020F0502020204030204" pitchFamily="34" charset="0"/>
                <a:sym typeface="Barlow Light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  <a:endParaRPr sz="1400" dirty="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accent1"/>
              </a:buClr>
              <a:buFont typeface="Barlow Light"/>
              <a:buNone/>
              <a:defRPr/>
            </a:pPr>
            <a:endParaRPr sz="1400" dirty="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172" name="Google Shape;167;p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153BDCD-5D56-4EAC-9936-F793CAD45D05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pSp>
        <p:nvGrpSpPr>
          <p:cNvPr id="7173" name="Google Shape;168;p14"/>
          <p:cNvGrpSpPr>
            <a:grpSpLocks/>
          </p:cNvGrpSpPr>
          <p:nvPr/>
        </p:nvGrpSpPr>
        <p:grpSpPr bwMode="auto">
          <a:xfrm>
            <a:off x="8391525" y="301625"/>
            <a:ext cx="450850" cy="450850"/>
            <a:chOff x="3277794" y="2969995"/>
            <a:chExt cx="457200" cy="457200"/>
          </a:xfrm>
        </p:grpSpPr>
        <p:sp>
          <p:nvSpPr>
            <p:cNvPr id="7175" name="Google Shape;169;p14"/>
            <p:cNvSpPr>
              <a:spLocks/>
            </p:cNvSpPr>
            <p:nvPr/>
          </p:nvSpPr>
          <p:spPr bwMode="auto">
            <a:xfrm>
              <a:off x="3277794" y="2969995"/>
              <a:ext cx="457200" cy="171450"/>
            </a:xfrm>
            <a:custGeom>
              <a:avLst/>
              <a:gdLst>
                <a:gd name="T0" fmla="*/ 19050 w 457200"/>
                <a:gd name="T1" fmla="*/ 104775 h 171450"/>
                <a:gd name="T2" fmla="*/ 40005 w 457200"/>
                <a:gd name="T3" fmla="*/ 104775 h 171450"/>
                <a:gd name="T4" fmla="*/ 123825 w 457200"/>
                <a:gd name="T5" fmla="*/ 171450 h 171450"/>
                <a:gd name="T6" fmla="*/ 207645 w 457200"/>
                <a:gd name="T7" fmla="*/ 104775 h 171450"/>
                <a:gd name="T8" fmla="*/ 250508 w 457200"/>
                <a:gd name="T9" fmla="*/ 104775 h 171450"/>
                <a:gd name="T10" fmla="*/ 334328 w 457200"/>
                <a:gd name="T11" fmla="*/ 171450 h 171450"/>
                <a:gd name="T12" fmla="*/ 418148 w 457200"/>
                <a:gd name="T13" fmla="*/ 104775 h 171450"/>
                <a:gd name="T14" fmla="*/ 438150 w 457200"/>
                <a:gd name="T15" fmla="*/ 104775 h 171450"/>
                <a:gd name="T16" fmla="*/ 457200 w 457200"/>
                <a:gd name="T17" fmla="*/ 85725 h 171450"/>
                <a:gd name="T18" fmla="*/ 438150 w 457200"/>
                <a:gd name="T19" fmla="*/ 66675 h 171450"/>
                <a:gd name="T20" fmla="*/ 417195 w 457200"/>
                <a:gd name="T21" fmla="*/ 66675 h 171450"/>
                <a:gd name="T22" fmla="*/ 333375 w 457200"/>
                <a:gd name="T23" fmla="*/ 0 h 171450"/>
                <a:gd name="T24" fmla="*/ 249555 w 457200"/>
                <a:gd name="T25" fmla="*/ 66675 h 171450"/>
                <a:gd name="T26" fmla="*/ 206693 w 457200"/>
                <a:gd name="T27" fmla="*/ 66675 h 171450"/>
                <a:gd name="T28" fmla="*/ 122873 w 457200"/>
                <a:gd name="T29" fmla="*/ 0 h 171450"/>
                <a:gd name="T30" fmla="*/ 40005 w 457200"/>
                <a:gd name="T31" fmla="*/ 66675 h 171450"/>
                <a:gd name="T32" fmla="*/ 19050 w 457200"/>
                <a:gd name="T33" fmla="*/ 66675 h 171450"/>
                <a:gd name="T34" fmla="*/ 0 w 457200"/>
                <a:gd name="T35" fmla="*/ 85725 h 171450"/>
                <a:gd name="T36" fmla="*/ 19050 w 457200"/>
                <a:gd name="T37" fmla="*/ 104775 h 171450"/>
                <a:gd name="T38" fmla="*/ 289560 w 457200"/>
                <a:gd name="T39" fmla="*/ 66675 h 171450"/>
                <a:gd name="T40" fmla="*/ 333375 w 457200"/>
                <a:gd name="T41" fmla="*/ 38100 h 171450"/>
                <a:gd name="T42" fmla="*/ 377190 w 457200"/>
                <a:gd name="T43" fmla="*/ 66675 h 171450"/>
                <a:gd name="T44" fmla="*/ 381000 w 457200"/>
                <a:gd name="T45" fmla="*/ 85725 h 171450"/>
                <a:gd name="T46" fmla="*/ 377190 w 457200"/>
                <a:gd name="T47" fmla="*/ 104775 h 171450"/>
                <a:gd name="T48" fmla="*/ 333375 w 457200"/>
                <a:gd name="T49" fmla="*/ 133350 h 171450"/>
                <a:gd name="T50" fmla="*/ 289560 w 457200"/>
                <a:gd name="T51" fmla="*/ 104775 h 171450"/>
                <a:gd name="T52" fmla="*/ 285750 w 457200"/>
                <a:gd name="T53" fmla="*/ 85725 h 171450"/>
                <a:gd name="T54" fmla="*/ 289560 w 457200"/>
                <a:gd name="T55" fmla="*/ 66675 h 171450"/>
                <a:gd name="T56" fmla="*/ 80010 w 457200"/>
                <a:gd name="T57" fmla="*/ 66675 h 171450"/>
                <a:gd name="T58" fmla="*/ 123825 w 457200"/>
                <a:gd name="T59" fmla="*/ 38100 h 171450"/>
                <a:gd name="T60" fmla="*/ 167640 w 457200"/>
                <a:gd name="T61" fmla="*/ 66675 h 171450"/>
                <a:gd name="T62" fmla="*/ 171450 w 457200"/>
                <a:gd name="T63" fmla="*/ 85725 h 171450"/>
                <a:gd name="T64" fmla="*/ 167640 w 457200"/>
                <a:gd name="T65" fmla="*/ 104775 h 171450"/>
                <a:gd name="T66" fmla="*/ 123825 w 457200"/>
                <a:gd name="T67" fmla="*/ 133350 h 171450"/>
                <a:gd name="T68" fmla="*/ 80010 w 457200"/>
                <a:gd name="T69" fmla="*/ 104775 h 171450"/>
                <a:gd name="T70" fmla="*/ 76200 w 457200"/>
                <a:gd name="T71" fmla="*/ 85725 h 171450"/>
                <a:gd name="T72" fmla="*/ 80010 w 457200"/>
                <a:gd name="T73" fmla="*/ 66675 h 171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7176" name="Google Shape;170;p14"/>
            <p:cNvSpPr>
              <a:spLocks/>
            </p:cNvSpPr>
            <p:nvPr/>
          </p:nvSpPr>
          <p:spPr bwMode="auto">
            <a:xfrm>
              <a:off x="3430194" y="3189070"/>
              <a:ext cx="304800" cy="238125"/>
            </a:xfrm>
            <a:custGeom>
              <a:avLst/>
              <a:gdLst>
                <a:gd name="T0" fmla="*/ 295275 w 304800"/>
                <a:gd name="T1" fmla="*/ 0 h 238125"/>
                <a:gd name="T2" fmla="*/ 9525 w 304800"/>
                <a:gd name="T3" fmla="*/ 0 h 238125"/>
                <a:gd name="T4" fmla="*/ 0 w 304800"/>
                <a:gd name="T5" fmla="*/ 9525 h 238125"/>
                <a:gd name="T6" fmla="*/ 0 w 304800"/>
                <a:gd name="T7" fmla="*/ 47625 h 238125"/>
                <a:gd name="T8" fmla="*/ 142875 w 304800"/>
                <a:gd name="T9" fmla="*/ 47625 h 238125"/>
                <a:gd name="T10" fmla="*/ 171450 w 304800"/>
                <a:gd name="T11" fmla="*/ 76200 h 238125"/>
                <a:gd name="T12" fmla="*/ 171450 w 304800"/>
                <a:gd name="T13" fmla="*/ 238125 h 238125"/>
                <a:gd name="T14" fmla="*/ 304800 w 304800"/>
                <a:gd name="T15" fmla="*/ 238125 h 238125"/>
                <a:gd name="T16" fmla="*/ 304800 w 304800"/>
                <a:gd name="T17" fmla="*/ 9525 h 238125"/>
                <a:gd name="T18" fmla="*/ 295275 w 304800"/>
                <a:gd name="T19" fmla="*/ 0 h 238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7177" name="Google Shape;171;p14"/>
            <p:cNvSpPr>
              <a:spLocks/>
            </p:cNvSpPr>
            <p:nvPr/>
          </p:nvSpPr>
          <p:spPr bwMode="auto">
            <a:xfrm>
              <a:off x="3277794" y="3255745"/>
              <a:ext cx="304800" cy="171450"/>
            </a:xfrm>
            <a:custGeom>
              <a:avLst/>
              <a:gdLst>
                <a:gd name="T0" fmla="*/ 285750 w 304800"/>
                <a:gd name="T1" fmla="*/ 0 h 171450"/>
                <a:gd name="T2" fmla="*/ 19050 w 304800"/>
                <a:gd name="T3" fmla="*/ 0 h 171450"/>
                <a:gd name="T4" fmla="*/ 0 w 304800"/>
                <a:gd name="T5" fmla="*/ 19050 h 171450"/>
                <a:gd name="T6" fmla="*/ 0 w 304800"/>
                <a:gd name="T7" fmla="*/ 170498 h 171450"/>
                <a:gd name="T8" fmla="*/ 953 w 304800"/>
                <a:gd name="T9" fmla="*/ 171450 h 171450"/>
                <a:gd name="T10" fmla="*/ 304800 w 304800"/>
                <a:gd name="T11" fmla="*/ 171450 h 171450"/>
                <a:gd name="T12" fmla="*/ 304800 w 304800"/>
                <a:gd name="T13" fmla="*/ 171450 h 171450"/>
                <a:gd name="T14" fmla="*/ 304800 w 304800"/>
                <a:gd name="T15" fmla="*/ 19050 h 171450"/>
                <a:gd name="T16" fmla="*/ 285750 w 304800"/>
                <a:gd name="T17" fmla="*/ 0 h 171450"/>
                <a:gd name="T18" fmla="*/ 242888 w 304800"/>
                <a:gd name="T19" fmla="*/ 142875 h 171450"/>
                <a:gd name="T20" fmla="*/ 61913 w 304800"/>
                <a:gd name="T21" fmla="*/ 142875 h 171450"/>
                <a:gd name="T22" fmla="*/ 47625 w 304800"/>
                <a:gd name="T23" fmla="*/ 128588 h 171450"/>
                <a:gd name="T24" fmla="*/ 61913 w 304800"/>
                <a:gd name="T25" fmla="*/ 114300 h 171450"/>
                <a:gd name="T26" fmla="*/ 242888 w 304800"/>
                <a:gd name="T27" fmla="*/ 114300 h 171450"/>
                <a:gd name="T28" fmla="*/ 257175 w 304800"/>
                <a:gd name="T29" fmla="*/ 128588 h 171450"/>
                <a:gd name="T30" fmla="*/ 242888 w 304800"/>
                <a:gd name="T31" fmla="*/ 142875 h 171450"/>
                <a:gd name="T32" fmla="*/ 242888 w 304800"/>
                <a:gd name="T33" fmla="*/ 85725 h 171450"/>
                <a:gd name="T34" fmla="*/ 61913 w 304800"/>
                <a:gd name="T35" fmla="*/ 85725 h 171450"/>
                <a:gd name="T36" fmla="*/ 47625 w 304800"/>
                <a:gd name="T37" fmla="*/ 71438 h 171450"/>
                <a:gd name="T38" fmla="*/ 61913 w 304800"/>
                <a:gd name="T39" fmla="*/ 57150 h 171450"/>
                <a:gd name="T40" fmla="*/ 242888 w 304800"/>
                <a:gd name="T41" fmla="*/ 57150 h 171450"/>
                <a:gd name="T42" fmla="*/ 257175 w 304800"/>
                <a:gd name="T43" fmla="*/ 71438 h 171450"/>
                <a:gd name="T44" fmla="*/ 242888 w 304800"/>
                <a:gd name="T45" fmla="*/ 85725 h 1714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</p:grp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8150"/>
            <a:ext cx="7543800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it-IT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La medicina dello stile di vita come parte della gestione dell'obesità (1)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424862" cy="311308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ro-RO" sz="2400" u="sng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L'approccio realistico:</a:t>
            </a:r>
            <a:endParaRPr lang="en-US" sz="2400" u="sng" dirty="0" smtClean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1800" b="1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Chiedere</a:t>
            </a:r>
            <a:r>
              <a:rPr lang="it-IT" sz="1800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- chiedere il permesso di discutere del peso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1800" b="1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Valutare</a:t>
            </a:r>
            <a:r>
              <a:rPr lang="it-IT" sz="1800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- eseguire determinazioni antropometriche e identificare possibili complicazioni e ostacoli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1800" b="1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Consigliare</a:t>
            </a:r>
            <a:r>
              <a:rPr lang="it-IT" sz="1800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- discutere i benefici del riequilibrio del peso e le opzioni di trattamento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1800" b="1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Stabilire</a:t>
            </a:r>
            <a:r>
              <a:rPr lang="it-IT" sz="1800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- una perdita di peso realistica con un trattamento su misura per il paziente</a:t>
            </a:r>
          </a:p>
          <a:p>
            <a:pPr eaLnBrk="1" fontAlgn="auto" hangingPunct="1">
              <a:buClr>
                <a:schemeClr val="accent1"/>
              </a:buClr>
              <a:buFont typeface="Barlow Light"/>
              <a:buChar char="▸"/>
              <a:defRPr/>
            </a:pPr>
            <a:r>
              <a:rPr lang="it-IT" sz="1800" b="1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Assistere</a:t>
            </a:r>
            <a:r>
              <a:rPr lang="it-IT" sz="1800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- assistere il paziente nel processo di riequilibrio del peso a lungo termine attraverso i mezzi necessari (valutazione costante, fornitura di risorse informative, adattamento).</a:t>
            </a:r>
            <a:endParaRPr lang="ro-RO" sz="18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4D6F9BE-01F2-4B37-80D7-69F9B4A54028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20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it-IT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La medicina dello stile di vita come parte della gestione dell'obesità (2)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419225"/>
            <a:ext cx="8205787" cy="3113088"/>
          </a:xfrm>
        </p:spPr>
        <p:txBody>
          <a:bodyPr/>
          <a:lstStyle/>
          <a:p>
            <a:pPr marL="762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ro-RO" sz="2400" u="sng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Gestione multimodale dell'obesità</a:t>
            </a:r>
            <a:endParaRPr lang="ro-RO" sz="2400" u="sng" dirty="0" smtClean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Diagnosi dell'obesità (test antropometrici, punteggi di malnutrizione, analisi di laboratorio, test genetici ed epigenetici, metabolomici o del microbioma intestinale) seguita dall'identificazione dei rischi associati (anamnesi dettagliata)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Definizione di obiettivi realistici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Coinvolgimento in un'attività sportiva adattata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Supporto dietetico e di idratazione</a:t>
            </a:r>
          </a:p>
          <a:p>
            <a:pPr marL="533400" indent="-457200" eaLnBrk="1" fontAlgn="auto" hangingPunct="1">
              <a:buClr>
                <a:schemeClr val="accent1"/>
              </a:buClr>
              <a:buFont typeface="Barlow Light"/>
              <a:buAutoNum type="arabicPeriod"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Terapia comportamentale</a:t>
            </a:r>
            <a:endParaRPr lang="ro-RO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5962F499-DF4B-495E-8127-6B7C91E57D91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21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it-IT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La medicina dello stile di vita come parte della gestione dell'obesità (3)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27651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7989887" cy="2827338"/>
          </a:xfrm>
        </p:spPr>
        <p:txBody>
          <a:bodyPr/>
          <a:lstStyle/>
          <a:p>
            <a:pPr marL="76200" indent="0"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it-IT" altLang="en-US" sz="2000" dirty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6. Terapia farmacologica (quando l'obesità raggiunge un livello elevato o compaiono comorbidità).</a:t>
            </a:r>
          </a:p>
          <a:p>
            <a:pPr marL="76200" indent="0"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it-IT" altLang="en-US" sz="2000" dirty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7. Intervento chirurgico (quando sono presenti almeno 2 comorbilità e la terapia dietetica + farmacologica è fallita)</a:t>
            </a:r>
          </a:p>
          <a:p>
            <a:pPr marL="76200" indent="0"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it-IT" altLang="en-US" sz="2000" dirty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8. Coinvolgimento dei familiari per il supporto</a:t>
            </a:r>
          </a:p>
          <a:p>
            <a:pPr marL="76200" indent="0"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it-IT" altLang="en-US" sz="2000" dirty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9. Supporto psicologico, empatia, prevenzione dello stigma (terapia di gruppo o individuale).</a:t>
            </a:r>
          </a:p>
          <a:p>
            <a:pPr marL="76200" indent="0"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it-IT" altLang="en-US" sz="2000" dirty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10. Monitoraggio e mantenimento</a:t>
            </a:r>
            <a:endParaRPr lang="ro-RO" altLang="en-US" sz="2000" dirty="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2765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AE9C9823-4CF4-45EF-9062-A52C04B8EE8E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22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o-RO" altLang="en-US" sz="2400" i="1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Bibliogra</a:t>
            </a:r>
            <a:r>
              <a:rPr lang="it-IT" altLang="en-US" sz="2400" i="1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fia</a:t>
            </a:r>
            <a:endParaRPr lang="en-US" altLang="en-US" sz="2400" i="1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28675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468313" y="1347788"/>
            <a:ext cx="8496300" cy="3114675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Chaput JP, Ferraro ZM, Prud'homme D, Sharma AM. Widespread misconceptions about obesity. Can Fam Physician. 2014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,  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60(11):973-5, 981-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4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Mahmoud R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,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 Kimonis V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, 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Butler MG. Genetics of Obesity in Humans: A Clinical Review. Int. J. Mol. Sci. 2022, 23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: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11005</a:t>
            </a:r>
            <a:endParaRPr lang="ro-RO" altLang="en-US" sz="120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NCD Risk Factor Collaboration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.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 UN Population Division and World Obesity Federation projections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. 2017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Freemark M.S. Pediatric Obesity, Etiology, Pathogenesis and Treatment, Second edition. Humana Press. 2018, ISBN 978-3-319-68191-7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World Obesity Federation. ”World Obesity Atlas 2022”, London, 2022</a:t>
            </a:r>
            <a:endParaRPr lang="ro-RO" altLang="en-US" sz="120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Grief SN, Waterman M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. 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Approach to Obesity Management in the Primary Care Setting. J Obes Weight-Loss Medication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. 2019,  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 5: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1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024</a:t>
            </a:r>
            <a:endParaRPr lang="ro-RO" altLang="en-US" sz="120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Forgione N, Deed G, Kilov G et al. Managing Obesity in Primary Care: Breaking Down the Barriers. Adv Ther 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2018, 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35</a:t>
            </a:r>
            <a:r>
              <a:rPr lang="ro-RO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: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191–198</a:t>
            </a:r>
            <a:endParaRPr lang="ro-RO" altLang="en-US" sz="120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ro-RO" altLang="en-US" sz="1200" smtClean="0">
                <a:latin typeface="Barlow Light" charset="0"/>
                <a:cs typeface="Arial" charset="0"/>
                <a:sym typeface="Barlow Light" charset="0"/>
              </a:rPr>
              <a:t>MacKay H, Gunasekara CJ, Yam KY, et al. Sex-specific epigenetic development in the mouse hypothalamic arcuate nucleus pinpoints human genomic regions associated with body mass index. Sci Adv. 2022, 8(39):eabo3991. 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Eurostat.  ”Body mass index (BMI) by sex, age and income quintile” 2019, available  at </a:t>
            </a: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  <a:hlinkClick r:id="rId2"/>
              </a:rPr>
              <a:t>https://appsso.eurostat.ec.europa.eu/nui/show.do?dataset=hlth_ehis_bm1i&amp;lang=en</a:t>
            </a:r>
            <a:endParaRPr lang="en-US" altLang="en-US" sz="120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en-US" altLang="en-US" sz="1200" smtClean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https://www.verywellmind.com/difference-between-disordered-eating-and-eating-disorders-5184548</a:t>
            </a:r>
          </a:p>
        </p:txBody>
      </p:sp>
      <p:sp>
        <p:nvSpPr>
          <p:cNvPr id="2867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22A78314-FA73-4AF8-A343-F5FCFCEC5CF4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23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503;p3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F5C42E62-170F-44E8-83A7-A15AC792F6F7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24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35125"/>
            <a:ext cx="35528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63;p14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marL="1397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Barlow SemiBold" charset="0"/>
                <a:cs typeface="Arial" charset="0"/>
                <a:sym typeface="Barlow SemiBold" charset="0"/>
              </a:rPr>
              <a:t>Project Number: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3538" y="2787650"/>
            <a:ext cx="4967287" cy="1223963"/>
          </a:xfrm>
        </p:spPr>
        <p:txBody>
          <a:bodyPr/>
          <a:lstStyle/>
          <a:p>
            <a:pPr marL="1397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it-IT" sz="1400" dirty="0">
                <a:solidFill>
                  <a:schemeClr val="tx1"/>
                </a:solidFill>
                <a:latin typeface="Barlow SemiBold" panose="020B0604020202020204" charset="0"/>
                <a:ea typeface="Barlow Light"/>
                <a:cs typeface="Calibri" panose="020F0502020204030204" pitchFamily="34" charset="0"/>
                <a:sym typeface="Barlow Light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  <a:endParaRPr sz="1400" dirty="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accent1"/>
              </a:buClr>
              <a:buFont typeface="Barlow Light"/>
              <a:buNone/>
              <a:defRPr/>
            </a:pPr>
            <a:endParaRPr sz="1400" dirty="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8196" name="Google Shape;167;p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6A9D211-631D-47A9-AA58-04B63F680DB6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3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pSp>
        <p:nvGrpSpPr>
          <p:cNvPr id="8197" name="Google Shape;168;p14"/>
          <p:cNvGrpSpPr>
            <a:grpSpLocks/>
          </p:cNvGrpSpPr>
          <p:nvPr/>
        </p:nvGrpSpPr>
        <p:grpSpPr bwMode="auto">
          <a:xfrm>
            <a:off x="8391525" y="301625"/>
            <a:ext cx="450850" cy="450850"/>
            <a:chOff x="3277794" y="2969995"/>
            <a:chExt cx="457200" cy="457200"/>
          </a:xfrm>
        </p:grpSpPr>
        <p:sp>
          <p:nvSpPr>
            <p:cNvPr id="8200" name="Google Shape;169;p14"/>
            <p:cNvSpPr>
              <a:spLocks/>
            </p:cNvSpPr>
            <p:nvPr/>
          </p:nvSpPr>
          <p:spPr bwMode="auto">
            <a:xfrm>
              <a:off x="3277794" y="2969995"/>
              <a:ext cx="457200" cy="171450"/>
            </a:xfrm>
            <a:custGeom>
              <a:avLst/>
              <a:gdLst>
                <a:gd name="T0" fmla="*/ 19050 w 457200"/>
                <a:gd name="T1" fmla="*/ 104775 h 171450"/>
                <a:gd name="T2" fmla="*/ 40005 w 457200"/>
                <a:gd name="T3" fmla="*/ 104775 h 171450"/>
                <a:gd name="T4" fmla="*/ 123825 w 457200"/>
                <a:gd name="T5" fmla="*/ 171450 h 171450"/>
                <a:gd name="T6" fmla="*/ 207645 w 457200"/>
                <a:gd name="T7" fmla="*/ 104775 h 171450"/>
                <a:gd name="T8" fmla="*/ 250508 w 457200"/>
                <a:gd name="T9" fmla="*/ 104775 h 171450"/>
                <a:gd name="T10" fmla="*/ 334328 w 457200"/>
                <a:gd name="T11" fmla="*/ 171450 h 171450"/>
                <a:gd name="T12" fmla="*/ 418148 w 457200"/>
                <a:gd name="T13" fmla="*/ 104775 h 171450"/>
                <a:gd name="T14" fmla="*/ 438150 w 457200"/>
                <a:gd name="T15" fmla="*/ 104775 h 171450"/>
                <a:gd name="T16" fmla="*/ 457200 w 457200"/>
                <a:gd name="T17" fmla="*/ 85725 h 171450"/>
                <a:gd name="T18" fmla="*/ 438150 w 457200"/>
                <a:gd name="T19" fmla="*/ 66675 h 171450"/>
                <a:gd name="T20" fmla="*/ 417195 w 457200"/>
                <a:gd name="T21" fmla="*/ 66675 h 171450"/>
                <a:gd name="T22" fmla="*/ 333375 w 457200"/>
                <a:gd name="T23" fmla="*/ 0 h 171450"/>
                <a:gd name="T24" fmla="*/ 249555 w 457200"/>
                <a:gd name="T25" fmla="*/ 66675 h 171450"/>
                <a:gd name="T26" fmla="*/ 206693 w 457200"/>
                <a:gd name="T27" fmla="*/ 66675 h 171450"/>
                <a:gd name="T28" fmla="*/ 122873 w 457200"/>
                <a:gd name="T29" fmla="*/ 0 h 171450"/>
                <a:gd name="T30" fmla="*/ 40005 w 457200"/>
                <a:gd name="T31" fmla="*/ 66675 h 171450"/>
                <a:gd name="T32" fmla="*/ 19050 w 457200"/>
                <a:gd name="T33" fmla="*/ 66675 h 171450"/>
                <a:gd name="T34" fmla="*/ 0 w 457200"/>
                <a:gd name="T35" fmla="*/ 85725 h 171450"/>
                <a:gd name="T36" fmla="*/ 19050 w 457200"/>
                <a:gd name="T37" fmla="*/ 104775 h 171450"/>
                <a:gd name="T38" fmla="*/ 289560 w 457200"/>
                <a:gd name="T39" fmla="*/ 66675 h 171450"/>
                <a:gd name="T40" fmla="*/ 333375 w 457200"/>
                <a:gd name="T41" fmla="*/ 38100 h 171450"/>
                <a:gd name="T42" fmla="*/ 377190 w 457200"/>
                <a:gd name="T43" fmla="*/ 66675 h 171450"/>
                <a:gd name="T44" fmla="*/ 381000 w 457200"/>
                <a:gd name="T45" fmla="*/ 85725 h 171450"/>
                <a:gd name="T46" fmla="*/ 377190 w 457200"/>
                <a:gd name="T47" fmla="*/ 104775 h 171450"/>
                <a:gd name="T48" fmla="*/ 333375 w 457200"/>
                <a:gd name="T49" fmla="*/ 133350 h 171450"/>
                <a:gd name="T50" fmla="*/ 289560 w 457200"/>
                <a:gd name="T51" fmla="*/ 104775 h 171450"/>
                <a:gd name="T52" fmla="*/ 285750 w 457200"/>
                <a:gd name="T53" fmla="*/ 85725 h 171450"/>
                <a:gd name="T54" fmla="*/ 289560 w 457200"/>
                <a:gd name="T55" fmla="*/ 66675 h 171450"/>
                <a:gd name="T56" fmla="*/ 80010 w 457200"/>
                <a:gd name="T57" fmla="*/ 66675 h 171450"/>
                <a:gd name="T58" fmla="*/ 123825 w 457200"/>
                <a:gd name="T59" fmla="*/ 38100 h 171450"/>
                <a:gd name="T60" fmla="*/ 167640 w 457200"/>
                <a:gd name="T61" fmla="*/ 66675 h 171450"/>
                <a:gd name="T62" fmla="*/ 171450 w 457200"/>
                <a:gd name="T63" fmla="*/ 85725 h 171450"/>
                <a:gd name="T64" fmla="*/ 167640 w 457200"/>
                <a:gd name="T65" fmla="*/ 104775 h 171450"/>
                <a:gd name="T66" fmla="*/ 123825 w 457200"/>
                <a:gd name="T67" fmla="*/ 133350 h 171450"/>
                <a:gd name="T68" fmla="*/ 80010 w 457200"/>
                <a:gd name="T69" fmla="*/ 104775 h 171450"/>
                <a:gd name="T70" fmla="*/ 76200 w 457200"/>
                <a:gd name="T71" fmla="*/ 85725 h 171450"/>
                <a:gd name="T72" fmla="*/ 80010 w 457200"/>
                <a:gd name="T73" fmla="*/ 66675 h 171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8201" name="Google Shape;170;p14"/>
            <p:cNvSpPr>
              <a:spLocks/>
            </p:cNvSpPr>
            <p:nvPr/>
          </p:nvSpPr>
          <p:spPr bwMode="auto">
            <a:xfrm>
              <a:off x="3430194" y="3189070"/>
              <a:ext cx="304800" cy="238125"/>
            </a:xfrm>
            <a:custGeom>
              <a:avLst/>
              <a:gdLst>
                <a:gd name="T0" fmla="*/ 295275 w 304800"/>
                <a:gd name="T1" fmla="*/ 0 h 238125"/>
                <a:gd name="T2" fmla="*/ 9525 w 304800"/>
                <a:gd name="T3" fmla="*/ 0 h 238125"/>
                <a:gd name="T4" fmla="*/ 0 w 304800"/>
                <a:gd name="T5" fmla="*/ 9525 h 238125"/>
                <a:gd name="T6" fmla="*/ 0 w 304800"/>
                <a:gd name="T7" fmla="*/ 47625 h 238125"/>
                <a:gd name="T8" fmla="*/ 142875 w 304800"/>
                <a:gd name="T9" fmla="*/ 47625 h 238125"/>
                <a:gd name="T10" fmla="*/ 171450 w 304800"/>
                <a:gd name="T11" fmla="*/ 76200 h 238125"/>
                <a:gd name="T12" fmla="*/ 171450 w 304800"/>
                <a:gd name="T13" fmla="*/ 238125 h 238125"/>
                <a:gd name="T14" fmla="*/ 304800 w 304800"/>
                <a:gd name="T15" fmla="*/ 238125 h 238125"/>
                <a:gd name="T16" fmla="*/ 304800 w 304800"/>
                <a:gd name="T17" fmla="*/ 9525 h 238125"/>
                <a:gd name="T18" fmla="*/ 295275 w 304800"/>
                <a:gd name="T19" fmla="*/ 0 h 238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8202" name="Google Shape;171;p14"/>
            <p:cNvSpPr>
              <a:spLocks/>
            </p:cNvSpPr>
            <p:nvPr/>
          </p:nvSpPr>
          <p:spPr bwMode="auto">
            <a:xfrm>
              <a:off x="3277794" y="3255745"/>
              <a:ext cx="304800" cy="171450"/>
            </a:xfrm>
            <a:custGeom>
              <a:avLst/>
              <a:gdLst>
                <a:gd name="T0" fmla="*/ 285750 w 304800"/>
                <a:gd name="T1" fmla="*/ 0 h 171450"/>
                <a:gd name="T2" fmla="*/ 19050 w 304800"/>
                <a:gd name="T3" fmla="*/ 0 h 171450"/>
                <a:gd name="T4" fmla="*/ 0 w 304800"/>
                <a:gd name="T5" fmla="*/ 19050 h 171450"/>
                <a:gd name="T6" fmla="*/ 0 w 304800"/>
                <a:gd name="T7" fmla="*/ 170498 h 171450"/>
                <a:gd name="T8" fmla="*/ 953 w 304800"/>
                <a:gd name="T9" fmla="*/ 171450 h 171450"/>
                <a:gd name="T10" fmla="*/ 304800 w 304800"/>
                <a:gd name="T11" fmla="*/ 171450 h 171450"/>
                <a:gd name="T12" fmla="*/ 304800 w 304800"/>
                <a:gd name="T13" fmla="*/ 171450 h 171450"/>
                <a:gd name="T14" fmla="*/ 304800 w 304800"/>
                <a:gd name="T15" fmla="*/ 19050 h 171450"/>
                <a:gd name="T16" fmla="*/ 285750 w 304800"/>
                <a:gd name="T17" fmla="*/ 0 h 171450"/>
                <a:gd name="T18" fmla="*/ 242888 w 304800"/>
                <a:gd name="T19" fmla="*/ 142875 h 171450"/>
                <a:gd name="T20" fmla="*/ 61913 w 304800"/>
                <a:gd name="T21" fmla="*/ 142875 h 171450"/>
                <a:gd name="T22" fmla="*/ 47625 w 304800"/>
                <a:gd name="T23" fmla="*/ 128588 h 171450"/>
                <a:gd name="T24" fmla="*/ 61913 w 304800"/>
                <a:gd name="T25" fmla="*/ 114300 h 171450"/>
                <a:gd name="T26" fmla="*/ 242888 w 304800"/>
                <a:gd name="T27" fmla="*/ 114300 h 171450"/>
                <a:gd name="T28" fmla="*/ 257175 w 304800"/>
                <a:gd name="T29" fmla="*/ 128588 h 171450"/>
                <a:gd name="T30" fmla="*/ 242888 w 304800"/>
                <a:gd name="T31" fmla="*/ 142875 h 171450"/>
                <a:gd name="T32" fmla="*/ 242888 w 304800"/>
                <a:gd name="T33" fmla="*/ 85725 h 171450"/>
                <a:gd name="T34" fmla="*/ 61913 w 304800"/>
                <a:gd name="T35" fmla="*/ 85725 h 171450"/>
                <a:gd name="T36" fmla="*/ 47625 w 304800"/>
                <a:gd name="T37" fmla="*/ 71438 h 171450"/>
                <a:gd name="T38" fmla="*/ 61913 w 304800"/>
                <a:gd name="T39" fmla="*/ 57150 h 171450"/>
                <a:gd name="T40" fmla="*/ 242888 w 304800"/>
                <a:gd name="T41" fmla="*/ 57150 h 171450"/>
                <a:gd name="T42" fmla="*/ 257175 w 304800"/>
                <a:gd name="T43" fmla="*/ 71438 h 171450"/>
                <a:gd name="T44" fmla="*/ 242888 w 304800"/>
                <a:gd name="T45" fmla="*/ 85725 h 1714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</p:grp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24050"/>
            <a:ext cx="3195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8150"/>
            <a:ext cx="47577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 noChangeArrowheads="1"/>
          </p:cNvSpPr>
          <p:nvPr>
            <p:ph type="ctrTitle"/>
          </p:nvPr>
        </p:nvSpPr>
        <p:spPr>
          <a:xfrm>
            <a:off x="614363" y="3124200"/>
            <a:ext cx="6059487" cy="1533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2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Definizione di </a:t>
            </a:r>
            <a:r>
              <a:rPr lang="it-IT" altLang="en-US" sz="32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O</a:t>
            </a:r>
            <a:r>
              <a:rPr lang="ro-RO" altLang="en-US" sz="32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besit</a:t>
            </a:r>
            <a:r>
              <a:rPr lang="it-IT" altLang="en-US" sz="32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à</a:t>
            </a:r>
            <a:endParaRPr lang="ro-RO" altLang="en-US" sz="32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288" y="2284413"/>
            <a:ext cx="8569325" cy="2247900"/>
          </a:xfrm>
        </p:spPr>
        <p:txBody>
          <a:bodyPr/>
          <a:lstStyle/>
          <a:p>
            <a:pPr marL="76200" indent="0" algn="ctr" eaLnBrk="1" fontAlgn="auto" hangingPunct="1">
              <a:spcBef>
                <a:spcPts val="1000"/>
              </a:spcBef>
              <a:buClr>
                <a:schemeClr val="accent1"/>
              </a:buClr>
              <a:buFont typeface="Barlow Light"/>
              <a:buNone/>
              <a:defRPr/>
            </a:pPr>
            <a:r>
              <a:rPr lang="it-IT" sz="20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Secondo l'Organizzazione Mondiale della Sanità (OMS), l'obesità rappresenta un accumulo eccessivo di tessuto adiposo (massa grassa), un cambiamento considerato anormale e con rischi per la salute.</a:t>
            </a:r>
            <a:endParaRPr lang="ro-RO" sz="2000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0243" name="Google Shape;203;p18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36EA2DDF-3FEB-4E3C-A2C3-3A1F29A02783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5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pSp>
        <p:nvGrpSpPr>
          <p:cNvPr id="10244" name="Google Shape;204;p18"/>
          <p:cNvGrpSpPr>
            <a:grpSpLocks/>
          </p:cNvGrpSpPr>
          <p:nvPr/>
        </p:nvGrpSpPr>
        <p:grpSpPr bwMode="auto">
          <a:xfrm>
            <a:off x="8435975" y="288925"/>
            <a:ext cx="361950" cy="476250"/>
            <a:chOff x="4276825" y="487236"/>
            <a:chExt cx="317500" cy="419100"/>
          </a:xfrm>
        </p:grpSpPr>
        <p:sp>
          <p:nvSpPr>
            <p:cNvPr id="10246" name="Google Shape;205;p18"/>
            <p:cNvSpPr>
              <a:spLocks/>
            </p:cNvSpPr>
            <p:nvPr/>
          </p:nvSpPr>
          <p:spPr bwMode="auto">
            <a:xfrm>
              <a:off x="4276825" y="706311"/>
              <a:ext cx="317500" cy="200025"/>
            </a:xfrm>
            <a:custGeom>
              <a:avLst/>
              <a:gdLst>
                <a:gd name="T0" fmla="*/ 233456 w 317500"/>
                <a:gd name="T1" fmla="*/ 11968 h 200025"/>
                <a:gd name="T2" fmla="*/ 233456 w 317500"/>
                <a:gd name="T3" fmla="*/ 77950 h 200025"/>
                <a:gd name="T4" fmla="*/ 250530 w 317500"/>
                <a:gd name="T5" fmla="*/ 114415 h 200025"/>
                <a:gd name="T6" fmla="*/ 214779 w 317500"/>
                <a:gd name="T7" fmla="*/ 131832 h 200025"/>
                <a:gd name="T8" fmla="*/ 197705 w 317500"/>
                <a:gd name="T9" fmla="*/ 95365 h 200025"/>
                <a:gd name="T10" fmla="*/ 214779 w 317500"/>
                <a:gd name="T11" fmla="*/ 77950 h 200025"/>
                <a:gd name="T12" fmla="*/ 214779 w 317500"/>
                <a:gd name="T13" fmla="*/ 5296 h 200025"/>
                <a:gd name="T14" fmla="*/ 177426 w 317500"/>
                <a:gd name="T15" fmla="*/ 0 h 200025"/>
                <a:gd name="T16" fmla="*/ 140074 w 317500"/>
                <a:gd name="T17" fmla="*/ 0 h 200025"/>
                <a:gd name="T18" fmla="*/ 102721 w 317500"/>
                <a:gd name="T19" fmla="*/ 5296 h 200025"/>
                <a:gd name="T20" fmla="*/ 102721 w 317500"/>
                <a:gd name="T21" fmla="*/ 76200 h 200025"/>
                <a:gd name="T22" fmla="*/ 112075 w 317500"/>
                <a:gd name="T23" fmla="*/ 76200 h 200025"/>
                <a:gd name="T24" fmla="*/ 149412 w 317500"/>
                <a:gd name="T25" fmla="*/ 114283 h 200025"/>
                <a:gd name="T26" fmla="*/ 149412 w 317500"/>
                <a:gd name="T27" fmla="*/ 114284 h 200025"/>
                <a:gd name="T28" fmla="*/ 149412 w 317500"/>
                <a:gd name="T29" fmla="*/ 171450 h 200025"/>
                <a:gd name="T30" fmla="*/ 140074 w 317500"/>
                <a:gd name="T31" fmla="*/ 180975 h 200025"/>
                <a:gd name="T32" fmla="*/ 121397 w 317500"/>
                <a:gd name="T33" fmla="*/ 180975 h 200025"/>
                <a:gd name="T34" fmla="*/ 112059 w 317500"/>
                <a:gd name="T35" fmla="*/ 171450 h 200025"/>
                <a:gd name="T36" fmla="*/ 121397 w 317500"/>
                <a:gd name="T37" fmla="*/ 161925 h 200025"/>
                <a:gd name="T38" fmla="*/ 130797 w 317500"/>
                <a:gd name="T39" fmla="*/ 161925 h 200025"/>
                <a:gd name="T40" fmla="*/ 130797 w 317500"/>
                <a:gd name="T41" fmla="*/ 114300 h 200025"/>
                <a:gd name="T42" fmla="*/ 112123 w 317500"/>
                <a:gd name="T43" fmla="*/ 95250 h 200025"/>
                <a:gd name="T44" fmla="*/ 112120 w 317500"/>
                <a:gd name="T45" fmla="*/ 95250 h 200025"/>
                <a:gd name="T46" fmla="*/ 74690 w 317500"/>
                <a:gd name="T47" fmla="*/ 95250 h 200025"/>
                <a:gd name="T48" fmla="*/ 55968 w 317500"/>
                <a:gd name="T49" fmla="*/ 114348 h 200025"/>
                <a:gd name="T50" fmla="*/ 55968 w 317500"/>
                <a:gd name="T51" fmla="*/ 161925 h 200025"/>
                <a:gd name="T52" fmla="*/ 65368 w 317500"/>
                <a:gd name="T53" fmla="*/ 161925 h 200025"/>
                <a:gd name="T54" fmla="*/ 74706 w 317500"/>
                <a:gd name="T55" fmla="*/ 171450 h 200025"/>
                <a:gd name="T56" fmla="*/ 65368 w 317500"/>
                <a:gd name="T57" fmla="*/ 180975 h 200025"/>
                <a:gd name="T58" fmla="*/ 46691 w 317500"/>
                <a:gd name="T59" fmla="*/ 180975 h 200025"/>
                <a:gd name="T60" fmla="*/ 37353 w 317500"/>
                <a:gd name="T61" fmla="*/ 171450 h 200025"/>
                <a:gd name="T62" fmla="*/ 37353 w 317500"/>
                <a:gd name="T63" fmla="*/ 114300 h 200025"/>
                <a:gd name="T64" fmla="*/ 74704 w 317500"/>
                <a:gd name="T65" fmla="*/ 76200 h 200025"/>
                <a:gd name="T66" fmla="*/ 74706 w 317500"/>
                <a:gd name="T67" fmla="*/ 76200 h 200025"/>
                <a:gd name="T68" fmla="*/ 84044 w 317500"/>
                <a:gd name="T69" fmla="*/ 76200 h 200025"/>
                <a:gd name="T70" fmla="*/ 84044 w 317500"/>
                <a:gd name="T71" fmla="*/ 11968 h 200025"/>
                <a:gd name="T72" fmla="*/ 0 w 317500"/>
                <a:gd name="T73" fmla="*/ 142875 h 200025"/>
                <a:gd name="T74" fmla="*/ 0 w 317500"/>
                <a:gd name="T75" fmla="*/ 200025 h 200025"/>
                <a:gd name="T76" fmla="*/ 317500 w 317500"/>
                <a:gd name="T77" fmla="*/ 200025 h 200025"/>
                <a:gd name="T78" fmla="*/ 317500 w 317500"/>
                <a:gd name="T79" fmla="*/ 142875 h 200025"/>
                <a:gd name="T80" fmla="*/ 233456 w 317500"/>
                <a:gd name="T81" fmla="*/ 11968 h 2000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10247" name="Google Shape;206;p18"/>
            <p:cNvSpPr>
              <a:spLocks/>
            </p:cNvSpPr>
            <p:nvPr/>
          </p:nvSpPr>
          <p:spPr bwMode="auto">
            <a:xfrm>
              <a:off x="4342192" y="487236"/>
              <a:ext cx="186764" cy="190500"/>
            </a:xfrm>
            <a:custGeom>
              <a:avLst/>
              <a:gdLst>
                <a:gd name="T0" fmla="*/ 186765 w 186764"/>
                <a:gd name="T1" fmla="*/ 95250 h 190500"/>
                <a:gd name="T2" fmla="*/ 93382 w 186764"/>
                <a:gd name="T3" fmla="*/ 190500 h 190500"/>
                <a:gd name="T4" fmla="*/ 0 w 186764"/>
                <a:gd name="T5" fmla="*/ 95250 h 190500"/>
                <a:gd name="T6" fmla="*/ 93382 w 186764"/>
                <a:gd name="T7" fmla="*/ 0 h 190500"/>
                <a:gd name="T8" fmla="*/ 186765 w 186764"/>
                <a:gd name="T9" fmla="*/ 95250 h 190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</p:grpSp>
      <p:sp>
        <p:nvSpPr>
          <p:cNvPr id="10245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it-IT" altLang="en-US" sz="30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Definizione di Obesità</a:t>
            </a:r>
            <a:endParaRPr lang="it-IT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it-IT" altLang="en-US" sz="3000" dirty="0" smtClean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Indice di Massa Corporea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11267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8421687" cy="2827338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it-IT" altLang="en-US" sz="2400" dirty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Da un punto di vista teorico, questa categoria comprende le persone con un indice di massa corporea (IMC) superiore a 30 kg/m².</a:t>
            </a:r>
            <a:endParaRPr lang="en-US" altLang="en-US" sz="2400" dirty="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A58D7790-4969-47D6-83A3-8C780A92F01C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6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944688" y="2809875"/>
          <a:ext cx="5254626" cy="19417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7313"/>
                <a:gridCol w="2627313"/>
              </a:tblGrid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latin typeface="Barlow Light" panose="00000400000000000000" pitchFamily="2" charset="0"/>
                        </a:rPr>
                        <a:t>Body Mass Index</a:t>
                      </a:r>
                      <a:r>
                        <a:rPr lang="en-US" sz="1200" b="1" dirty="0">
                          <a:latin typeface="Barlow Light" panose="00000400000000000000" pitchFamily="2" charset="0"/>
                        </a:rPr>
                        <a:t> (kg/m²)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latin typeface="Barlow Light" panose="00000400000000000000" pitchFamily="2" charset="0"/>
                        </a:rPr>
                        <a:t>Interpretation</a:t>
                      </a:r>
                      <a:endParaRPr lang="en-US" sz="1200" b="1" dirty="0">
                        <a:latin typeface="Barlow Light" panose="00000400000000000000" pitchFamily="2" charset="0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&lt;18.5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Underweight</a:t>
                      </a: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18.5 – 24.9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Normal range</a:t>
                      </a: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25 – 29.9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Overweight / </a:t>
                      </a:r>
                      <a:r>
                        <a:rPr lang="en-US" sz="1200" dirty="0" err="1">
                          <a:latin typeface="Barlow Light" panose="00000400000000000000" pitchFamily="2" charset="0"/>
                        </a:rPr>
                        <a:t>preobese</a:t>
                      </a:r>
                      <a:endParaRPr lang="en-US" sz="1200" dirty="0">
                        <a:latin typeface="Barlow Light" panose="00000400000000000000" pitchFamily="2" charset="0"/>
                      </a:endParaRP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30 – 34.9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Obese, class I</a:t>
                      </a: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35.0 – 39.9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Obese, class II</a:t>
                      </a: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&gt;40.0</a:t>
                      </a:r>
                    </a:p>
                  </a:txBody>
                  <a:tcPr marL="91465" marR="91465" marT="45668" marB="456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Barlow Light" panose="00000400000000000000" pitchFamily="2" charset="0"/>
                        </a:rPr>
                        <a:t>Obese, class III</a:t>
                      </a:r>
                    </a:p>
                  </a:txBody>
                  <a:tcPr marL="91465" marR="91465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Incidenza a livello mondiale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12291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7702550" cy="2827338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it-IT" altLang="en-US" sz="2400" dirty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L'aumento della prevalenza dell'obesità nel mondo ha raggiunto proporzioni epidemiche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endParaRPr lang="it-IT" altLang="en-US" sz="2400" dirty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it-IT" altLang="en-US" sz="2400" dirty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Secondo un rapporto dell'OMS del 2017 → oltre 4 milioni di decessi sono dovuti al sovrappeso ogni anno</a:t>
            </a:r>
            <a:endParaRPr lang="ro-RO" altLang="en-US" sz="2400" dirty="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4E33F25B-D530-4420-B745-52852D2FC64A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7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Incidenza ed evoluzione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13315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310D826-A6E0-4596-B14A-EAD206512372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8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34303"/>
              </p:ext>
            </p:extLst>
          </p:nvPr>
        </p:nvGraphicFramePr>
        <p:xfrm>
          <a:off x="946150" y="1924050"/>
          <a:ext cx="7154865" cy="20447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30973"/>
                <a:gridCol w="1430973"/>
                <a:gridCol w="1430973"/>
                <a:gridCol w="1430973"/>
                <a:gridCol w="1430973"/>
              </a:tblGrid>
              <a:tr h="42646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  <a:endParaRPr lang="en-US" sz="1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en-US" sz="1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endParaRPr lang="en-US" sz="1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2030</a:t>
                      </a:r>
                      <a:endParaRPr lang="en-US" sz="1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698" marB="45698"/>
                </a:tc>
              </a:tr>
              <a:tr h="595884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Entrambi i sessi</a:t>
                      </a:r>
                      <a:endParaRPr lang="en-US" sz="1400" b="1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15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22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23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26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</a:tr>
              <a:tr h="595884">
                <a:tc>
                  <a:txBody>
                    <a:bodyPr/>
                    <a:lstStyle/>
                    <a:p>
                      <a:r>
                        <a:rPr lang="ro-RO" sz="1400" b="1" dirty="0" smtClean="0"/>
                        <a:t>M</a:t>
                      </a:r>
                      <a:r>
                        <a:rPr lang="it-IT" sz="1400" b="1" dirty="0" smtClean="0"/>
                        <a:t>aschi</a:t>
                      </a:r>
                      <a:endParaRPr lang="en-US" sz="1400" b="1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11.5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17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18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20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</a:tr>
              <a:tr h="426466">
                <a:tc>
                  <a:txBody>
                    <a:bodyPr/>
                    <a:lstStyle/>
                    <a:p>
                      <a:r>
                        <a:rPr lang="ro-RO" sz="1400" b="1" dirty="0" smtClean="0"/>
                        <a:t>Fem</a:t>
                      </a:r>
                      <a:r>
                        <a:rPr lang="it-IT" sz="1400" b="1" dirty="0" smtClean="0"/>
                        <a:t>mine</a:t>
                      </a:r>
                      <a:endParaRPr lang="en-US" sz="1400" b="1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19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25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27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30</a:t>
                      </a:r>
                      <a:endParaRPr lang="en-US" sz="1400" dirty="0"/>
                    </a:p>
                  </a:txBody>
                  <a:tcPr marL="91444" marR="91444" marT="45698" marB="45698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14363" y="392113"/>
            <a:ext cx="6757987" cy="919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o-RO" altLang="en-US" sz="30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Eziologia</a:t>
            </a:r>
            <a:endParaRPr lang="en-US" altLang="en-US" sz="3000" dirty="0" smtClean="0">
              <a:solidFill>
                <a:srgbClr val="FFFFFF"/>
              </a:solidFill>
              <a:latin typeface="Barlow SemiBold" charset="0"/>
              <a:cs typeface="Arial" charset="0"/>
              <a:sym typeface="Barlow SemiBold" charset="0"/>
            </a:endParaRPr>
          </a:p>
        </p:txBody>
      </p:sp>
      <p:sp>
        <p:nvSpPr>
          <p:cNvPr id="14339" name="Text Placeholder 2"/>
          <p:cNvSpPr txBox="1">
            <a:spLocks noGrp="1" noChangeArrowheads="1"/>
          </p:cNvSpPr>
          <p:nvPr>
            <p:ph type="body" idx="1"/>
          </p:nvPr>
        </p:nvSpPr>
        <p:spPr>
          <a:xfrm>
            <a:off x="614363" y="1704975"/>
            <a:ext cx="7845425" cy="2827338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it-IT" altLang="en-US" sz="2400" dirty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Le cause sono molteplici, essendo l'obesità una malattia multifattoriale.</a:t>
            </a: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endParaRPr lang="it-IT" altLang="en-US" sz="2400" dirty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  <a:p>
            <a:pPr eaLnBrk="1" hangingPunct="1">
              <a:spcAft>
                <a:spcPct val="0"/>
              </a:spcAft>
              <a:buClr>
                <a:schemeClr val="accent1"/>
              </a:buClr>
              <a:buFont typeface="Barlow Light" charset="0"/>
              <a:buChar char="▸"/>
            </a:pPr>
            <a:r>
              <a:rPr lang="it-IT" altLang="en-US" sz="2400" dirty="0">
                <a:solidFill>
                  <a:srgbClr val="001F46"/>
                </a:solidFill>
                <a:latin typeface="Barlow Light" charset="0"/>
                <a:cs typeface="Arial" charset="0"/>
                <a:sym typeface="Barlow Light" charset="0"/>
              </a:rPr>
              <a:t>La causa più nota e frequente è l'eccesso di cibo: un apporto calorico superiore al fabbisogno individuale e uno squilibrio nel consumo di macronutrienti.</a:t>
            </a:r>
            <a:endParaRPr lang="en-US" altLang="en-US" sz="2400" dirty="0" smtClean="0">
              <a:solidFill>
                <a:srgbClr val="001F46"/>
              </a:solidFill>
              <a:latin typeface="Barlow Light" charset="0"/>
              <a:cs typeface="Arial" charset="0"/>
              <a:sym typeface="Barlow Light" charset="0"/>
            </a:endParaRPr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3A263BBB-848F-4F02-95CD-371F3A1ACBEA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pPr/>
              <a:t>9</a:t>
            </a:fld>
            <a:endParaRPr lang="en-US" altLang="en-US" sz="1100" smtClean="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1328</Words>
  <Application>Microsoft Office PowerPoint</Application>
  <PresentationFormat>On-screen Show (16:9)</PresentationFormat>
  <Paragraphs>175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Barlow SemiBold</vt:lpstr>
      <vt:lpstr>Barlow Light</vt:lpstr>
      <vt:lpstr>Calibri</vt:lpstr>
      <vt:lpstr>Caius template</vt:lpstr>
      <vt:lpstr> Obesità e disturbi alimentari  Roxana Martin-Hadmas, Adrian Martin Dietisti Registrati, PhD</vt:lpstr>
      <vt:lpstr>Project Number: 2021-1-RO01- KA220-HED-38B739A3</vt:lpstr>
      <vt:lpstr>Project Number: 2021-1-RO01- KA220-HED-38B739A3</vt:lpstr>
      <vt:lpstr>Definizione di Obesità</vt:lpstr>
      <vt:lpstr>Definizione di Obesità</vt:lpstr>
      <vt:lpstr>Indice di Massa Corporea</vt:lpstr>
      <vt:lpstr>Incidenza a livello mondiale</vt:lpstr>
      <vt:lpstr>Incidenza ed evoluzione</vt:lpstr>
      <vt:lpstr>Eziologia</vt:lpstr>
      <vt:lpstr>Eziologia</vt:lpstr>
      <vt:lpstr>Eziologia</vt:lpstr>
      <vt:lpstr>Eziologia</vt:lpstr>
      <vt:lpstr>Eziologia</vt:lpstr>
      <vt:lpstr>Idee sbagliate</vt:lpstr>
      <vt:lpstr>Idee sbagliate</vt:lpstr>
      <vt:lpstr>Idee sbagliate</vt:lpstr>
      <vt:lpstr>Idee sbagliate</vt:lpstr>
      <vt:lpstr>Idee sbagliate</vt:lpstr>
      <vt:lpstr>Idee sbagliate</vt:lpstr>
      <vt:lpstr>La medicina dello stile di vita come parte della gestione dell'obesità (1)</vt:lpstr>
      <vt:lpstr>La medicina dello stile di vita come parte della gestione dell'obesità (2)</vt:lpstr>
      <vt:lpstr>La medicina dello stile di vita come parte della gestione dell'obesità (3)</vt:lpstr>
      <vt:lpstr>Bibliografia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andrea.anzanello@outlook.it</cp:lastModifiedBy>
  <cp:revision>124</cp:revision>
  <dcterms:modified xsi:type="dcterms:W3CDTF">2023-05-08T07:55:58Z</dcterms:modified>
</cp:coreProperties>
</file>