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311" r:id="rId4"/>
    <p:sldId id="308" r:id="rId5"/>
    <p:sldId id="261" r:id="rId6"/>
    <p:sldId id="314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8" r:id="rId16"/>
    <p:sldId id="289" r:id="rId17"/>
    <p:sldId id="290" r:id="rId18"/>
    <p:sldId id="292" r:id="rId19"/>
    <p:sldId id="293" r:id="rId20"/>
    <p:sldId id="287" r:id="rId21"/>
    <p:sldId id="296" r:id="rId22"/>
    <p:sldId id="297" r:id="rId23"/>
    <p:sldId id="313" r:id="rId24"/>
    <p:sldId id="278" r:id="rId25"/>
  </p:sldIdLst>
  <p:sldSz cx="9144000" cy="5143500" type="screen16x9"/>
  <p:notesSz cx="6858000" cy="9144000"/>
  <p:embeddedFontLst>
    <p:embeddedFont>
      <p:font typeface="Barlow Light" panose="020B0604020202020204" charset="0"/>
      <p:regular r:id="rId27"/>
      <p:bold r:id="rId28"/>
      <p:italic r:id="rId29"/>
      <p:boldItalic r:id="rId30"/>
    </p:embeddedFont>
    <p:embeddedFont>
      <p:font typeface="Barlow SemiBold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Google Shape;4;n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2668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151;g35f391192_0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7" name="Google Shape;152;g35f391192_00:notes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4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160;g3606f1c2d_3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2771" name="Google Shape;161;g3606f1c2d_30:notes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722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160;g3606f1c2d_3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3795" name="Google Shape;161;g3606f1c2d_30:notes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79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198;p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4819" name="Google Shape;199;p:notes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792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498;g747fdb7cbc_0_1493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5843" name="Google Shape;499;g747fdb7cbc_0_1493:notes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064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Google Shape;11;p2"/>
          <p:cNvGrpSpPr>
            <a:grpSpLocks/>
          </p:cNvGrpSpPr>
          <p:nvPr/>
        </p:nvGrpSpPr>
        <p:grpSpPr bwMode="auto">
          <a:xfrm rot="10800000" flipH="1">
            <a:off x="341313" y="3124200"/>
            <a:ext cx="8801100" cy="2019300"/>
            <a:chOff x="-4395163" y="751996"/>
            <a:chExt cx="13539073" cy="3105254"/>
          </a:xfrm>
        </p:grpSpPr>
        <p:sp>
          <p:nvSpPr>
            <p:cNvPr id="5" name="Google Shape;12;p2"/>
            <p:cNvSpPr>
              <a:spLocks/>
            </p:cNvSpPr>
            <p:nvPr/>
          </p:nvSpPr>
          <p:spPr bwMode="auto">
            <a:xfrm>
              <a:off x="5833150" y="752100"/>
              <a:ext cx="743025" cy="3102950"/>
            </a:xfrm>
            <a:custGeom>
              <a:avLst/>
              <a:gdLst>
                <a:gd name="T0" fmla="*/ 18474375 w 29721"/>
                <a:gd name="T1" fmla="*/ 0 h 124118"/>
                <a:gd name="T2" fmla="*/ 0 w 29721"/>
                <a:gd name="T3" fmla="*/ 13339375 h 124118"/>
                <a:gd name="T4" fmla="*/ 0 w 29721"/>
                <a:gd name="T5" fmla="*/ 77573750 h 124118"/>
                <a:gd name="T6" fmla="*/ 18575625 w 29721"/>
                <a:gd name="T7" fmla="*/ 64299375 h 124118"/>
                <a:gd name="T8" fmla="*/ 18474375 w 29721"/>
                <a:gd name="T9" fmla="*/ 0 h 124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lnTo>
                    <a:pt x="295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Google Shape;13;p2"/>
            <p:cNvSpPr>
              <a:spLocks noChangeArrowheads="1"/>
            </p:cNvSpPr>
            <p:nvPr/>
          </p:nvSpPr>
          <p:spPr bwMode="auto">
            <a:xfrm>
              <a:off x="6569923" y="751996"/>
              <a:ext cx="2571544" cy="257306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 charset="0"/>
                <a:buNone/>
                <a:defRPr/>
              </a:pPr>
              <a:endParaRPr lang="en-US" altLang="en-US" dirty="0" smtClean="0"/>
            </a:p>
          </p:txBody>
        </p:sp>
        <p:sp>
          <p:nvSpPr>
            <p:cNvPr id="7" name="Google Shape;14;p2"/>
            <p:cNvSpPr/>
            <p:nvPr/>
          </p:nvSpPr>
          <p:spPr>
            <a:xfrm>
              <a:off x="-4402490" y="1301274"/>
              <a:ext cx="10230011" cy="257062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5;p2"/>
            <p:cNvSpPr>
              <a:spLocks/>
            </p:cNvSpPr>
            <p:nvPr/>
          </p:nvSpPr>
          <p:spPr bwMode="auto">
            <a:xfrm>
              <a:off x="5833500" y="751996"/>
              <a:ext cx="738775" cy="745525"/>
            </a:xfrm>
            <a:custGeom>
              <a:avLst/>
              <a:gdLst>
                <a:gd name="T0" fmla="*/ 18373125 w 29551"/>
                <a:gd name="T1" fmla="*/ 0 h 29821"/>
                <a:gd name="T2" fmla="*/ 40000 w 29551"/>
                <a:gd name="T3" fmla="*/ 13365625 h 29821"/>
                <a:gd name="T4" fmla="*/ 0 w 29551"/>
                <a:gd name="T5" fmla="*/ 18638125 h 29821"/>
                <a:gd name="T6" fmla="*/ 18469375 w 29551"/>
                <a:gd name="T7" fmla="*/ 5390625 h 29821"/>
                <a:gd name="T8" fmla="*/ 18373125 w 29551"/>
                <a:gd name="T9" fmla="*/ 0 h 298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lnTo>
                    <a:pt x="29397" y="0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Google Shape;16;p2"/>
            <p:cNvSpPr>
              <a:spLocks noChangeArrowheads="1"/>
            </p:cNvSpPr>
            <p:nvPr/>
          </p:nvSpPr>
          <p:spPr bwMode="auto">
            <a:xfrm>
              <a:off x="6569923" y="754436"/>
              <a:ext cx="2571544" cy="212388"/>
            </a:xfrm>
            <a:prstGeom prst="rect">
              <a:avLst/>
            </a:prstGeom>
            <a:solidFill>
              <a:srgbClr val="FFFFFF">
                <a:alpha val="1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 charset="0"/>
                <a:buNone/>
                <a:defRPr/>
              </a:pPr>
              <a:endParaRPr lang="en-US" altLang="en-US" dirty="0" smtClean="0"/>
            </a:p>
          </p:txBody>
        </p:sp>
        <p:sp>
          <p:nvSpPr>
            <p:cNvPr id="10" name="Google Shape;17;p2"/>
            <p:cNvSpPr>
              <a:spLocks noChangeArrowheads="1"/>
            </p:cNvSpPr>
            <p:nvPr/>
          </p:nvSpPr>
          <p:spPr bwMode="auto">
            <a:xfrm>
              <a:off x="-4397606" y="1289068"/>
              <a:ext cx="10230011" cy="209946"/>
            </a:xfrm>
            <a:prstGeom prst="rect">
              <a:avLst/>
            </a:prstGeom>
            <a:solidFill>
              <a:srgbClr val="FFFFFF">
                <a:alpha val="1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 charset="0"/>
                <a:buNone/>
                <a:defRPr/>
              </a:pPr>
              <a:endParaRPr lang="en-US" altLang="en-US" dirty="0" smtClean="0"/>
            </a:p>
          </p:txBody>
        </p:sp>
      </p:grpSp>
      <p:pic>
        <p:nvPicPr>
          <p:cNvPr id="11" name="Pictur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932238"/>
            <a:ext cx="1163638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127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4;p5"/>
          <p:cNvGrpSpPr>
            <a:grpSpLocks/>
          </p:cNvGrpSpPr>
          <p:nvPr/>
        </p:nvGrpSpPr>
        <p:grpSpPr bwMode="auto">
          <a:xfrm>
            <a:off x="0" y="4762500"/>
            <a:ext cx="603250" cy="381000"/>
            <a:chOff x="0" y="4762400"/>
            <a:chExt cx="603997" cy="381100"/>
          </a:xfrm>
        </p:grpSpPr>
        <p:sp>
          <p:nvSpPr>
            <p:cNvPr id="5" name="Google Shape;45;p5"/>
            <p:cNvSpPr/>
            <p:nvPr/>
          </p:nvSpPr>
          <p:spPr>
            <a:xfrm>
              <a:off x="379883" y="4762400"/>
              <a:ext cx="224114" cy="3811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6;p5"/>
            <p:cNvSpPr/>
            <p:nvPr/>
          </p:nvSpPr>
          <p:spPr>
            <a:xfrm>
              <a:off x="0" y="4762400"/>
              <a:ext cx="381472" cy="3811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 dirty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" name="Google Shape;47;p5"/>
          <p:cNvGrpSpPr>
            <a:grpSpLocks/>
          </p:cNvGrpSpPr>
          <p:nvPr/>
        </p:nvGrpSpPr>
        <p:grpSpPr bwMode="auto">
          <a:xfrm>
            <a:off x="381000" y="0"/>
            <a:ext cx="8763000" cy="1311275"/>
            <a:chOff x="381000" y="0"/>
            <a:chExt cx="8763111" cy="1310918"/>
          </a:xfrm>
        </p:grpSpPr>
        <p:grpSp>
          <p:nvGrpSpPr>
            <p:cNvPr id="8" name="Google Shape;48;p5"/>
            <p:cNvGrpSpPr>
              <a:grpSpLocks/>
            </p:cNvGrpSpPr>
            <p:nvPr/>
          </p:nvGrpSpPr>
          <p:grpSpPr bwMode="auto"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3" name="Google Shape;49;p5"/>
              <p:cNvSpPr>
                <a:spLocks/>
              </p:cNvSpPr>
              <p:nvPr/>
            </p:nvSpPr>
            <p:spPr bwMode="auto">
              <a:xfrm>
                <a:off x="7371879" y="0"/>
                <a:ext cx="721985" cy="1310275"/>
              </a:xfrm>
              <a:custGeom>
                <a:avLst/>
                <a:gdLst>
                  <a:gd name="T0" fmla="*/ 22026707 w 23660"/>
                  <a:gd name="T1" fmla="*/ 0 h 52411"/>
                  <a:gd name="T2" fmla="*/ 0 w 23660"/>
                  <a:gd name="T3" fmla="*/ 9653125 h 52411"/>
                  <a:gd name="T4" fmla="*/ 13030 w 23660"/>
                  <a:gd name="T5" fmla="*/ 32756875 h 52411"/>
                  <a:gd name="T6" fmla="*/ 22031375 w 23660"/>
                  <a:gd name="T7" fmla="*/ 26357500 h 52411"/>
                  <a:gd name="T8" fmla="*/ 22026707 w 23660"/>
                  <a:gd name="T9" fmla="*/ 0 h 524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lnTo>
                      <a:pt x="2365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" name="Google Shape;50;p5"/>
              <p:cNvSpPr>
                <a:spLocks noChangeArrowheads="1"/>
              </p:cNvSpPr>
              <p:nvPr/>
            </p:nvSpPr>
            <p:spPr bwMode="auto">
              <a:xfrm>
                <a:off x="8089998" y="0"/>
                <a:ext cx="1054113" cy="105381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en-US" altLang="en-US" dirty="0" smtClean="0"/>
              </a:p>
            </p:txBody>
          </p:sp>
          <p:sp>
            <p:nvSpPr>
              <p:cNvPr id="15" name="Google Shape;51;p5"/>
              <p:cNvSpPr/>
              <p:nvPr/>
            </p:nvSpPr>
            <p:spPr>
              <a:xfrm>
                <a:off x="381000" y="384070"/>
                <a:ext cx="6991439" cy="926847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 dirty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" name="Google Shape;52;p5"/>
            <p:cNvGrpSpPr>
              <a:grpSpLocks/>
            </p:cNvGrpSpPr>
            <p:nvPr/>
          </p:nvGrpSpPr>
          <p:grpSpPr bwMode="auto"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0" name="Google Shape;53;p5"/>
              <p:cNvSpPr>
                <a:spLocks/>
              </p:cNvSpPr>
              <p:nvPr/>
            </p:nvSpPr>
            <p:spPr bwMode="auto">
              <a:xfrm>
                <a:off x="7370250" y="863755"/>
                <a:ext cx="719800" cy="575475"/>
              </a:xfrm>
              <a:custGeom>
                <a:avLst/>
                <a:gdLst>
                  <a:gd name="T0" fmla="*/ 17995000 w 28792"/>
                  <a:gd name="T1" fmla="*/ 0 h 23019"/>
                  <a:gd name="T2" fmla="*/ 33125 w 28792"/>
                  <a:gd name="T3" fmla="*/ 11173750 h 23019"/>
                  <a:gd name="T4" fmla="*/ 0 w 28792"/>
                  <a:gd name="T5" fmla="*/ 14386875 h 23019"/>
                  <a:gd name="T6" fmla="*/ 17995000 w 28792"/>
                  <a:gd name="T7" fmla="*/ 3658125 h 23019"/>
                  <a:gd name="T8" fmla="*/ 17995000 w 28792"/>
                  <a:gd name="T9" fmla="*/ 0 h 230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lnTo>
                      <a:pt x="28792" y="0"/>
                    </a:lnTo>
                    <a:close/>
                  </a:path>
                </a:pathLst>
              </a:custGeom>
              <a:solidFill>
                <a:srgbClr val="001F46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" name="Google Shape;54;p5"/>
              <p:cNvSpPr>
                <a:spLocks noChangeArrowheads="1"/>
              </p:cNvSpPr>
              <p:nvPr/>
            </p:nvSpPr>
            <p:spPr bwMode="auto">
              <a:xfrm>
                <a:off x="8089998" y="861197"/>
                <a:ext cx="1054113" cy="146505"/>
              </a:xfrm>
              <a:prstGeom prst="rect">
                <a:avLst/>
              </a:prstGeom>
              <a:solidFill>
                <a:srgbClr val="001F46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en-US" altLang="en-US" dirty="0" smtClean="0"/>
              </a:p>
            </p:txBody>
          </p:sp>
          <p:sp>
            <p:nvSpPr>
              <p:cNvPr id="12" name="Google Shape;55;p5"/>
              <p:cNvSpPr>
                <a:spLocks noChangeArrowheads="1"/>
              </p:cNvSpPr>
              <p:nvPr/>
            </p:nvSpPr>
            <p:spPr bwMode="auto">
              <a:xfrm>
                <a:off x="381000" y="1311370"/>
                <a:ext cx="6991439" cy="127860"/>
              </a:xfrm>
              <a:prstGeom prst="rect">
                <a:avLst/>
              </a:prstGeom>
              <a:solidFill>
                <a:srgbClr val="001F46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en-US" altLang="en-US" dirty="0" smtClean="0"/>
              </a:p>
            </p:txBody>
          </p:sp>
        </p:grpSp>
      </p:grpSp>
      <p:pic>
        <p:nvPicPr>
          <p:cNvPr id="16" name="Picture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91063"/>
            <a:ext cx="7969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58;p5"/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>
                <a:srgbClr val="000000"/>
              </a:buClr>
              <a:buFont typeface="Arial" pitchFamily="34" charset="0"/>
              <a:defRPr sz="1100">
                <a:solidFill>
                  <a:srgbClr val="748394"/>
                </a:solidFill>
                <a:latin typeface="Barlow SemiBold" charset="-18"/>
                <a:cs typeface="Arial" pitchFamily="34" charset="0"/>
                <a:sym typeface="Barlow SemiBold" charset="-18"/>
              </a:defRPr>
            </a:lvl1pPr>
            <a:lvl2pPr marL="742950" indent="-28575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defRPr/>
            </a:pPr>
            <a:fld id="{0FE2B37E-A36F-4211-A4C2-96B581688C8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5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60;p6"/>
          <p:cNvGrpSpPr>
            <a:grpSpLocks/>
          </p:cNvGrpSpPr>
          <p:nvPr/>
        </p:nvGrpSpPr>
        <p:grpSpPr bwMode="auto">
          <a:xfrm>
            <a:off x="0" y="4762500"/>
            <a:ext cx="603250" cy="381000"/>
            <a:chOff x="0" y="4762400"/>
            <a:chExt cx="603997" cy="381100"/>
          </a:xfrm>
        </p:grpSpPr>
        <p:sp>
          <p:nvSpPr>
            <p:cNvPr id="5" name="Google Shape;61;p6"/>
            <p:cNvSpPr/>
            <p:nvPr/>
          </p:nvSpPr>
          <p:spPr>
            <a:xfrm>
              <a:off x="379883" y="4762400"/>
              <a:ext cx="224114" cy="3811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62;p6"/>
            <p:cNvSpPr/>
            <p:nvPr/>
          </p:nvSpPr>
          <p:spPr>
            <a:xfrm>
              <a:off x="0" y="4762400"/>
              <a:ext cx="381472" cy="3811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 dirty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" name="Google Shape;66;p6"/>
          <p:cNvGrpSpPr>
            <a:grpSpLocks/>
          </p:cNvGrpSpPr>
          <p:nvPr/>
        </p:nvGrpSpPr>
        <p:grpSpPr bwMode="auto">
          <a:xfrm rot="10800000">
            <a:off x="4572000" y="0"/>
            <a:ext cx="4572000" cy="5157788"/>
            <a:chOff x="8" y="-13862"/>
            <a:chExt cx="4572000" cy="5157522"/>
          </a:xfrm>
        </p:grpSpPr>
        <p:sp>
          <p:nvSpPr>
            <p:cNvPr id="8" name="Google Shape;67;p6"/>
            <p:cNvSpPr>
              <a:spLocks noChangeArrowheads="1"/>
            </p:cNvSpPr>
            <p:nvPr/>
          </p:nvSpPr>
          <p:spPr bwMode="auto">
            <a:xfrm rot="10800000">
              <a:off x="8" y="-1163"/>
              <a:ext cx="377825" cy="514323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 charset="0"/>
                <a:buNone/>
                <a:defRPr/>
              </a:pPr>
              <a:endParaRPr lang="en-US" altLang="en-US" dirty="0" smtClean="0"/>
            </a:p>
          </p:txBody>
        </p:sp>
        <p:sp>
          <p:nvSpPr>
            <p:cNvPr id="9" name="Google Shape;68;p6"/>
            <p:cNvSpPr>
              <a:spLocks/>
            </p:cNvSpPr>
            <p:nvPr/>
          </p:nvSpPr>
          <p:spPr bwMode="auto">
            <a:xfrm>
              <a:off x="366508" y="-13862"/>
              <a:ext cx="267425" cy="5157350"/>
            </a:xfrm>
            <a:custGeom>
              <a:avLst/>
              <a:gdLst>
                <a:gd name="T0" fmla="*/ 230625 w 10697"/>
                <a:gd name="T1" fmla="*/ 128933750 h 206294"/>
                <a:gd name="T2" fmla="*/ 6685625 w 10697"/>
                <a:gd name="T3" fmla="*/ 119277500 h 206294"/>
                <a:gd name="T4" fmla="*/ 6639375 w 10697"/>
                <a:gd name="T5" fmla="*/ 9958750 h 206294"/>
                <a:gd name="T6" fmla="*/ 0 w 10697"/>
                <a:gd name="T7" fmla="*/ 0 h 206294"/>
                <a:gd name="T8" fmla="*/ 230625 w 10697"/>
                <a:gd name="T9" fmla="*/ 128933750 h 206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lnTo>
                    <a:pt x="369" y="2062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Google Shape;69;p6"/>
            <p:cNvSpPr/>
            <p:nvPr/>
          </p:nvSpPr>
          <p:spPr>
            <a:xfrm rot="10800000">
              <a:off x="638183" y="382993"/>
              <a:ext cx="3938587" cy="4376512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 dirty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91063"/>
            <a:ext cx="7969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65;p6"/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>
                <a:srgbClr val="000000"/>
              </a:buClr>
              <a:buFont typeface="Arial" pitchFamily="34" charset="0"/>
              <a:defRPr sz="1100">
                <a:solidFill>
                  <a:srgbClr val="748394"/>
                </a:solidFill>
                <a:latin typeface="Barlow SemiBold" charset="-18"/>
                <a:cs typeface="Arial" pitchFamily="34" charset="0"/>
                <a:sym typeface="Barlow SemiBold" charset="-18"/>
              </a:defRPr>
            </a:lvl1pPr>
            <a:lvl2pPr marL="742950" indent="-28575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defRPr/>
            </a:pPr>
            <a:fld id="{91C8FD40-C23B-45AC-9F4F-D7AED7E874E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31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71;p7"/>
          <p:cNvGrpSpPr>
            <a:grpSpLocks/>
          </p:cNvGrpSpPr>
          <p:nvPr/>
        </p:nvGrpSpPr>
        <p:grpSpPr bwMode="auto">
          <a:xfrm>
            <a:off x="0" y="4762500"/>
            <a:ext cx="603250" cy="381000"/>
            <a:chOff x="0" y="4762400"/>
            <a:chExt cx="603997" cy="381100"/>
          </a:xfrm>
        </p:grpSpPr>
        <p:sp>
          <p:nvSpPr>
            <p:cNvPr id="6" name="Google Shape;72;p7"/>
            <p:cNvSpPr/>
            <p:nvPr/>
          </p:nvSpPr>
          <p:spPr>
            <a:xfrm>
              <a:off x="379883" y="4762400"/>
              <a:ext cx="224114" cy="3811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73;p7"/>
            <p:cNvSpPr/>
            <p:nvPr/>
          </p:nvSpPr>
          <p:spPr>
            <a:xfrm>
              <a:off x="0" y="4762400"/>
              <a:ext cx="381472" cy="3811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 dirty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74;p7"/>
          <p:cNvGrpSpPr>
            <a:grpSpLocks/>
          </p:cNvGrpSpPr>
          <p:nvPr/>
        </p:nvGrpSpPr>
        <p:grpSpPr bwMode="auto">
          <a:xfrm>
            <a:off x="381000" y="0"/>
            <a:ext cx="8763000" cy="1311275"/>
            <a:chOff x="381000" y="0"/>
            <a:chExt cx="8763111" cy="1310918"/>
          </a:xfrm>
        </p:grpSpPr>
        <p:grpSp>
          <p:nvGrpSpPr>
            <p:cNvPr id="9" name="Google Shape;75;p7"/>
            <p:cNvGrpSpPr>
              <a:grpSpLocks/>
            </p:cNvGrpSpPr>
            <p:nvPr/>
          </p:nvGrpSpPr>
          <p:grpSpPr bwMode="auto"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4" name="Google Shape;76;p7"/>
              <p:cNvSpPr>
                <a:spLocks/>
              </p:cNvSpPr>
              <p:nvPr/>
            </p:nvSpPr>
            <p:spPr bwMode="auto">
              <a:xfrm>
                <a:off x="7371879" y="0"/>
                <a:ext cx="721985" cy="1310275"/>
              </a:xfrm>
              <a:custGeom>
                <a:avLst/>
                <a:gdLst>
                  <a:gd name="T0" fmla="*/ 22026707 w 23660"/>
                  <a:gd name="T1" fmla="*/ 0 h 52411"/>
                  <a:gd name="T2" fmla="*/ 0 w 23660"/>
                  <a:gd name="T3" fmla="*/ 9653125 h 52411"/>
                  <a:gd name="T4" fmla="*/ 13030 w 23660"/>
                  <a:gd name="T5" fmla="*/ 32756875 h 52411"/>
                  <a:gd name="T6" fmla="*/ 22031375 w 23660"/>
                  <a:gd name="T7" fmla="*/ 26357500 h 52411"/>
                  <a:gd name="T8" fmla="*/ 22026707 w 23660"/>
                  <a:gd name="T9" fmla="*/ 0 h 524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lnTo>
                      <a:pt x="2365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" name="Google Shape;77;p7"/>
              <p:cNvSpPr>
                <a:spLocks noChangeArrowheads="1"/>
              </p:cNvSpPr>
              <p:nvPr/>
            </p:nvSpPr>
            <p:spPr bwMode="auto">
              <a:xfrm>
                <a:off x="8089998" y="0"/>
                <a:ext cx="1054113" cy="105381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en-US" altLang="en-US" dirty="0" smtClean="0"/>
              </a:p>
            </p:txBody>
          </p:sp>
          <p:sp>
            <p:nvSpPr>
              <p:cNvPr id="16" name="Google Shape;78;p7"/>
              <p:cNvSpPr/>
              <p:nvPr/>
            </p:nvSpPr>
            <p:spPr>
              <a:xfrm>
                <a:off x="381000" y="384070"/>
                <a:ext cx="6991439" cy="926847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 dirty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" name="Google Shape;79;p7"/>
            <p:cNvGrpSpPr>
              <a:grpSpLocks/>
            </p:cNvGrpSpPr>
            <p:nvPr/>
          </p:nvGrpSpPr>
          <p:grpSpPr bwMode="auto"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" name="Google Shape;80;p7"/>
              <p:cNvSpPr>
                <a:spLocks/>
              </p:cNvSpPr>
              <p:nvPr/>
            </p:nvSpPr>
            <p:spPr bwMode="auto">
              <a:xfrm>
                <a:off x="7370250" y="863755"/>
                <a:ext cx="719800" cy="575475"/>
              </a:xfrm>
              <a:custGeom>
                <a:avLst/>
                <a:gdLst>
                  <a:gd name="T0" fmla="*/ 17995000 w 28792"/>
                  <a:gd name="T1" fmla="*/ 0 h 23019"/>
                  <a:gd name="T2" fmla="*/ 33125 w 28792"/>
                  <a:gd name="T3" fmla="*/ 11173750 h 23019"/>
                  <a:gd name="T4" fmla="*/ 0 w 28792"/>
                  <a:gd name="T5" fmla="*/ 14386875 h 23019"/>
                  <a:gd name="T6" fmla="*/ 17995000 w 28792"/>
                  <a:gd name="T7" fmla="*/ 3658125 h 23019"/>
                  <a:gd name="T8" fmla="*/ 17995000 w 28792"/>
                  <a:gd name="T9" fmla="*/ 0 h 230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lnTo>
                      <a:pt x="28792" y="0"/>
                    </a:lnTo>
                    <a:close/>
                  </a:path>
                </a:pathLst>
              </a:custGeom>
              <a:solidFill>
                <a:srgbClr val="001F46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" name="Google Shape;81;p7"/>
              <p:cNvSpPr>
                <a:spLocks noChangeArrowheads="1"/>
              </p:cNvSpPr>
              <p:nvPr/>
            </p:nvSpPr>
            <p:spPr bwMode="auto">
              <a:xfrm>
                <a:off x="8089998" y="861197"/>
                <a:ext cx="1054113" cy="146505"/>
              </a:xfrm>
              <a:prstGeom prst="rect">
                <a:avLst/>
              </a:prstGeom>
              <a:solidFill>
                <a:srgbClr val="001F46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en-US" altLang="en-US" dirty="0" smtClean="0"/>
              </a:p>
            </p:txBody>
          </p:sp>
          <p:sp>
            <p:nvSpPr>
              <p:cNvPr id="13" name="Google Shape;82;p7"/>
              <p:cNvSpPr>
                <a:spLocks noChangeArrowheads="1"/>
              </p:cNvSpPr>
              <p:nvPr/>
            </p:nvSpPr>
            <p:spPr bwMode="auto">
              <a:xfrm>
                <a:off x="381000" y="1311370"/>
                <a:ext cx="6991439" cy="127860"/>
              </a:xfrm>
              <a:prstGeom prst="rect">
                <a:avLst/>
              </a:prstGeom>
              <a:solidFill>
                <a:srgbClr val="001F46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en-US" altLang="en-US" dirty="0" smtClean="0"/>
              </a:p>
            </p:txBody>
          </p:sp>
        </p:grpSp>
      </p:grpSp>
      <p:pic>
        <p:nvPicPr>
          <p:cNvPr id="17" name="Picture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91063"/>
            <a:ext cx="7969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" name="Google Shape;86;p7"/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>
                <a:srgbClr val="000000"/>
              </a:buClr>
              <a:buFont typeface="Arial" pitchFamily="34" charset="0"/>
              <a:defRPr sz="1100">
                <a:solidFill>
                  <a:srgbClr val="748394"/>
                </a:solidFill>
                <a:latin typeface="Barlow SemiBold" charset="-18"/>
                <a:cs typeface="Arial" pitchFamily="34" charset="0"/>
                <a:sym typeface="Barlow SemiBold" charset="-18"/>
              </a:defRPr>
            </a:lvl1pPr>
            <a:lvl2pPr marL="742950" indent="-28575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defRPr/>
            </a:pPr>
            <a:fld id="{5B2654F3-178D-4BE7-9DFD-A4ADFEECBEC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3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0" y="4762500"/>
            <a:ext cx="381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itchFamily="34" charset="0"/>
              <a:defRPr sz="1100">
                <a:solidFill>
                  <a:srgbClr val="748394"/>
                </a:solidFill>
                <a:latin typeface="Barlow SemiBold" charset="-18"/>
                <a:cs typeface="Arial" pitchFamily="34" charset="0"/>
                <a:sym typeface="Barlow SemiBold" charset="-18"/>
              </a:defRPr>
            </a:lvl1pPr>
            <a:lvl2pPr marL="742950" indent="-28575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defRPr/>
            </a:pPr>
            <a:fld id="{06EF96AF-F857-4DA2-8F53-629D035A220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027" name="Google Shape;7;p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14363" y="392113"/>
            <a:ext cx="6757987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14363" y="1704975"/>
            <a:ext cx="6757987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so.eurostat.ec.europa.eu/nui/show.do?dataset=hlth_ehis_bm1i&amp;lang=en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158;p13"/>
          <p:cNvSpPr txBox="1">
            <a:spLocks noGrp="1" noChangeArrowheads="1"/>
          </p:cNvSpPr>
          <p:nvPr>
            <p:ph type="ctrTitle"/>
          </p:nvPr>
        </p:nvSpPr>
        <p:spPr>
          <a:xfrm>
            <a:off x="468313" y="3055938"/>
            <a:ext cx="6551612" cy="15319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x-es-XL" sz="2400" dirty="0">
                <a:solidFill>
                  <a:schemeClr val="accent1"/>
                </a:solidFill>
                <a:latin typeface="Barlow SemiBold" charset="0"/>
                <a:cs typeface="Arial" charset="0"/>
                <a:sym typeface="Barlow SemiBold" charset="0"/>
              </a:rPr>
              <a:t/>
            </a:r>
            <a:br>
              <a:rPr lang="x-es-XL" sz="2400" dirty="0">
                <a:solidFill>
                  <a:schemeClr val="accent1"/>
                </a:solidFill>
                <a:latin typeface="Barlow SemiBold" charset="0"/>
                <a:cs typeface="Arial" charset="0"/>
                <a:sym typeface="Barlow SemiBold" charset="0"/>
              </a:rPr>
            </a:br>
            <a:r>
              <a:rPr lang="es-ES" sz="3200" dirty="0" smtClean="0">
                <a:solidFill>
                  <a:srgbClr val="FFFFFF"/>
                </a:solidFill>
                <a:latin typeface="+mj-lt"/>
                <a:cs typeface="Arial" charset="0"/>
                <a:sym typeface="Barlow SemiBold" charset="0"/>
              </a:rPr>
              <a:t>Definición de obesidad y trastornos de la conducta alimentaria</a:t>
            </a:r>
            <a:br>
              <a:rPr lang="es-ES" sz="3200" dirty="0" smtClean="0">
                <a:solidFill>
                  <a:srgbClr val="FFFFFF"/>
                </a:solidFill>
                <a:latin typeface="+mj-lt"/>
                <a:cs typeface="Arial" charset="0"/>
                <a:sym typeface="Barlow SemiBold" charset="0"/>
              </a:rPr>
            </a:br>
            <a:r>
              <a:rPr lang="es-ES" sz="1800" dirty="0" smtClean="0">
                <a:solidFill>
                  <a:srgbClr val="FFFFFF"/>
                </a:solidFill>
                <a:latin typeface="+mj-lt"/>
                <a:cs typeface="Arial" charset="0"/>
                <a:sym typeface="Barlow SemiBold" charset="0"/>
              </a:rPr>
              <a:t>Roxana Martin-Hadmaș, Adrian Martin</a:t>
            </a:r>
            <a:br>
              <a:rPr lang="es-ES" sz="1800" dirty="0" smtClean="0">
                <a:solidFill>
                  <a:srgbClr val="FFFFFF"/>
                </a:solidFill>
                <a:latin typeface="+mj-lt"/>
                <a:cs typeface="Arial" charset="0"/>
                <a:sym typeface="Barlow SemiBold" charset="0"/>
              </a:rPr>
            </a:br>
            <a:r>
              <a:rPr lang="es-ES" sz="1800" dirty="0" smtClean="0">
                <a:solidFill>
                  <a:srgbClr val="FFFFFF"/>
                </a:solidFill>
                <a:latin typeface="+mj-lt"/>
                <a:cs typeface="Arial" charset="0"/>
                <a:sym typeface="Barlow SemiBold" charset="0"/>
              </a:rPr>
              <a:t>Dietistas colegiados, PhD</a:t>
            </a:r>
            <a:endParaRPr lang="es-ES" sz="1800" dirty="0">
              <a:solidFill>
                <a:srgbClr val="FFFFFF"/>
              </a:solidFill>
              <a:latin typeface="+mj-lt"/>
              <a:cs typeface="Arial" charset="0"/>
              <a:sym typeface="Barlow SemiBold" charset="0"/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684213" y="908050"/>
            <a:ext cx="7643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r>
              <a:rPr lang="x-es-XL" sz="6000" b="1">
                <a:solidFill>
                  <a:schemeClr val="accent2"/>
                </a:solidFill>
              </a:rPr>
              <a:t>Connected 4 Health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es-ES" sz="3000" dirty="0" smtClean="0">
                <a:solidFill>
                  <a:srgbClr val="FFFFFF"/>
                </a:solidFill>
                <a:latin typeface="+mj-lt"/>
                <a:cs typeface="Arial" charset="0"/>
                <a:sym typeface="Barlow SemiBold" charset="0"/>
              </a:rPr>
              <a:t>Etiología</a:t>
            </a:r>
            <a:endParaRPr lang="es-ES" sz="3000" dirty="0">
              <a:solidFill>
                <a:srgbClr val="FFFFFF"/>
              </a:solidFill>
              <a:latin typeface="+mj-lt"/>
              <a:cs typeface="Arial" charset="0"/>
              <a:sym typeface="Barlow Semi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025" y="1309688"/>
            <a:ext cx="7981950" cy="2825750"/>
          </a:xfrm>
        </p:spPr>
        <p:txBody>
          <a:bodyPr/>
          <a:lstStyle/>
          <a:p>
            <a:pPr marL="76200" indent="0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es-ES" sz="24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Otras causas: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s-ES" sz="20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Calidad, equilibrio y diversidad de los nutrientes ingeridos (empezando por el periodo perinatal y también después, durante todo el ciclo vital)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s-ES" sz="20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Inactividad (sedentarismo)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s-ES" sz="20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Estrés, falta de sueño, fatiga crónica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s-ES" sz="20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Hábitos de riesgo (consumo excesivo de alcohol, inadaptación social y psicoemocional)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s-ES" sz="20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Mayores niveles de leptina y resistencia a la leptina</a:t>
            </a:r>
            <a:endParaRPr lang="es-ES" sz="2000" dirty="0">
              <a:solidFill>
                <a:schemeClr val="dk1"/>
              </a:solidFill>
              <a:latin typeface="+mn-lt"/>
              <a:ea typeface="Barlow Light"/>
              <a:cs typeface="Barlow Light"/>
              <a:sym typeface="Barlow Light"/>
            </a:endParaRPr>
          </a:p>
        </p:txBody>
      </p:sp>
      <p:sp>
        <p:nvSpPr>
          <p:cNvPr id="1536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456CEDFA-F998-43AB-AD6A-6834B9C431D4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10</a:t>
            </a:fld>
            <a:endParaRPr lang="en-US" altLang="en-US" sz="1100" dirty="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es-ES" sz="3000" dirty="0" smtClean="0">
                <a:solidFill>
                  <a:srgbClr val="FFFFFF"/>
                </a:solidFill>
                <a:latin typeface="+mj-lt"/>
                <a:cs typeface="Arial" charset="0"/>
                <a:sym typeface="Barlow SemiBold" charset="0"/>
              </a:rPr>
              <a:t>Etiología</a:t>
            </a:r>
            <a:endParaRPr lang="es-ES" sz="3000" dirty="0">
              <a:solidFill>
                <a:srgbClr val="FFFFFF"/>
              </a:solidFill>
              <a:latin typeface="+mj-lt"/>
              <a:cs typeface="Arial" charset="0"/>
              <a:sym typeface="Barlow Semi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3" y="1419225"/>
            <a:ext cx="7918450" cy="3113088"/>
          </a:xfrm>
        </p:spPr>
        <p:txBody>
          <a:bodyPr/>
          <a:lstStyle/>
          <a:p>
            <a:pPr marL="76200" indent="0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es-ES" sz="24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Otras causas: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s-ES" sz="20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Deficiencia de proopiomelanocortina (POMC)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s-ES" sz="20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Mutaciones en el gen MC4R (receptor 4 de la melanocortina) y los genes FTO, ADRB2, ADRB3, PLIN y DRD2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s-ES" sz="20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Defectos cromosómicos y síndromes genéticos (Prader-Willi, Down, Bardet-Biedl, Alstrom, Cornelia de Lange)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s-ES" sz="20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Producción de hormonas a nivel gastrointestinal (grelina, GLP-1, CCK, PYY, FGF19)</a:t>
            </a:r>
            <a:endParaRPr lang="es-ES" sz="2000" dirty="0">
              <a:solidFill>
                <a:schemeClr val="dk1"/>
              </a:solidFill>
              <a:latin typeface="+mn-lt"/>
              <a:ea typeface="Barlow Light"/>
              <a:cs typeface="Barlow Light"/>
              <a:sym typeface="Barlow Light"/>
            </a:endParaRPr>
          </a:p>
        </p:txBody>
      </p:sp>
      <p:sp>
        <p:nvSpPr>
          <p:cNvPr id="16388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4B3E6FFC-E8BC-4ADA-9FDE-F9909BE0EAD2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11</a:t>
            </a:fld>
            <a:endParaRPr lang="en-US" altLang="en-US" sz="1100" dirty="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es-ES" sz="3000" dirty="0" smtClean="0">
                <a:solidFill>
                  <a:srgbClr val="FFFFFF"/>
                </a:solidFill>
                <a:latin typeface="+mj-lt"/>
                <a:cs typeface="Arial" charset="0"/>
                <a:sym typeface="Barlow SemiBold" charset="0"/>
              </a:rPr>
              <a:t>Etiología</a:t>
            </a:r>
            <a:endParaRPr lang="es-ES" sz="3000" dirty="0">
              <a:solidFill>
                <a:srgbClr val="FFFFFF"/>
              </a:solidFill>
              <a:latin typeface="+mj-lt"/>
              <a:cs typeface="Arial" charset="0"/>
              <a:sym typeface="Barlow SemiBold" charset="0"/>
            </a:endParaRPr>
          </a:p>
        </p:txBody>
      </p:sp>
      <p:sp>
        <p:nvSpPr>
          <p:cNvPr id="17411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4C9573AC-C9EF-47C8-AA00-F4EDB989D532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12</a:t>
            </a:fld>
            <a:endParaRPr lang="en-US" altLang="en-US" sz="1100" dirty="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  <p:graphicFrame>
        <p:nvGraphicFramePr>
          <p:cNvPr id="7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919491"/>
              </p:ext>
            </p:extLst>
          </p:nvPr>
        </p:nvGraphicFramePr>
        <p:xfrm>
          <a:off x="1042988" y="1924050"/>
          <a:ext cx="6970713" cy="237173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080242"/>
                <a:gridCol w="1872420"/>
                <a:gridCol w="1800404"/>
                <a:gridCol w="2217647"/>
              </a:tblGrid>
              <a:tr h="51812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Efecto conocido sobre el apetito</a:t>
                      </a:r>
                      <a:endParaRPr lang="es-ES" sz="1400" noProof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Efecto conocido sobre el peso</a:t>
                      </a:r>
                      <a:endParaRPr lang="es-ES" sz="1400" noProof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Efecto sobre el requerimiento calórico</a:t>
                      </a:r>
                      <a:endParaRPr lang="es-ES" sz="1400" noProof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06" marB="45706"/>
                </a:tc>
              </a:tr>
              <a:tr h="370720">
                <a:tc>
                  <a:txBody>
                    <a:bodyPr/>
                    <a:lstStyle/>
                    <a:p>
                      <a:r>
                        <a:rPr lang="x-es-XL" sz="1400"/>
                        <a:t>Grelina</a:t>
                      </a:r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+++</a:t>
                      </a:r>
                      <a:endParaRPr lang="es-ES" sz="1400" noProof="0" dirty="0"/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+</a:t>
                      </a:r>
                      <a:endParaRPr lang="es-ES" sz="1400" noProof="0" dirty="0"/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Desconocido</a:t>
                      </a:r>
                      <a:endParaRPr lang="es-ES" sz="1400" noProof="0" dirty="0"/>
                    </a:p>
                  </a:txBody>
                  <a:tcPr marL="91450" marR="91450" marT="45706" marB="45706"/>
                </a:tc>
              </a:tr>
              <a:tr h="370720">
                <a:tc>
                  <a:txBody>
                    <a:bodyPr/>
                    <a:lstStyle/>
                    <a:p>
                      <a:r>
                        <a:rPr lang="x-es-XL" sz="1400"/>
                        <a:t>FGF19</a:t>
                      </a:r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Desconocido</a:t>
                      </a:r>
                      <a:endParaRPr lang="es-ES" sz="1400" noProof="0" dirty="0"/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-</a:t>
                      </a:r>
                      <a:endParaRPr lang="es-ES" sz="1400" noProof="0" dirty="0"/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+</a:t>
                      </a:r>
                      <a:endParaRPr lang="es-ES" sz="1400" noProof="0" dirty="0"/>
                    </a:p>
                  </a:txBody>
                  <a:tcPr marL="91450" marR="91450" marT="45706" marB="45706"/>
                </a:tc>
              </a:tr>
              <a:tr h="370720">
                <a:tc>
                  <a:txBody>
                    <a:bodyPr/>
                    <a:lstStyle/>
                    <a:p>
                      <a:r>
                        <a:rPr lang="x-es-XL" sz="1400"/>
                        <a:t>GLP-1</a:t>
                      </a:r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---</a:t>
                      </a:r>
                      <a:endParaRPr lang="es-ES" sz="1400" noProof="0" dirty="0"/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--</a:t>
                      </a:r>
                      <a:endParaRPr lang="es-ES" sz="1400" noProof="0" dirty="0"/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Desconocido</a:t>
                      </a:r>
                      <a:endParaRPr lang="es-ES" sz="1400" noProof="0" dirty="0"/>
                    </a:p>
                  </a:txBody>
                  <a:tcPr marL="91450" marR="91450" marT="45706" marB="45706"/>
                </a:tc>
              </a:tr>
              <a:tr h="370720">
                <a:tc>
                  <a:txBody>
                    <a:bodyPr/>
                    <a:lstStyle/>
                    <a:p>
                      <a:r>
                        <a:rPr lang="x-es-XL" sz="1400"/>
                        <a:t>PYY</a:t>
                      </a:r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--</a:t>
                      </a:r>
                      <a:endParaRPr lang="es-ES" sz="1400" noProof="0" dirty="0"/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-</a:t>
                      </a:r>
                      <a:endParaRPr lang="es-ES" sz="1400" noProof="0" dirty="0"/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+</a:t>
                      </a:r>
                      <a:endParaRPr lang="es-ES" sz="1400" noProof="0" dirty="0"/>
                    </a:p>
                  </a:txBody>
                  <a:tcPr marL="91450" marR="91450" marT="45706" marB="45706"/>
                </a:tc>
              </a:tr>
              <a:tr h="370720">
                <a:tc>
                  <a:txBody>
                    <a:bodyPr/>
                    <a:lstStyle/>
                    <a:p>
                      <a:r>
                        <a:rPr lang="x-es-XL" sz="1400"/>
                        <a:t>CCK</a:t>
                      </a:r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-</a:t>
                      </a:r>
                      <a:endParaRPr lang="es-ES" sz="1400" noProof="0" dirty="0"/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-</a:t>
                      </a:r>
                      <a:endParaRPr lang="es-ES" sz="1400" noProof="0" dirty="0"/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Desconocido</a:t>
                      </a:r>
                      <a:endParaRPr lang="es-ES" sz="1400" noProof="0" dirty="0"/>
                    </a:p>
                  </a:txBody>
                  <a:tcPr marL="91450" marR="91450" marT="45706" marB="45706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es-ES" sz="3000" dirty="0" smtClean="0">
                <a:solidFill>
                  <a:srgbClr val="FFFFFF"/>
                </a:solidFill>
                <a:latin typeface="+mj-lt"/>
                <a:cs typeface="Arial" charset="0"/>
                <a:sym typeface="Barlow SemiBold" charset="0"/>
              </a:rPr>
              <a:t>Etiología</a:t>
            </a:r>
            <a:endParaRPr lang="es-ES" sz="3000" dirty="0">
              <a:solidFill>
                <a:srgbClr val="FFFFFF"/>
              </a:solidFill>
              <a:latin typeface="+mj-lt"/>
              <a:cs typeface="Arial" charset="0"/>
              <a:sym typeface="Barlow Semi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3" y="1704975"/>
            <a:ext cx="7845425" cy="2827338"/>
          </a:xfrm>
        </p:spPr>
        <p:txBody>
          <a:bodyPr/>
          <a:lstStyle/>
          <a:p>
            <a:pPr marL="76200" indent="0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es-ES" sz="24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Otras causas: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s-ES" sz="20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Disbiosis intestinal (reducción del número de </a:t>
            </a:r>
            <a:r>
              <a:rPr lang="es-ES" sz="2000" i="1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Bacteroides </a:t>
            </a:r>
            <a:r>
              <a:rPr lang="es-ES" sz="20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y </a:t>
            </a:r>
            <a:r>
              <a:rPr lang="es-ES" sz="2000" i="1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Bifidobacterium</a:t>
            </a:r>
            <a:r>
              <a:rPr lang="es-ES" sz="20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 y mayor prevalencia de </a:t>
            </a:r>
            <a:r>
              <a:rPr lang="es-ES" sz="2000" i="1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Firmicutes</a:t>
            </a:r>
            <a:r>
              <a:rPr lang="es-ES" sz="20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, </a:t>
            </a:r>
            <a:r>
              <a:rPr lang="es-ES" sz="2000" i="1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Lactobacillus</a:t>
            </a:r>
            <a:r>
              <a:rPr lang="es-ES" sz="20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 y </a:t>
            </a:r>
            <a:r>
              <a:rPr lang="es-ES" sz="2000" i="1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Clostridium</a:t>
            </a:r>
            <a:r>
              <a:rPr lang="es-ES" sz="20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)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s-ES" sz="20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Alteradores endocrinos: ftalatos, bisfenoles (BPA), contaminantes orgánicos persistentes</a:t>
            </a:r>
            <a:endParaRPr lang="es-ES" sz="2000" dirty="0">
              <a:solidFill>
                <a:schemeClr val="dk1"/>
              </a:solidFill>
              <a:latin typeface="+mn-lt"/>
              <a:ea typeface="Barlow Light"/>
              <a:cs typeface="Barlow Light"/>
              <a:sym typeface="Barlow Light"/>
            </a:endParaRPr>
          </a:p>
        </p:txBody>
      </p:sp>
      <p:sp>
        <p:nvSpPr>
          <p:cNvPr id="18436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B6F7EC62-77AD-4382-9669-8AA64F9DC4FB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13</a:t>
            </a:fld>
            <a:endParaRPr lang="en-US" altLang="en-US" sz="1100" dirty="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es-ES" sz="3000" dirty="0" smtClean="0">
                <a:solidFill>
                  <a:srgbClr val="FFFFFF"/>
                </a:solidFill>
                <a:latin typeface="+mj-lt"/>
                <a:cs typeface="Arial" charset="0"/>
                <a:sym typeface="Barlow SemiBold" charset="0"/>
              </a:rPr>
              <a:t>Falsos mitos</a:t>
            </a:r>
            <a:endParaRPr lang="es-ES" sz="3000" dirty="0">
              <a:solidFill>
                <a:srgbClr val="FFFFFF"/>
              </a:solidFill>
              <a:latin typeface="+mj-lt"/>
              <a:cs typeface="Arial" charset="0"/>
              <a:sym typeface="Barlow Semi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5125"/>
            <a:ext cx="8604250" cy="2827338"/>
          </a:xfrm>
        </p:spPr>
        <p:txBody>
          <a:bodyPr/>
          <a:lstStyle/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es-ES" sz="2200" u="sng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«La obesidad se debe siempre a una falta de actividad física </a:t>
            </a:r>
          </a:p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es-ES" sz="2200" u="sng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y a unos hábitos alimentarios poco saludables»</a:t>
            </a:r>
          </a:p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endParaRPr lang="ro-RO" sz="2400" dirty="0">
              <a:solidFill>
                <a:schemeClr val="dk1"/>
              </a:solidFill>
              <a:latin typeface="+mn-lt"/>
              <a:ea typeface="Barlow Light"/>
              <a:cs typeface="Barlow Light"/>
              <a:sym typeface="Barlow Light"/>
            </a:endParaRP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s-ES" sz="18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Si bien la dieta y el estilo de vida sedentario son dos de los factores que más frecuentemente suelen influir en un exceso de peso, no son los únicos que contribuyen a la aparición de un desequilibrio antropométrico.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s-ES" sz="18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El motivo por el que solemos centrarnos en esos indicadores es que son los más fáciles de modificar.</a:t>
            </a:r>
            <a:endParaRPr lang="es-ES" sz="1800" dirty="0">
              <a:solidFill>
                <a:schemeClr val="dk1"/>
              </a:solidFill>
              <a:latin typeface="+mn-lt"/>
              <a:ea typeface="Barlow Light"/>
              <a:cs typeface="Barlow Light"/>
              <a:sym typeface="Barlow Light"/>
            </a:endParaRPr>
          </a:p>
        </p:txBody>
      </p:sp>
      <p:sp>
        <p:nvSpPr>
          <p:cNvPr id="19460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D0368AA3-F828-4284-81CA-76F2543B02E8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14</a:t>
            </a:fld>
            <a:endParaRPr lang="en-US" altLang="en-US" sz="1100" dirty="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es-ES" sz="3000" dirty="0" smtClean="0">
                <a:solidFill>
                  <a:srgbClr val="FFFFFF"/>
                </a:solidFill>
                <a:latin typeface="+mj-lt"/>
                <a:cs typeface="Arial" charset="0"/>
                <a:sym typeface="Barlow SemiBold" charset="0"/>
              </a:rPr>
              <a:t>Falsos mitos</a:t>
            </a:r>
            <a:endParaRPr lang="es-ES" sz="3000" dirty="0">
              <a:solidFill>
                <a:srgbClr val="FFFFFF"/>
              </a:solidFill>
              <a:latin typeface="+mj-lt"/>
              <a:cs typeface="Arial" charset="0"/>
              <a:sym typeface="Barlow Semi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3" y="1704975"/>
            <a:ext cx="8350250" cy="2827338"/>
          </a:xfrm>
        </p:spPr>
        <p:txBody>
          <a:bodyPr/>
          <a:lstStyle/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es-ES" sz="22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«</a:t>
            </a:r>
            <a:r>
              <a:rPr lang="es-ES" sz="2200" u="sng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Las personas obesas son menos activas </a:t>
            </a:r>
          </a:p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es-ES" sz="2200" u="sng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que las personas con un peso normal»</a:t>
            </a:r>
          </a:p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endParaRPr lang="ro-RO" sz="2400" u="sng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s-ES" sz="18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Según recientes estudios, menos de un 10 % de los niños y adolescentes llegan a su nivel ideal de actividad física, mientras que las mujeres con sobrepeso tienden a andar más pasos al día que las que tienen un peso normal.</a:t>
            </a:r>
            <a:endParaRPr lang="es-ES" sz="1800" dirty="0">
              <a:solidFill>
                <a:schemeClr val="dk1"/>
              </a:solidFill>
              <a:latin typeface="+mn-lt"/>
              <a:ea typeface="Barlow Light"/>
              <a:cs typeface="Barlow Light"/>
              <a:sym typeface="Barlow Light"/>
            </a:endParaRPr>
          </a:p>
        </p:txBody>
      </p:sp>
      <p:sp>
        <p:nvSpPr>
          <p:cNvPr id="2048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16C6DD3C-F010-4AC2-BC2C-CCDA5C45AE18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15</a:t>
            </a:fld>
            <a:endParaRPr lang="en-US" altLang="en-US" sz="1100" dirty="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es-ES" sz="3000" dirty="0" smtClean="0">
                <a:solidFill>
                  <a:srgbClr val="FFFFFF"/>
                </a:solidFill>
                <a:latin typeface="+mj-lt"/>
                <a:cs typeface="Arial" charset="0"/>
                <a:sym typeface="Barlow SemiBold" charset="0"/>
              </a:rPr>
              <a:t>Falsos mitos</a:t>
            </a:r>
            <a:endParaRPr lang="es-ES" sz="3000" dirty="0">
              <a:solidFill>
                <a:srgbClr val="FFFFFF"/>
              </a:solidFill>
              <a:latin typeface="+mj-lt"/>
              <a:cs typeface="Arial" charset="0"/>
              <a:sym typeface="Barlow Semi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3" y="1704975"/>
            <a:ext cx="8278812" cy="2827338"/>
          </a:xfrm>
        </p:spPr>
        <p:txBody>
          <a:bodyPr/>
          <a:lstStyle/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es-ES" sz="2200" u="sng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«Las dietas funcionan a largo plazo»</a:t>
            </a:r>
          </a:p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endParaRPr lang="ro-RO" sz="2400" u="sng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s-ES" sz="18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Estudios de gran calado realizados entre amplios conjuntos de individuos han demostrado que 2 de cada 3 personas que pierden peso lo recuperan en un plazo de un año y casi todas volverán a su peso anterior en un plazo de 5 años.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s-ES" sz="18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Dicho de otra manera: mantener un peso ideal a largo plazo tiende a ser más difícil que perderlo.</a:t>
            </a:r>
            <a:endParaRPr lang="es-ES" sz="1800" dirty="0">
              <a:solidFill>
                <a:schemeClr val="dk1"/>
              </a:solidFill>
              <a:latin typeface="+mn-lt"/>
              <a:ea typeface="Barlow Light"/>
              <a:cs typeface="Barlow Light"/>
              <a:sym typeface="Barlow Light"/>
            </a:endParaRPr>
          </a:p>
        </p:txBody>
      </p:sp>
      <p:sp>
        <p:nvSpPr>
          <p:cNvPr id="21508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C8B1B4AD-46D1-4A05-BEF3-1229AF06C454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16</a:t>
            </a:fld>
            <a:endParaRPr lang="en-US" altLang="en-US" sz="1100" dirty="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es-ES" sz="3000" dirty="0" smtClean="0">
                <a:solidFill>
                  <a:srgbClr val="FFFFFF"/>
                </a:solidFill>
                <a:latin typeface="+mj-lt"/>
                <a:cs typeface="Arial" charset="0"/>
                <a:sym typeface="Barlow SemiBold" charset="0"/>
              </a:rPr>
              <a:t>Falsos mitos</a:t>
            </a:r>
            <a:endParaRPr lang="es-ES" sz="3000" dirty="0">
              <a:solidFill>
                <a:srgbClr val="FFFFFF"/>
              </a:solidFill>
              <a:latin typeface="+mj-lt"/>
              <a:cs typeface="Arial" charset="0"/>
              <a:sym typeface="Barlow Semi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3" y="1704975"/>
            <a:ext cx="8134350" cy="2827338"/>
          </a:xfrm>
        </p:spPr>
        <p:txBody>
          <a:bodyPr/>
          <a:lstStyle/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x-es-XL" sz="2200" u="sng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«Perder peso no tiene unos efectos negativos significativos»</a:t>
            </a:r>
          </a:p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endParaRPr lang="ro-RO" sz="2400" u="sng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s-ES" sz="18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Perder peso implica una adaptación homeostática del cuerpo y mucho más.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s-ES" sz="18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El proceso de reequilibrado del peso hace que aumenten los niveles de estrés.</a:t>
            </a:r>
            <a:endParaRPr lang="es-ES" sz="1800" dirty="0">
              <a:solidFill>
                <a:schemeClr val="dk1"/>
              </a:solidFill>
              <a:latin typeface="+mn-lt"/>
              <a:ea typeface="Barlow Light"/>
              <a:cs typeface="Barlow Light"/>
              <a:sym typeface="Barlow Light"/>
            </a:endParaRPr>
          </a:p>
        </p:txBody>
      </p:sp>
      <p:sp>
        <p:nvSpPr>
          <p:cNvPr id="22532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D00B49BF-D57A-4EAE-83AE-F61A4DCBE787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17</a:t>
            </a:fld>
            <a:endParaRPr lang="en-US" altLang="en-US" sz="1100" dirty="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es-ES" sz="3000" dirty="0" smtClean="0">
                <a:solidFill>
                  <a:srgbClr val="FFFFFF"/>
                </a:solidFill>
                <a:latin typeface="+mj-lt"/>
                <a:cs typeface="Arial" charset="0"/>
                <a:sym typeface="Barlow SemiBold" charset="0"/>
              </a:rPr>
              <a:t>Falsos mitos</a:t>
            </a:r>
            <a:endParaRPr lang="es-ES" sz="3000" dirty="0">
              <a:solidFill>
                <a:srgbClr val="FFFFFF"/>
              </a:solidFill>
              <a:latin typeface="+mj-lt"/>
              <a:cs typeface="Arial" charset="0"/>
              <a:sym typeface="Barlow Semi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3" y="1704975"/>
            <a:ext cx="8134350" cy="2827338"/>
          </a:xfrm>
        </p:spPr>
        <p:txBody>
          <a:bodyPr/>
          <a:lstStyle/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es-ES" sz="2200" u="sng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«A la hora de perder peso,</a:t>
            </a:r>
            <a:br>
              <a:rPr lang="es-ES" sz="2200" u="sng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</a:br>
            <a:r>
              <a:rPr lang="es-ES" sz="2200" u="sng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es más importante el ejercicio que la dieta»</a:t>
            </a:r>
          </a:p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endParaRPr lang="ro-RO" sz="2400" u="sng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x-es-XL" sz="18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Aumentar el nivel de actividad física sin seguir una dieta adaptada suele dar lugar a pérdidas de peso limitadas (menos de 2 kg).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x-es-XL" sz="18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La actividad física es esencial para tener una buena salud, pero no es suficiente para mantener un peso óptimo.</a:t>
            </a:r>
          </a:p>
        </p:txBody>
      </p:sp>
      <p:sp>
        <p:nvSpPr>
          <p:cNvPr id="23556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C47CB7EC-D0CD-4E51-A5BC-A4E41EBB3371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18</a:t>
            </a:fld>
            <a:endParaRPr lang="en-US" altLang="en-US" sz="1100" dirty="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es-ES" sz="3000" dirty="0" smtClean="0">
                <a:solidFill>
                  <a:srgbClr val="FFFFFF"/>
                </a:solidFill>
                <a:latin typeface="+mj-lt"/>
                <a:cs typeface="Arial" charset="0"/>
                <a:sym typeface="Barlow SemiBold" charset="0"/>
              </a:rPr>
              <a:t>Falsos mitos</a:t>
            </a:r>
            <a:endParaRPr lang="es-ES" sz="3000" dirty="0">
              <a:solidFill>
                <a:srgbClr val="FFFFFF"/>
              </a:solidFill>
              <a:latin typeface="+mj-lt"/>
              <a:cs typeface="Arial" charset="0"/>
              <a:sym typeface="Barlow Semi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3" y="1704975"/>
            <a:ext cx="8350250" cy="2827338"/>
          </a:xfrm>
        </p:spPr>
        <p:txBody>
          <a:bodyPr/>
          <a:lstStyle/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x-es-XL" sz="2200" u="sng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«La evaluación de un programa de adelgazamiento </a:t>
            </a:r>
          </a:p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x-es-XL" sz="2200" u="sng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depende del peso perdido»</a:t>
            </a:r>
          </a:p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endParaRPr lang="ro-RO" sz="2400" u="sng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s-ES" sz="18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Si se evalúa un programa con estos métodos, aumentará la incidencia de la depresión, los trastornos de la conducta alimentaria y el estigma.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s-ES" sz="18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Actualmente se recomienda centrar la evaluación en los beneficios para la salud, no en la cantidad de peso que se haya perdido o aumentado.</a:t>
            </a:r>
            <a:endParaRPr lang="es-ES" sz="1800" dirty="0">
              <a:solidFill>
                <a:schemeClr val="dk1"/>
              </a:solidFill>
              <a:latin typeface="+mn-lt"/>
              <a:ea typeface="Barlow Light"/>
              <a:cs typeface="Barlow Light"/>
              <a:sym typeface="Barlow Light"/>
            </a:endParaRPr>
          </a:p>
        </p:txBody>
      </p:sp>
      <p:sp>
        <p:nvSpPr>
          <p:cNvPr id="24580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838A2108-CEC7-4C2C-BC48-01D2B3CADC7B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19</a:t>
            </a:fld>
            <a:endParaRPr lang="en-US" altLang="en-US" sz="1100" dirty="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163;p14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marL="1397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es-ES" sz="1800" dirty="0" smtClean="0">
                <a:solidFill>
                  <a:schemeClr val="bg1"/>
                </a:solidFill>
                <a:latin typeface="+mj-lt"/>
                <a:cs typeface="Arial" charset="0"/>
                <a:sym typeface="Barlow SemiBold" charset="0"/>
              </a:rPr>
              <a:t>Número de proyecto: 2021-1-RO01- KA220-HED-38B739A3</a:t>
            </a:r>
            <a:endParaRPr lang="es-ES" sz="1800" dirty="0">
              <a:solidFill>
                <a:schemeClr val="bg1"/>
              </a:solidFill>
              <a:latin typeface="+mj-lt"/>
              <a:cs typeface="Arial" charset="0"/>
              <a:sym typeface="Barlow SemiBold" charset="0"/>
            </a:endParaRP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395288" y="3579813"/>
            <a:ext cx="7996237" cy="576262"/>
          </a:xfrm>
        </p:spPr>
        <p:txBody>
          <a:bodyPr/>
          <a:lstStyle/>
          <a:p>
            <a:pPr marL="1397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es-ES" sz="1400" dirty="0" smtClean="0">
                <a:solidFill>
                  <a:schemeClr val="tx1"/>
                </a:solidFill>
                <a:latin typeface="+mn-lt"/>
                <a:ea typeface="Barlow Light"/>
                <a:cs typeface="Calibri" panose="020F0502020204030204" pitchFamily="34" charset="0"/>
                <a:sym typeface="Barlow Light"/>
              </a:rPr>
              <a:t>La financiación de la Comisión Europea para la elaboración de esta presentación no constituye una adhesión a su contenido, que refleja exclusivamente las opiniones de los autores, y no puede responsabilizarse a la Comisión del uso que pueda hacerse de la información que contiene</a:t>
            </a:r>
            <a:r>
              <a:rPr lang="x-es-XL" sz="1400" dirty="0" smtClean="0">
                <a:solidFill>
                  <a:schemeClr val="tx1"/>
                </a:solidFill>
                <a:latin typeface="Barlow SemiBold" panose="020B0604020202020204" charset="0"/>
                <a:ea typeface="Barlow Light"/>
                <a:cs typeface="Calibri" panose="020F0502020204030204" pitchFamily="34" charset="0"/>
                <a:sym typeface="Barlow Light"/>
              </a:rPr>
              <a:t>.</a:t>
            </a:r>
            <a:endParaRPr lang="x-es-XL" sz="1400" dirty="0">
              <a:solidFill>
                <a:schemeClr val="tx1"/>
              </a:solidFill>
              <a:latin typeface="Barlow SemiBold" panose="020B0604020202020204" charset="0"/>
              <a:ea typeface="Barlow Light"/>
              <a:cs typeface="Calibri" panose="020F0502020204030204" pitchFamily="34" charset="0"/>
              <a:sym typeface="Barlow Light"/>
            </a:endParaRPr>
          </a:p>
          <a:p>
            <a:pPr marL="0" indent="0" eaLnBrk="1" fontAlgn="auto" hangingPunct="1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  <a:defRPr/>
            </a:pPr>
            <a:endParaRPr sz="1400" dirty="0">
              <a:solidFill>
                <a:schemeClr val="accent2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marL="0" indent="0" eaLnBrk="1" fontAlgn="auto" hangingPunct="1">
              <a:spcBef>
                <a:spcPts val="0"/>
              </a:spcBef>
              <a:buClr>
                <a:schemeClr val="accent1"/>
              </a:buClr>
              <a:buFont typeface="Barlow Light"/>
              <a:buNone/>
              <a:defRPr/>
            </a:pPr>
            <a:endParaRPr sz="1400" dirty="0">
              <a:solidFill>
                <a:schemeClr val="accent2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7172" name="Google Shape;167;p14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2153BDCD-5D56-4EAC-9936-F793CAD45D05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2</a:t>
            </a:fld>
            <a:endParaRPr lang="en-US" altLang="en-US" sz="1100" dirty="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  <p:grpSp>
        <p:nvGrpSpPr>
          <p:cNvPr id="7173" name="Google Shape;168;p14"/>
          <p:cNvGrpSpPr>
            <a:grpSpLocks/>
          </p:cNvGrpSpPr>
          <p:nvPr/>
        </p:nvGrpSpPr>
        <p:grpSpPr bwMode="auto">
          <a:xfrm>
            <a:off x="8391525" y="301625"/>
            <a:ext cx="450850" cy="450850"/>
            <a:chOff x="3277794" y="2969995"/>
            <a:chExt cx="457200" cy="457200"/>
          </a:xfrm>
        </p:grpSpPr>
        <p:sp>
          <p:nvSpPr>
            <p:cNvPr id="7175" name="Google Shape;169;p14"/>
            <p:cNvSpPr>
              <a:spLocks/>
            </p:cNvSpPr>
            <p:nvPr/>
          </p:nvSpPr>
          <p:spPr bwMode="auto">
            <a:xfrm>
              <a:off x="3277794" y="2969995"/>
              <a:ext cx="457200" cy="171450"/>
            </a:xfrm>
            <a:custGeom>
              <a:avLst/>
              <a:gdLst>
                <a:gd name="T0" fmla="*/ 19050 w 457200"/>
                <a:gd name="T1" fmla="*/ 104775 h 171450"/>
                <a:gd name="T2" fmla="*/ 40005 w 457200"/>
                <a:gd name="T3" fmla="*/ 104775 h 171450"/>
                <a:gd name="T4" fmla="*/ 123825 w 457200"/>
                <a:gd name="T5" fmla="*/ 171450 h 171450"/>
                <a:gd name="T6" fmla="*/ 207645 w 457200"/>
                <a:gd name="T7" fmla="*/ 104775 h 171450"/>
                <a:gd name="T8" fmla="*/ 250508 w 457200"/>
                <a:gd name="T9" fmla="*/ 104775 h 171450"/>
                <a:gd name="T10" fmla="*/ 334328 w 457200"/>
                <a:gd name="T11" fmla="*/ 171450 h 171450"/>
                <a:gd name="T12" fmla="*/ 418148 w 457200"/>
                <a:gd name="T13" fmla="*/ 104775 h 171450"/>
                <a:gd name="T14" fmla="*/ 438150 w 457200"/>
                <a:gd name="T15" fmla="*/ 104775 h 171450"/>
                <a:gd name="T16" fmla="*/ 457200 w 457200"/>
                <a:gd name="T17" fmla="*/ 85725 h 171450"/>
                <a:gd name="T18" fmla="*/ 438150 w 457200"/>
                <a:gd name="T19" fmla="*/ 66675 h 171450"/>
                <a:gd name="T20" fmla="*/ 417195 w 457200"/>
                <a:gd name="T21" fmla="*/ 66675 h 171450"/>
                <a:gd name="T22" fmla="*/ 333375 w 457200"/>
                <a:gd name="T23" fmla="*/ 0 h 171450"/>
                <a:gd name="T24" fmla="*/ 249555 w 457200"/>
                <a:gd name="T25" fmla="*/ 66675 h 171450"/>
                <a:gd name="T26" fmla="*/ 206693 w 457200"/>
                <a:gd name="T27" fmla="*/ 66675 h 171450"/>
                <a:gd name="T28" fmla="*/ 122873 w 457200"/>
                <a:gd name="T29" fmla="*/ 0 h 171450"/>
                <a:gd name="T30" fmla="*/ 40005 w 457200"/>
                <a:gd name="T31" fmla="*/ 66675 h 171450"/>
                <a:gd name="T32" fmla="*/ 19050 w 457200"/>
                <a:gd name="T33" fmla="*/ 66675 h 171450"/>
                <a:gd name="T34" fmla="*/ 0 w 457200"/>
                <a:gd name="T35" fmla="*/ 85725 h 171450"/>
                <a:gd name="T36" fmla="*/ 19050 w 457200"/>
                <a:gd name="T37" fmla="*/ 104775 h 171450"/>
                <a:gd name="T38" fmla="*/ 289560 w 457200"/>
                <a:gd name="T39" fmla="*/ 66675 h 171450"/>
                <a:gd name="T40" fmla="*/ 333375 w 457200"/>
                <a:gd name="T41" fmla="*/ 38100 h 171450"/>
                <a:gd name="T42" fmla="*/ 377190 w 457200"/>
                <a:gd name="T43" fmla="*/ 66675 h 171450"/>
                <a:gd name="T44" fmla="*/ 381000 w 457200"/>
                <a:gd name="T45" fmla="*/ 85725 h 171450"/>
                <a:gd name="T46" fmla="*/ 377190 w 457200"/>
                <a:gd name="T47" fmla="*/ 104775 h 171450"/>
                <a:gd name="T48" fmla="*/ 333375 w 457200"/>
                <a:gd name="T49" fmla="*/ 133350 h 171450"/>
                <a:gd name="T50" fmla="*/ 289560 w 457200"/>
                <a:gd name="T51" fmla="*/ 104775 h 171450"/>
                <a:gd name="T52" fmla="*/ 285750 w 457200"/>
                <a:gd name="T53" fmla="*/ 85725 h 171450"/>
                <a:gd name="T54" fmla="*/ 289560 w 457200"/>
                <a:gd name="T55" fmla="*/ 66675 h 171450"/>
                <a:gd name="T56" fmla="*/ 80010 w 457200"/>
                <a:gd name="T57" fmla="*/ 66675 h 171450"/>
                <a:gd name="T58" fmla="*/ 123825 w 457200"/>
                <a:gd name="T59" fmla="*/ 38100 h 171450"/>
                <a:gd name="T60" fmla="*/ 167640 w 457200"/>
                <a:gd name="T61" fmla="*/ 66675 h 171450"/>
                <a:gd name="T62" fmla="*/ 171450 w 457200"/>
                <a:gd name="T63" fmla="*/ 85725 h 171450"/>
                <a:gd name="T64" fmla="*/ 167640 w 457200"/>
                <a:gd name="T65" fmla="*/ 104775 h 171450"/>
                <a:gd name="T66" fmla="*/ 123825 w 457200"/>
                <a:gd name="T67" fmla="*/ 133350 h 171450"/>
                <a:gd name="T68" fmla="*/ 80010 w 457200"/>
                <a:gd name="T69" fmla="*/ 104775 h 171450"/>
                <a:gd name="T70" fmla="*/ 76200 w 457200"/>
                <a:gd name="T71" fmla="*/ 85725 h 171450"/>
                <a:gd name="T72" fmla="*/ 80010 w 457200"/>
                <a:gd name="T73" fmla="*/ 66675 h 1714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9050" dir="5400000" algn="bl" rotWithShape="0">
                <a:schemeClr val="tx1">
                  <a:alpha val="1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it-IT"/>
            </a:p>
          </p:txBody>
        </p:sp>
        <p:sp>
          <p:nvSpPr>
            <p:cNvPr id="7176" name="Google Shape;170;p14"/>
            <p:cNvSpPr>
              <a:spLocks/>
            </p:cNvSpPr>
            <p:nvPr/>
          </p:nvSpPr>
          <p:spPr bwMode="auto">
            <a:xfrm>
              <a:off x="3430194" y="3189070"/>
              <a:ext cx="304800" cy="238125"/>
            </a:xfrm>
            <a:custGeom>
              <a:avLst/>
              <a:gdLst>
                <a:gd name="T0" fmla="*/ 295275 w 304800"/>
                <a:gd name="T1" fmla="*/ 0 h 238125"/>
                <a:gd name="T2" fmla="*/ 9525 w 304800"/>
                <a:gd name="T3" fmla="*/ 0 h 238125"/>
                <a:gd name="T4" fmla="*/ 0 w 304800"/>
                <a:gd name="T5" fmla="*/ 9525 h 238125"/>
                <a:gd name="T6" fmla="*/ 0 w 304800"/>
                <a:gd name="T7" fmla="*/ 47625 h 238125"/>
                <a:gd name="T8" fmla="*/ 142875 w 304800"/>
                <a:gd name="T9" fmla="*/ 47625 h 238125"/>
                <a:gd name="T10" fmla="*/ 171450 w 304800"/>
                <a:gd name="T11" fmla="*/ 76200 h 238125"/>
                <a:gd name="T12" fmla="*/ 171450 w 304800"/>
                <a:gd name="T13" fmla="*/ 238125 h 238125"/>
                <a:gd name="T14" fmla="*/ 304800 w 304800"/>
                <a:gd name="T15" fmla="*/ 238125 h 238125"/>
                <a:gd name="T16" fmla="*/ 304800 w 304800"/>
                <a:gd name="T17" fmla="*/ 9525 h 238125"/>
                <a:gd name="T18" fmla="*/ 295275 w 304800"/>
                <a:gd name="T19" fmla="*/ 0 h 238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9050" dir="5400000" algn="bl" rotWithShape="0">
                <a:schemeClr val="tx1">
                  <a:alpha val="1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it-IT"/>
            </a:p>
          </p:txBody>
        </p:sp>
        <p:sp>
          <p:nvSpPr>
            <p:cNvPr id="7177" name="Google Shape;171;p14"/>
            <p:cNvSpPr>
              <a:spLocks/>
            </p:cNvSpPr>
            <p:nvPr/>
          </p:nvSpPr>
          <p:spPr bwMode="auto">
            <a:xfrm>
              <a:off x="3277794" y="3255745"/>
              <a:ext cx="304800" cy="171450"/>
            </a:xfrm>
            <a:custGeom>
              <a:avLst/>
              <a:gdLst>
                <a:gd name="T0" fmla="*/ 285750 w 304800"/>
                <a:gd name="T1" fmla="*/ 0 h 171450"/>
                <a:gd name="T2" fmla="*/ 19050 w 304800"/>
                <a:gd name="T3" fmla="*/ 0 h 171450"/>
                <a:gd name="T4" fmla="*/ 0 w 304800"/>
                <a:gd name="T5" fmla="*/ 19050 h 171450"/>
                <a:gd name="T6" fmla="*/ 0 w 304800"/>
                <a:gd name="T7" fmla="*/ 170498 h 171450"/>
                <a:gd name="T8" fmla="*/ 953 w 304800"/>
                <a:gd name="T9" fmla="*/ 171450 h 171450"/>
                <a:gd name="T10" fmla="*/ 304800 w 304800"/>
                <a:gd name="T11" fmla="*/ 171450 h 171450"/>
                <a:gd name="T12" fmla="*/ 304800 w 304800"/>
                <a:gd name="T13" fmla="*/ 171450 h 171450"/>
                <a:gd name="T14" fmla="*/ 304800 w 304800"/>
                <a:gd name="T15" fmla="*/ 19050 h 171450"/>
                <a:gd name="T16" fmla="*/ 285750 w 304800"/>
                <a:gd name="T17" fmla="*/ 0 h 171450"/>
                <a:gd name="T18" fmla="*/ 242888 w 304800"/>
                <a:gd name="T19" fmla="*/ 142875 h 171450"/>
                <a:gd name="T20" fmla="*/ 61913 w 304800"/>
                <a:gd name="T21" fmla="*/ 142875 h 171450"/>
                <a:gd name="T22" fmla="*/ 47625 w 304800"/>
                <a:gd name="T23" fmla="*/ 128588 h 171450"/>
                <a:gd name="T24" fmla="*/ 61913 w 304800"/>
                <a:gd name="T25" fmla="*/ 114300 h 171450"/>
                <a:gd name="T26" fmla="*/ 242888 w 304800"/>
                <a:gd name="T27" fmla="*/ 114300 h 171450"/>
                <a:gd name="T28" fmla="*/ 257175 w 304800"/>
                <a:gd name="T29" fmla="*/ 128588 h 171450"/>
                <a:gd name="T30" fmla="*/ 242888 w 304800"/>
                <a:gd name="T31" fmla="*/ 142875 h 171450"/>
                <a:gd name="T32" fmla="*/ 242888 w 304800"/>
                <a:gd name="T33" fmla="*/ 85725 h 171450"/>
                <a:gd name="T34" fmla="*/ 61913 w 304800"/>
                <a:gd name="T35" fmla="*/ 85725 h 171450"/>
                <a:gd name="T36" fmla="*/ 47625 w 304800"/>
                <a:gd name="T37" fmla="*/ 71438 h 171450"/>
                <a:gd name="T38" fmla="*/ 61913 w 304800"/>
                <a:gd name="T39" fmla="*/ 57150 h 171450"/>
                <a:gd name="T40" fmla="*/ 242888 w 304800"/>
                <a:gd name="T41" fmla="*/ 57150 h 171450"/>
                <a:gd name="T42" fmla="*/ 257175 w 304800"/>
                <a:gd name="T43" fmla="*/ 71438 h 171450"/>
                <a:gd name="T44" fmla="*/ 242888 w 304800"/>
                <a:gd name="T45" fmla="*/ 85725 h 1714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9050" dir="5400000" algn="bl" rotWithShape="0">
                <a:schemeClr val="tx1">
                  <a:alpha val="1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it-IT"/>
            </a:p>
          </p:txBody>
        </p:sp>
      </p:grp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8150"/>
            <a:ext cx="7543800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x-es-XL" sz="2800" dirty="0">
                <a:solidFill>
                  <a:srgbClr val="FFFFFF"/>
                </a:solidFill>
                <a:latin typeface="+mj-lt"/>
                <a:cs typeface="Arial" charset="0"/>
                <a:sym typeface="Barlow SemiBold" charset="0"/>
              </a:rPr>
              <a:t>Medicina basada en el estilo de vida como parte de la gestión de la obesidad 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203598"/>
            <a:ext cx="8424862" cy="3113088"/>
          </a:xfrm>
        </p:spPr>
        <p:txBody>
          <a:bodyPr/>
          <a:lstStyle/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es-ES" sz="2200" u="sng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El enfoque realista: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s-ES" sz="1800" b="1" i="1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Preguntar:</a:t>
            </a:r>
            <a:r>
              <a:rPr lang="es-ES" sz="18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 pedir permiso para hablar del peso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s-ES" sz="1800" b="1" i="1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Evaluar:</a:t>
            </a:r>
            <a:r>
              <a:rPr lang="es-ES" sz="18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 determinar elementos antropométricos e identificar posibles complicaciones y barreras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s-ES" sz="1800" b="1" i="1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Aconsejar:</a:t>
            </a:r>
            <a:r>
              <a:rPr lang="es-ES" sz="18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 hablar sobre las ventajas de reequilibrar el peso y las opciones de tratamiento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s-ES" sz="1800" b="1" i="1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Establecer:</a:t>
            </a:r>
            <a:r>
              <a:rPr lang="es-ES" sz="18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 acordar una pérdida de peso realista con un tratamiento adaptado al paciente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s-ES" sz="1800" b="1" i="1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Ayudar:</a:t>
            </a:r>
            <a:r>
              <a:rPr lang="es-ES" sz="18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 asistir al paciente en el largo proceso de reequilibrar el peso con los medios necesarios y disponibles (evaluación constante, suministro de recursos informativos, adaptación)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endParaRPr lang="ro-RO" sz="2000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2560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24D6F9BE-01F2-4B37-80D7-69F9B4A54028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20</a:t>
            </a:fld>
            <a:endParaRPr lang="en-US" altLang="en-US" sz="1100" dirty="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es-ES" sz="2800" dirty="0" smtClean="0">
                <a:solidFill>
                  <a:srgbClr val="FFFFFF"/>
                </a:solidFill>
                <a:latin typeface="+mj-lt"/>
                <a:cs typeface="Arial" charset="0"/>
                <a:sym typeface="Barlow SemiBold" charset="0"/>
              </a:rPr>
              <a:t>Medicina basada en el estilo de vida como parte de la gestión de la obesidad (2)</a:t>
            </a:r>
            <a:endParaRPr lang="es-ES" sz="2800" dirty="0">
              <a:solidFill>
                <a:srgbClr val="FFFFFF"/>
              </a:solidFill>
              <a:latin typeface="+mj-lt"/>
              <a:cs typeface="Arial" charset="0"/>
              <a:sym typeface="Barlow Semi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3" y="1419225"/>
            <a:ext cx="8205787" cy="3113088"/>
          </a:xfrm>
        </p:spPr>
        <p:txBody>
          <a:bodyPr/>
          <a:lstStyle/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es-ES" sz="2200" u="sng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Gestión multimodal de la obesidad</a:t>
            </a:r>
          </a:p>
          <a:p>
            <a:pPr marL="533400" indent="-457200" eaLnBrk="1" fontAlgn="auto" hangingPunct="1">
              <a:buClr>
                <a:schemeClr val="accent1"/>
              </a:buClr>
              <a:buFont typeface="Barlow Light"/>
              <a:buAutoNum type="arabicPeriod"/>
              <a:defRPr/>
            </a:pPr>
            <a:r>
              <a:rPr lang="es-ES" sz="18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Diagnóstico de obesidad (puntuaciones de desnutrición, pruebas antropométricas, analíticas, genéticas, epigenéticas, metabolómicas o de microbioma intestinal) seguido de una identificación de los riesgos asociados (anamnesis detallada)</a:t>
            </a:r>
          </a:p>
          <a:p>
            <a:pPr marL="533400" indent="-457200" eaLnBrk="1" fontAlgn="auto" hangingPunct="1">
              <a:buClr>
                <a:schemeClr val="accent1"/>
              </a:buClr>
              <a:buFont typeface="Barlow Light"/>
              <a:buAutoNum type="arabicPeriod"/>
              <a:defRPr/>
            </a:pPr>
            <a:r>
              <a:rPr lang="es-ES" sz="18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Definición de unos objetivos realistas</a:t>
            </a:r>
          </a:p>
          <a:p>
            <a:pPr marL="533400" indent="-457200" eaLnBrk="1" fontAlgn="auto" hangingPunct="1">
              <a:buClr>
                <a:schemeClr val="accent1"/>
              </a:buClr>
              <a:buFont typeface="Barlow Light"/>
              <a:buAutoNum type="arabicPeriod"/>
              <a:defRPr/>
            </a:pPr>
            <a:r>
              <a:rPr lang="es-ES" sz="18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Participación en una actividad deportiva adaptada</a:t>
            </a:r>
          </a:p>
          <a:p>
            <a:pPr marL="533400" indent="-457200" eaLnBrk="1" fontAlgn="auto" hangingPunct="1">
              <a:buClr>
                <a:schemeClr val="accent1"/>
              </a:buClr>
              <a:buFont typeface="Barlow Light"/>
              <a:buAutoNum type="arabicPeriod"/>
              <a:defRPr/>
            </a:pPr>
            <a:r>
              <a:rPr lang="es-ES" sz="18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Apoyo dietético y a la hidratación</a:t>
            </a:r>
          </a:p>
          <a:p>
            <a:pPr marL="533400" indent="-457200" eaLnBrk="1" fontAlgn="auto" hangingPunct="1">
              <a:buClr>
                <a:schemeClr val="accent1"/>
              </a:buClr>
              <a:buFont typeface="Barlow Light"/>
              <a:buAutoNum type="arabicPeriod"/>
              <a:defRPr/>
            </a:pPr>
            <a:r>
              <a:rPr lang="es-ES" sz="18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Terapia conductual</a:t>
            </a:r>
            <a:endParaRPr lang="es-ES" sz="1800" dirty="0">
              <a:solidFill>
                <a:schemeClr val="dk1"/>
              </a:solidFill>
              <a:latin typeface="+mn-lt"/>
              <a:ea typeface="Barlow Light"/>
              <a:cs typeface="Barlow Light"/>
              <a:sym typeface="Barlow Light"/>
            </a:endParaRPr>
          </a:p>
        </p:txBody>
      </p:sp>
      <p:sp>
        <p:nvSpPr>
          <p:cNvPr id="26628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5962F499-DF4B-495E-8127-6B7C91E57D91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21</a:t>
            </a:fld>
            <a:endParaRPr lang="en-US" altLang="en-US" sz="1100" dirty="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es-ES" sz="2800" dirty="0" smtClean="0">
                <a:solidFill>
                  <a:srgbClr val="FFFFFF"/>
                </a:solidFill>
                <a:latin typeface="+mj-lt"/>
                <a:cs typeface="Arial" charset="0"/>
                <a:sym typeface="Barlow SemiBold" charset="0"/>
              </a:rPr>
              <a:t>Medicina basada en el estilo de vida como parte de la gestión de la obesidad (3)</a:t>
            </a:r>
            <a:endParaRPr lang="es-ES" sz="2800" dirty="0">
              <a:solidFill>
                <a:srgbClr val="FFFFFF"/>
              </a:solidFill>
              <a:latin typeface="+mj-lt"/>
              <a:cs typeface="Arial" charset="0"/>
              <a:sym typeface="Barlow SemiBold" charset="0"/>
            </a:endParaRPr>
          </a:p>
        </p:txBody>
      </p:sp>
      <p:sp>
        <p:nvSpPr>
          <p:cNvPr id="27651" name="Text Placeholder 2"/>
          <p:cNvSpPr txBox="1">
            <a:spLocks noGrp="1" noChangeArrowheads="1"/>
          </p:cNvSpPr>
          <p:nvPr>
            <p:ph type="body" idx="1"/>
          </p:nvPr>
        </p:nvSpPr>
        <p:spPr>
          <a:xfrm>
            <a:off x="614363" y="1704975"/>
            <a:ext cx="7989887" cy="2827338"/>
          </a:xfrm>
        </p:spPr>
        <p:txBody>
          <a:bodyPr/>
          <a:lstStyle/>
          <a:p>
            <a:pPr marL="419100" indent="-342900" eaLnBrk="1" hangingPunct="1">
              <a:spcAft>
                <a:spcPct val="0"/>
              </a:spcAft>
              <a:buClr>
                <a:schemeClr val="accent1"/>
              </a:buClr>
              <a:buFont typeface="+mj-lt"/>
              <a:buAutoNum type="arabicPeriod" startAt="6"/>
            </a:pPr>
            <a:r>
              <a:rPr lang="es-ES" sz="1800" dirty="0" smtClean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Farmacoterapia (cuando la obesidad alcance un nivel elevado o aparezcan enfermedades concomitantes)</a:t>
            </a:r>
          </a:p>
          <a:p>
            <a:pPr marL="419100" indent="-342900" eaLnBrk="1" hangingPunct="1">
              <a:spcAft>
                <a:spcPct val="0"/>
              </a:spcAft>
              <a:buClr>
                <a:schemeClr val="accent1"/>
              </a:buClr>
              <a:buFont typeface="+mj-lt"/>
              <a:buAutoNum type="arabicPeriod" startAt="6"/>
            </a:pPr>
            <a:r>
              <a:rPr lang="es-ES" sz="1800" dirty="0" smtClean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Intervención quirúrgica (si hay al menos 2 enfermedades concomitantes y la combinación de tratamiento dietético con farmacoterapia no ha dado resultado)</a:t>
            </a:r>
          </a:p>
          <a:p>
            <a:pPr marL="419100" indent="-342900" eaLnBrk="1" hangingPunct="1">
              <a:spcAft>
                <a:spcPct val="0"/>
              </a:spcAft>
              <a:buClr>
                <a:schemeClr val="accent1"/>
              </a:buClr>
              <a:buFont typeface="+mj-lt"/>
              <a:buAutoNum type="arabicPeriod" startAt="6"/>
            </a:pPr>
            <a:r>
              <a:rPr lang="es-ES" sz="1800" dirty="0" smtClean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Participación y apoyo de los familiares</a:t>
            </a:r>
          </a:p>
          <a:p>
            <a:pPr marL="419100" indent="-342900" eaLnBrk="1" hangingPunct="1">
              <a:spcAft>
                <a:spcPct val="0"/>
              </a:spcAft>
              <a:buClr>
                <a:schemeClr val="accent1"/>
              </a:buClr>
              <a:buFont typeface="+mj-lt"/>
              <a:buAutoNum type="arabicPeriod" startAt="6"/>
            </a:pPr>
            <a:r>
              <a:rPr lang="es-ES" sz="1800" dirty="0" smtClean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Apoyo psicológico, empatía, evitar el estigma (terapia individual o en grupo)</a:t>
            </a:r>
          </a:p>
          <a:p>
            <a:pPr marL="419100" indent="-342900" eaLnBrk="1" hangingPunct="1">
              <a:spcAft>
                <a:spcPct val="0"/>
              </a:spcAft>
              <a:buClr>
                <a:schemeClr val="accent1"/>
              </a:buClr>
              <a:buFont typeface="+mj-lt"/>
              <a:buAutoNum type="arabicPeriod" startAt="6"/>
            </a:pPr>
            <a:r>
              <a:rPr lang="es-ES" sz="1800" dirty="0" smtClean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 Monitorización y mantenimiento</a:t>
            </a:r>
            <a:endParaRPr lang="es-ES" sz="1800" dirty="0">
              <a:solidFill>
                <a:srgbClr val="001F46"/>
              </a:solidFill>
              <a:latin typeface="+mn-lt"/>
              <a:cs typeface="Arial" charset="0"/>
              <a:sym typeface="Barlow Light" charset="0"/>
            </a:endParaRPr>
          </a:p>
        </p:txBody>
      </p:sp>
      <p:sp>
        <p:nvSpPr>
          <p:cNvPr id="27652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AE9C9823-4CF4-45EF-9062-A52C04B8EE8E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22</a:t>
            </a:fld>
            <a:endParaRPr lang="en-US" altLang="en-US" sz="1100" dirty="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es-ES" sz="2400" i="1" dirty="0" smtClean="0">
                <a:solidFill>
                  <a:srgbClr val="FFFFFF"/>
                </a:solidFill>
                <a:latin typeface="+mj-lt"/>
                <a:cs typeface="Arial" charset="0"/>
                <a:sym typeface="Barlow SemiBold" charset="0"/>
              </a:rPr>
              <a:t>Bibliografía</a:t>
            </a:r>
            <a:endParaRPr lang="es-ES" sz="2400" i="1" dirty="0">
              <a:solidFill>
                <a:srgbClr val="FFFFFF"/>
              </a:solidFill>
              <a:latin typeface="+mj-lt"/>
              <a:cs typeface="Arial" charset="0"/>
              <a:sym typeface="Barlow SemiBold" charset="0"/>
            </a:endParaRPr>
          </a:p>
        </p:txBody>
      </p:sp>
      <p:sp>
        <p:nvSpPr>
          <p:cNvPr id="28675" name="Text Placeholder 2"/>
          <p:cNvSpPr txBox="1">
            <a:spLocks noGrp="1" noChangeArrowheads="1"/>
          </p:cNvSpPr>
          <p:nvPr>
            <p:ph type="body" idx="1"/>
          </p:nvPr>
        </p:nvSpPr>
        <p:spPr>
          <a:xfrm>
            <a:off x="468313" y="1347788"/>
            <a:ext cx="8496300" cy="3114675"/>
          </a:xfrm>
        </p:spPr>
        <p:txBody>
          <a:bodyPr/>
          <a:lstStyle/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r>
              <a:rPr lang="x-es-XL" sz="11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Chaput JP, Ferraro ZM, Prud'homme D, Sharma AM. Widespread misconceptions about obesity. Can Fam Physician. 2014</a:t>
            </a:r>
            <a:r>
              <a:rPr lang="x-es-XL" sz="1100" dirty="0" smtClean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, 60(11</a:t>
            </a:r>
            <a:r>
              <a:rPr lang="x-es-XL" sz="11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):973-5, 981-4</a:t>
            </a:r>
          </a:p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r>
              <a:rPr lang="x-es-XL" sz="11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Mahmoud R, Kimonis V, Butler MG. Genetics of Obesity in Humans: A Clinical Review. Int. J. Mol. Sci. 2022, 23:11005</a:t>
            </a:r>
          </a:p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r>
              <a:rPr lang="x-es-XL" sz="11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NCD Risk Factor Collaboration. UN Population Division and World Obesity Federation projections. 2017</a:t>
            </a:r>
          </a:p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r>
              <a:rPr lang="x-es-XL" sz="11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Freemark M.S. Pediatric Obesity, Etiology, Pathogenesis and Treatment, Second edition. Humana Press. 2018, ISBN 978-3-319-68191-7</a:t>
            </a:r>
          </a:p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r>
              <a:rPr lang="x-es-XL" sz="11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World Obesity Federation. ”World Obesity Atlas 2022”, London, 2022</a:t>
            </a:r>
          </a:p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r>
              <a:rPr lang="x-es-XL" sz="11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Grief SN, Waterman M. Approach to Obesity Management in the Primary Care Setting. J Obes Weight-Loss Medication. 2019, 5:1024</a:t>
            </a:r>
          </a:p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r>
              <a:rPr lang="x-es-XL" sz="11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Forgione N, Deed G, Kilov G et al. Managing Obesity in Primary Care: Breaking Down the Barriers. Adv Ther 2018, 35:191-198</a:t>
            </a:r>
          </a:p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r>
              <a:rPr lang="x-es-XL" sz="1100" dirty="0">
                <a:latin typeface="+mn-lt"/>
                <a:cs typeface="Arial" charset="0"/>
                <a:sym typeface="Barlow Light" charset="0"/>
              </a:rPr>
              <a:t>MacKay H, Gunasekara CJ, Yam KY, et al. Sex-specific epigenetic development in the mouse hypothalamic arcuate nucleus pinpoints human genomic regions associated with body mass index. Sci Adv. 2022, 8(39):eabo3991. </a:t>
            </a:r>
          </a:p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r>
              <a:rPr lang="x-es-XL" sz="110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Eurostat</a:t>
            </a:r>
            <a:r>
              <a:rPr lang="x-es-XL" sz="1100" smtClean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. «</a:t>
            </a:r>
            <a:r>
              <a:rPr lang="x-es-XL" sz="11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Body mass index (BMI) by sex, age and income quintile» (Índice de masa corporal (IMC) por sexo, edad y quintil de ingresos) 2019. Consultado en </a:t>
            </a:r>
            <a:r>
              <a:rPr lang="x-es-XL" sz="11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  <a:hlinkClick r:id="rId2"/>
              </a:rPr>
              <a:t>https://appsso.eurostat.ec.europa.eu/nui/show.do?dataset=hlth_ehis_bm1i&amp;lang=en</a:t>
            </a:r>
          </a:p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r>
              <a:rPr lang="x-es-XL" sz="11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https://www.verywellmind.com/difference-between-disordered-eating-and-eating-disorders-5184548</a:t>
            </a:r>
          </a:p>
        </p:txBody>
      </p:sp>
      <p:sp>
        <p:nvSpPr>
          <p:cNvPr id="28676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22A78314-FA73-4AF8-A343-F5FCFCEC5CF4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23</a:t>
            </a:fld>
            <a:endParaRPr lang="en-US" altLang="en-US" sz="1100" dirty="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503;p3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F5C42E62-170F-44E8-83A7-A15AC792F6F7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24</a:t>
            </a:fld>
            <a:endParaRPr lang="en-US" altLang="en-US" sz="1100" dirty="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635125"/>
            <a:ext cx="3552825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63;p14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marL="1397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es-ES" sz="1800" dirty="0" smtClean="0">
                <a:solidFill>
                  <a:schemeClr val="bg1"/>
                </a:solidFill>
                <a:latin typeface="+mj-lt"/>
                <a:cs typeface="Arial" charset="0"/>
                <a:sym typeface="Barlow SemiBold" charset="0"/>
              </a:rPr>
              <a:t>Número de proyecto: 2021-1-RO01- KA220-HED-38B739A3</a:t>
            </a:r>
            <a:endParaRPr lang="es-ES" sz="1800" dirty="0">
              <a:solidFill>
                <a:schemeClr val="bg1"/>
              </a:solidFill>
              <a:latin typeface="+mj-lt"/>
              <a:cs typeface="Arial" charset="0"/>
              <a:sym typeface="Barlow SemiBold" charset="0"/>
            </a:endParaRP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363538" y="2787650"/>
            <a:ext cx="4967287" cy="1223963"/>
          </a:xfrm>
        </p:spPr>
        <p:txBody>
          <a:bodyPr/>
          <a:lstStyle/>
          <a:p>
            <a:pPr marL="1397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es-ES" sz="1400" dirty="0" smtClean="0">
                <a:solidFill>
                  <a:schemeClr val="tx1"/>
                </a:solidFill>
                <a:latin typeface="+mn-lt"/>
                <a:ea typeface="Barlow Light"/>
                <a:cs typeface="Calibri" panose="020F0502020204030204" pitchFamily="34" charset="0"/>
                <a:sym typeface="Barlow Light"/>
              </a:rPr>
              <a:t>La financiación de la Comisión Europea para la elaboración de esta presentación no constituye una adhesión a su contenido, que refleja exclusivamente las opiniones de los autores, y no puede responsabilizarse a la Comisión del uso que pueda hacerse de la información que contiene.</a:t>
            </a:r>
          </a:p>
          <a:p>
            <a:pPr marL="0" indent="0" eaLnBrk="1" fontAlgn="auto" hangingPunct="1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  <a:defRPr/>
            </a:pPr>
            <a:endParaRPr sz="1400" dirty="0">
              <a:solidFill>
                <a:schemeClr val="accent2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marL="0" indent="0" eaLnBrk="1" fontAlgn="auto" hangingPunct="1">
              <a:spcBef>
                <a:spcPts val="0"/>
              </a:spcBef>
              <a:buClr>
                <a:schemeClr val="accent1"/>
              </a:buClr>
              <a:buFont typeface="Barlow Light"/>
              <a:buNone/>
              <a:defRPr/>
            </a:pPr>
            <a:endParaRPr sz="1400" dirty="0">
              <a:solidFill>
                <a:schemeClr val="accent2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8196" name="Google Shape;167;p14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66A9D211-631D-47A9-AA58-04B63F680DB6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3</a:t>
            </a:fld>
            <a:endParaRPr lang="en-US" altLang="en-US" sz="1100" dirty="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  <p:grpSp>
        <p:nvGrpSpPr>
          <p:cNvPr id="8197" name="Google Shape;168;p14"/>
          <p:cNvGrpSpPr>
            <a:grpSpLocks/>
          </p:cNvGrpSpPr>
          <p:nvPr/>
        </p:nvGrpSpPr>
        <p:grpSpPr bwMode="auto">
          <a:xfrm>
            <a:off x="8391525" y="301625"/>
            <a:ext cx="450850" cy="450850"/>
            <a:chOff x="3277794" y="2969995"/>
            <a:chExt cx="457200" cy="457200"/>
          </a:xfrm>
        </p:grpSpPr>
        <p:sp>
          <p:nvSpPr>
            <p:cNvPr id="8200" name="Google Shape;169;p14"/>
            <p:cNvSpPr>
              <a:spLocks/>
            </p:cNvSpPr>
            <p:nvPr/>
          </p:nvSpPr>
          <p:spPr bwMode="auto">
            <a:xfrm>
              <a:off x="3277794" y="2969995"/>
              <a:ext cx="457200" cy="171450"/>
            </a:xfrm>
            <a:custGeom>
              <a:avLst/>
              <a:gdLst>
                <a:gd name="T0" fmla="*/ 19050 w 457200"/>
                <a:gd name="T1" fmla="*/ 104775 h 171450"/>
                <a:gd name="T2" fmla="*/ 40005 w 457200"/>
                <a:gd name="T3" fmla="*/ 104775 h 171450"/>
                <a:gd name="T4" fmla="*/ 123825 w 457200"/>
                <a:gd name="T5" fmla="*/ 171450 h 171450"/>
                <a:gd name="T6" fmla="*/ 207645 w 457200"/>
                <a:gd name="T7" fmla="*/ 104775 h 171450"/>
                <a:gd name="T8" fmla="*/ 250508 w 457200"/>
                <a:gd name="T9" fmla="*/ 104775 h 171450"/>
                <a:gd name="T10" fmla="*/ 334328 w 457200"/>
                <a:gd name="T11" fmla="*/ 171450 h 171450"/>
                <a:gd name="T12" fmla="*/ 418148 w 457200"/>
                <a:gd name="T13" fmla="*/ 104775 h 171450"/>
                <a:gd name="T14" fmla="*/ 438150 w 457200"/>
                <a:gd name="T15" fmla="*/ 104775 h 171450"/>
                <a:gd name="T16" fmla="*/ 457200 w 457200"/>
                <a:gd name="T17" fmla="*/ 85725 h 171450"/>
                <a:gd name="T18" fmla="*/ 438150 w 457200"/>
                <a:gd name="T19" fmla="*/ 66675 h 171450"/>
                <a:gd name="T20" fmla="*/ 417195 w 457200"/>
                <a:gd name="T21" fmla="*/ 66675 h 171450"/>
                <a:gd name="T22" fmla="*/ 333375 w 457200"/>
                <a:gd name="T23" fmla="*/ 0 h 171450"/>
                <a:gd name="T24" fmla="*/ 249555 w 457200"/>
                <a:gd name="T25" fmla="*/ 66675 h 171450"/>
                <a:gd name="T26" fmla="*/ 206693 w 457200"/>
                <a:gd name="T27" fmla="*/ 66675 h 171450"/>
                <a:gd name="T28" fmla="*/ 122873 w 457200"/>
                <a:gd name="T29" fmla="*/ 0 h 171450"/>
                <a:gd name="T30" fmla="*/ 40005 w 457200"/>
                <a:gd name="T31" fmla="*/ 66675 h 171450"/>
                <a:gd name="T32" fmla="*/ 19050 w 457200"/>
                <a:gd name="T33" fmla="*/ 66675 h 171450"/>
                <a:gd name="T34" fmla="*/ 0 w 457200"/>
                <a:gd name="T35" fmla="*/ 85725 h 171450"/>
                <a:gd name="T36" fmla="*/ 19050 w 457200"/>
                <a:gd name="T37" fmla="*/ 104775 h 171450"/>
                <a:gd name="T38" fmla="*/ 289560 w 457200"/>
                <a:gd name="T39" fmla="*/ 66675 h 171450"/>
                <a:gd name="T40" fmla="*/ 333375 w 457200"/>
                <a:gd name="T41" fmla="*/ 38100 h 171450"/>
                <a:gd name="T42" fmla="*/ 377190 w 457200"/>
                <a:gd name="T43" fmla="*/ 66675 h 171450"/>
                <a:gd name="T44" fmla="*/ 381000 w 457200"/>
                <a:gd name="T45" fmla="*/ 85725 h 171450"/>
                <a:gd name="T46" fmla="*/ 377190 w 457200"/>
                <a:gd name="T47" fmla="*/ 104775 h 171450"/>
                <a:gd name="T48" fmla="*/ 333375 w 457200"/>
                <a:gd name="T49" fmla="*/ 133350 h 171450"/>
                <a:gd name="T50" fmla="*/ 289560 w 457200"/>
                <a:gd name="T51" fmla="*/ 104775 h 171450"/>
                <a:gd name="T52" fmla="*/ 285750 w 457200"/>
                <a:gd name="T53" fmla="*/ 85725 h 171450"/>
                <a:gd name="T54" fmla="*/ 289560 w 457200"/>
                <a:gd name="T55" fmla="*/ 66675 h 171450"/>
                <a:gd name="T56" fmla="*/ 80010 w 457200"/>
                <a:gd name="T57" fmla="*/ 66675 h 171450"/>
                <a:gd name="T58" fmla="*/ 123825 w 457200"/>
                <a:gd name="T59" fmla="*/ 38100 h 171450"/>
                <a:gd name="T60" fmla="*/ 167640 w 457200"/>
                <a:gd name="T61" fmla="*/ 66675 h 171450"/>
                <a:gd name="T62" fmla="*/ 171450 w 457200"/>
                <a:gd name="T63" fmla="*/ 85725 h 171450"/>
                <a:gd name="T64" fmla="*/ 167640 w 457200"/>
                <a:gd name="T65" fmla="*/ 104775 h 171450"/>
                <a:gd name="T66" fmla="*/ 123825 w 457200"/>
                <a:gd name="T67" fmla="*/ 133350 h 171450"/>
                <a:gd name="T68" fmla="*/ 80010 w 457200"/>
                <a:gd name="T69" fmla="*/ 104775 h 171450"/>
                <a:gd name="T70" fmla="*/ 76200 w 457200"/>
                <a:gd name="T71" fmla="*/ 85725 h 171450"/>
                <a:gd name="T72" fmla="*/ 80010 w 457200"/>
                <a:gd name="T73" fmla="*/ 66675 h 1714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9050" dir="5400000" algn="bl" rotWithShape="0">
                <a:schemeClr val="tx1">
                  <a:alpha val="1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it-IT"/>
            </a:p>
          </p:txBody>
        </p:sp>
        <p:sp>
          <p:nvSpPr>
            <p:cNvPr id="8201" name="Google Shape;170;p14"/>
            <p:cNvSpPr>
              <a:spLocks/>
            </p:cNvSpPr>
            <p:nvPr/>
          </p:nvSpPr>
          <p:spPr bwMode="auto">
            <a:xfrm>
              <a:off x="3430194" y="3189070"/>
              <a:ext cx="304800" cy="238125"/>
            </a:xfrm>
            <a:custGeom>
              <a:avLst/>
              <a:gdLst>
                <a:gd name="T0" fmla="*/ 295275 w 304800"/>
                <a:gd name="T1" fmla="*/ 0 h 238125"/>
                <a:gd name="T2" fmla="*/ 9525 w 304800"/>
                <a:gd name="T3" fmla="*/ 0 h 238125"/>
                <a:gd name="T4" fmla="*/ 0 w 304800"/>
                <a:gd name="T5" fmla="*/ 9525 h 238125"/>
                <a:gd name="T6" fmla="*/ 0 w 304800"/>
                <a:gd name="T7" fmla="*/ 47625 h 238125"/>
                <a:gd name="T8" fmla="*/ 142875 w 304800"/>
                <a:gd name="T9" fmla="*/ 47625 h 238125"/>
                <a:gd name="T10" fmla="*/ 171450 w 304800"/>
                <a:gd name="T11" fmla="*/ 76200 h 238125"/>
                <a:gd name="T12" fmla="*/ 171450 w 304800"/>
                <a:gd name="T13" fmla="*/ 238125 h 238125"/>
                <a:gd name="T14" fmla="*/ 304800 w 304800"/>
                <a:gd name="T15" fmla="*/ 238125 h 238125"/>
                <a:gd name="T16" fmla="*/ 304800 w 304800"/>
                <a:gd name="T17" fmla="*/ 9525 h 238125"/>
                <a:gd name="T18" fmla="*/ 295275 w 304800"/>
                <a:gd name="T19" fmla="*/ 0 h 238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9050" dir="5400000" algn="bl" rotWithShape="0">
                <a:schemeClr val="tx1">
                  <a:alpha val="1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it-IT"/>
            </a:p>
          </p:txBody>
        </p:sp>
        <p:sp>
          <p:nvSpPr>
            <p:cNvPr id="8202" name="Google Shape;171;p14"/>
            <p:cNvSpPr>
              <a:spLocks/>
            </p:cNvSpPr>
            <p:nvPr/>
          </p:nvSpPr>
          <p:spPr bwMode="auto">
            <a:xfrm>
              <a:off x="3277794" y="3255745"/>
              <a:ext cx="304800" cy="171450"/>
            </a:xfrm>
            <a:custGeom>
              <a:avLst/>
              <a:gdLst>
                <a:gd name="T0" fmla="*/ 285750 w 304800"/>
                <a:gd name="T1" fmla="*/ 0 h 171450"/>
                <a:gd name="T2" fmla="*/ 19050 w 304800"/>
                <a:gd name="T3" fmla="*/ 0 h 171450"/>
                <a:gd name="T4" fmla="*/ 0 w 304800"/>
                <a:gd name="T5" fmla="*/ 19050 h 171450"/>
                <a:gd name="T6" fmla="*/ 0 w 304800"/>
                <a:gd name="T7" fmla="*/ 170498 h 171450"/>
                <a:gd name="T8" fmla="*/ 953 w 304800"/>
                <a:gd name="T9" fmla="*/ 171450 h 171450"/>
                <a:gd name="T10" fmla="*/ 304800 w 304800"/>
                <a:gd name="T11" fmla="*/ 171450 h 171450"/>
                <a:gd name="T12" fmla="*/ 304800 w 304800"/>
                <a:gd name="T13" fmla="*/ 171450 h 171450"/>
                <a:gd name="T14" fmla="*/ 304800 w 304800"/>
                <a:gd name="T15" fmla="*/ 19050 h 171450"/>
                <a:gd name="T16" fmla="*/ 285750 w 304800"/>
                <a:gd name="T17" fmla="*/ 0 h 171450"/>
                <a:gd name="T18" fmla="*/ 242888 w 304800"/>
                <a:gd name="T19" fmla="*/ 142875 h 171450"/>
                <a:gd name="T20" fmla="*/ 61913 w 304800"/>
                <a:gd name="T21" fmla="*/ 142875 h 171450"/>
                <a:gd name="T22" fmla="*/ 47625 w 304800"/>
                <a:gd name="T23" fmla="*/ 128588 h 171450"/>
                <a:gd name="T24" fmla="*/ 61913 w 304800"/>
                <a:gd name="T25" fmla="*/ 114300 h 171450"/>
                <a:gd name="T26" fmla="*/ 242888 w 304800"/>
                <a:gd name="T27" fmla="*/ 114300 h 171450"/>
                <a:gd name="T28" fmla="*/ 257175 w 304800"/>
                <a:gd name="T29" fmla="*/ 128588 h 171450"/>
                <a:gd name="T30" fmla="*/ 242888 w 304800"/>
                <a:gd name="T31" fmla="*/ 142875 h 171450"/>
                <a:gd name="T32" fmla="*/ 242888 w 304800"/>
                <a:gd name="T33" fmla="*/ 85725 h 171450"/>
                <a:gd name="T34" fmla="*/ 61913 w 304800"/>
                <a:gd name="T35" fmla="*/ 85725 h 171450"/>
                <a:gd name="T36" fmla="*/ 47625 w 304800"/>
                <a:gd name="T37" fmla="*/ 71438 h 171450"/>
                <a:gd name="T38" fmla="*/ 61913 w 304800"/>
                <a:gd name="T39" fmla="*/ 57150 h 171450"/>
                <a:gd name="T40" fmla="*/ 242888 w 304800"/>
                <a:gd name="T41" fmla="*/ 57150 h 171450"/>
                <a:gd name="T42" fmla="*/ 257175 w 304800"/>
                <a:gd name="T43" fmla="*/ 71438 h 171450"/>
                <a:gd name="T44" fmla="*/ 242888 w 304800"/>
                <a:gd name="T45" fmla="*/ 85725 h 1714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9050" dir="5400000" algn="bl" rotWithShape="0">
                <a:schemeClr val="tx1">
                  <a:alpha val="1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it-IT"/>
            </a:p>
          </p:txBody>
        </p:sp>
      </p:grp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24050"/>
            <a:ext cx="31956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8150"/>
            <a:ext cx="475773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 noGrp="1" noChangeArrowheads="1"/>
          </p:cNvSpPr>
          <p:nvPr>
            <p:ph type="ctrTitle"/>
          </p:nvPr>
        </p:nvSpPr>
        <p:spPr>
          <a:xfrm>
            <a:off x="614363" y="3124200"/>
            <a:ext cx="6059487" cy="15335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es-ES" sz="3200" dirty="0" smtClean="0">
                <a:solidFill>
                  <a:srgbClr val="FFFFFF"/>
                </a:solidFill>
                <a:latin typeface="+mj-lt"/>
                <a:cs typeface="Arial" charset="0"/>
                <a:sym typeface="Barlow SemiBold" charset="0"/>
              </a:rPr>
              <a:t>Definición de obesidad</a:t>
            </a:r>
            <a:endParaRPr lang="es-ES" sz="3200" dirty="0">
              <a:solidFill>
                <a:srgbClr val="FFFFFF"/>
              </a:solidFill>
              <a:latin typeface="+mj-lt"/>
              <a:cs typeface="Arial" charset="0"/>
              <a:sym typeface="Barlow SemiBold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288" y="2284413"/>
            <a:ext cx="8569325" cy="2247900"/>
          </a:xfrm>
        </p:spPr>
        <p:txBody>
          <a:bodyPr/>
          <a:lstStyle/>
          <a:p>
            <a:pPr marL="76200" indent="0" algn="ctr" eaLnBrk="1" fontAlgn="auto" hangingPunct="1">
              <a:spcBef>
                <a:spcPts val="1000"/>
              </a:spcBef>
              <a:buClr>
                <a:schemeClr val="accent1"/>
              </a:buClr>
              <a:buFont typeface="Barlow Light"/>
              <a:buNone/>
              <a:defRPr/>
            </a:pPr>
            <a:r>
              <a:rPr lang="es-ES" sz="2000" dirty="0" smtClean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Según la Organización Mundial de la Salud (OMS), la obesidad es una acumulación excesiva de tejido adiposo (grasa). Este cambio se considera anómalo y un riesgo para la salud.</a:t>
            </a:r>
          </a:p>
          <a:p>
            <a:pPr algn="ctr" eaLnBrk="1" fontAlgn="auto" hangingPunct="1">
              <a:spcBef>
                <a:spcPts val="1000"/>
              </a:spcBef>
              <a:buClr>
                <a:schemeClr val="accent1"/>
              </a:buClr>
              <a:buFont typeface="Barlow Light"/>
              <a:buChar char="▸"/>
              <a:defRPr/>
            </a:pPr>
            <a:endParaRPr lang="es-ES" sz="2000" dirty="0">
              <a:solidFill>
                <a:schemeClr val="dk1"/>
              </a:solidFill>
              <a:latin typeface="+mn-lt"/>
              <a:ea typeface="Barlow Light"/>
              <a:cs typeface="Barlow Light"/>
              <a:sym typeface="Barlow Light"/>
            </a:endParaRPr>
          </a:p>
        </p:txBody>
      </p:sp>
      <p:sp>
        <p:nvSpPr>
          <p:cNvPr id="10243" name="Google Shape;203;p18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36EA2DDF-3FEB-4E3C-A2C3-3A1F29A02783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5</a:t>
            </a:fld>
            <a:endParaRPr lang="en-US" altLang="en-US" sz="1100" dirty="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  <p:grpSp>
        <p:nvGrpSpPr>
          <p:cNvPr id="10244" name="Google Shape;204;p18"/>
          <p:cNvGrpSpPr>
            <a:grpSpLocks/>
          </p:cNvGrpSpPr>
          <p:nvPr/>
        </p:nvGrpSpPr>
        <p:grpSpPr bwMode="auto">
          <a:xfrm>
            <a:off x="8435975" y="288925"/>
            <a:ext cx="361950" cy="476250"/>
            <a:chOff x="4276825" y="487236"/>
            <a:chExt cx="317500" cy="419100"/>
          </a:xfrm>
        </p:grpSpPr>
        <p:sp>
          <p:nvSpPr>
            <p:cNvPr id="10246" name="Google Shape;205;p18"/>
            <p:cNvSpPr>
              <a:spLocks/>
            </p:cNvSpPr>
            <p:nvPr/>
          </p:nvSpPr>
          <p:spPr bwMode="auto">
            <a:xfrm>
              <a:off x="4276825" y="706311"/>
              <a:ext cx="317500" cy="200025"/>
            </a:xfrm>
            <a:custGeom>
              <a:avLst/>
              <a:gdLst>
                <a:gd name="T0" fmla="*/ 233456 w 317500"/>
                <a:gd name="T1" fmla="*/ 11968 h 200025"/>
                <a:gd name="T2" fmla="*/ 233456 w 317500"/>
                <a:gd name="T3" fmla="*/ 77950 h 200025"/>
                <a:gd name="T4" fmla="*/ 250530 w 317500"/>
                <a:gd name="T5" fmla="*/ 114415 h 200025"/>
                <a:gd name="T6" fmla="*/ 214779 w 317500"/>
                <a:gd name="T7" fmla="*/ 131832 h 200025"/>
                <a:gd name="T8" fmla="*/ 197705 w 317500"/>
                <a:gd name="T9" fmla="*/ 95365 h 200025"/>
                <a:gd name="T10" fmla="*/ 214779 w 317500"/>
                <a:gd name="T11" fmla="*/ 77950 h 200025"/>
                <a:gd name="T12" fmla="*/ 214779 w 317500"/>
                <a:gd name="T13" fmla="*/ 5296 h 200025"/>
                <a:gd name="T14" fmla="*/ 177426 w 317500"/>
                <a:gd name="T15" fmla="*/ 0 h 200025"/>
                <a:gd name="T16" fmla="*/ 140074 w 317500"/>
                <a:gd name="T17" fmla="*/ 0 h 200025"/>
                <a:gd name="T18" fmla="*/ 102721 w 317500"/>
                <a:gd name="T19" fmla="*/ 5296 h 200025"/>
                <a:gd name="T20" fmla="*/ 102721 w 317500"/>
                <a:gd name="T21" fmla="*/ 76200 h 200025"/>
                <a:gd name="T22" fmla="*/ 112075 w 317500"/>
                <a:gd name="T23" fmla="*/ 76200 h 200025"/>
                <a:gd name="T24" fmla="*/ 149412 w 317500"/>
                <a:gd name="T25" fmla="*/ 114283 h 200025"/>
                <a:gd name="T26" fmla="*/ 149412 w 317500"/>
                <a:gd name="T27" fmla="*/ 114284 h 200025"/>
                <a:gd name="T28" fmla="*/ 149412 w 317500"/>
                <a:gd name="T29" fmla="*/ 171450 h 200025"/>
                <a:gd name="T30" fmla="*/ 140074 w 317500"/>
                <a:gd name="T31" fmla="*/ 180975 h 200025"/>
                <a:gd name="T32" fmla="*/ 121397 w 317500"/>
                <a:gd name="T33" fmla="*/ 180975 h 200025"/>
                <a:gd name="T34" fmla="*/ 112059 w 317500"/>
                <a:gd name="T35" fmla="*/ 171450 h 200025"/>
                <a:gd name="T36" fmla="*/ 121397 w 317500"/>
                <a:gd name="T37" fmla="*/ 161925 h 200025"/>
                <a:gd name="T38" fmla="*/ 130797 w 317500"/>
                <a:gd name="T39" fmla="*/ 161925 h 200025"/>
                <a:gd name="T40" fmla="*/ 130797 w 317500"/>
                <a:gd name="T41" fmla="*/ 114300 h 200025"/>
                <a:gd name="T42" fmla="*/ 112123 w 317500"/>
                <a:gd name="T43" fmla="*/ 95250 h 200025"/>
                <a:gd name="T44" fmla="*/ 112120 w 317500"/>
                <a:gd name="T45" fmla="*/ 95250 h 200025"/>
                <a:gd name="T46" fmla="*/ 74690 w 317500"/>
                <a:gd name="T47" fmla="*/ 95250 h 200025"/>
                <a:gd name="T48" fmla="*/ 55968 w 317500"/>
                <a:gd name="T49" fmla="*/ 114348 h 200025"/>
                <a:gd name="T50" fmla="*/ 55968 w 317500"/>
                <a:gd name="T51" fmla="*/ 161925 h 200025"/>
                <a:gd name="T52" fmla="*/ 65368 w 317500"/>
                <a:gd name="T53" fmla="*/ 161925 h 200025"/>
                <a:gd name="T54" fmla="*/ 74706 w 317500"/>
                <a:gd name="T55" fmla="*/ 171450 h 200025"/>
                <a:gd name="T56" fmla="*/ 65368 w 317500"/>
                <a:gd name="T57" fmla="*/ 180975 h 200025"/>
                <a:gd name="T58" fmla="*/ 46691 w 317500"/>
                <a:gd name="T59" fmla="*/ 180975 h 200025"/>
                <a:gd name="T60" fmla="*/ 37353 w 317500"/>
                <a:gd name="T61" fmla="*/ 171450 h 200025"/>
                <a:gd name="T62" fmla="*/ 37353 w 317500"/>
                <a:gd name="T63" fmla="*/ 114300 h 200025"/>
                <a:gd name="T64" fmla="*/ 74704 w 317500"/>
                <a:gd name="T65" fmla="*/ 76200 h 200025"/>
                <a:gd name="T66" fmla="*/ 74706 w 317500"/>
                <a:gd name="T67" fmla="*/ 76200 h 200025"/>
                <a:gd name="T68" fmla="*/ 84044 w 317500"/>
                <a:gd name="T69" fmla="*/ 76200 h 200025"/>
                <a:gd name="T70" fmla="*/ 84044 w 317500"/>
                <a:gd name="T71" fmla="*/ 11968 h 200025"/>
                <a:gd name="T72" fmla="*/ 0 w 317500"/>
                <a:gd name="T73" fmla="*/ 142875 h 200025"/>
                <a:gd name="T74" fmla="*/ 0 w 317500"/>
                <a:gd name="T75" fmla="*/ 200025 h 200025"/>
                <a:gd name="T76" fmla="*/ 317500 w 317500"/>
                <a:gd name="T77" fmla="*/ 200025 h 200025"/>
                <a:gd name="T78" fmla="*/ 317500 w 317500"/>
                <a:gd name="T79" fmla="*/ 142875 h 200025"/>
                <a:gd name="T80" fmla="*/ 233456 w 317500"/>
                <a:gd name="T81" fmla="*/ 11968 h 2000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9050" dir="5400000" algn="bl" rotWithShape="0">
                <a:schemeClr val="tx1">
                  <a:alpha val="1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it-IT"/>
            </a:p>
          </p:txBody>
        </p:sp>
        <p:sp>
          <p:nvSpPr>
            <p:cNvPr id="10247" name="Google Shape;206;p18"/>
            <p:cNvSpPr>
              <a:spLocks/>
            </p:cNvSpPr>
            <p:nvPr/>
          </p:nvSpPr>
          <p:spPr bwMode="auto">
            <a:xfrm>
              <a:off x="4342192" y="487236"/>
              <a:ext cx="186764" cy="190500"/>
            </a:xfrm>
            <a:custGeom>
              <a:avLst/>
              <a:gdLst>
                <a:gd name="T0" fmla="*/ 186765 w 186764"/>
                <a:gd name="T1" fmla="*/ 95250 h 190500"/>
                <a:gd name="T2" fmla="*/ 93382 w 186764"/>
                <a:gd name="T3" fmla="*/ 190500 h 190500"/>
                <a:gd name="T4" fmla="*/ 0 w 186764"/>
                <a:gd name="T5" fmla="*/ 95250 h 190500"/>
                <a:gd name="T6" fmla="*/ 93382 w 186764"/>
                <a:gd name="T7" fmla="*/ 0 h 190500"/>
                <a:gd name="T8" fmla="*/ 186765 w 186764"/>
                <a:gd name="T9" fmla="*/ 95250 h 190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9050" dir="5400000" algn="bl" rotWithShape="0">
                <a:schemeClr val="tx1">
                  <a:alpha val="1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it-IT"/>
            </a:p>
          </p:txBody>
        </p:sp>
      </p:grpSp>
      <p:sp>
        <p:nvSpPr>
          <p:cNvPr id="10245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es-ES" sz="3000" dirty="0" smtClean="0">
                <a:solidFill>
                  <a:srgbClr val="FFFFFF"/>
                </a:solidFill>
                <a:latin typeface="+mj-lt"/>
                <a:cs typeface="Arial" charset="0"/>
                <a:sym typeface="Barlow SemiBold" charset="0"/>
              </a:rPr>
              <a:t>Obesidad: definición</a:t>
            </a:r>
            <a:endParaRPr lang="es-ES" sz="3000" dirty="0">
              <a:solidFill>
                <a:srgbClr val="FFFFFF"/>
              </a:solidFill>
              <a:latin typeface="+mj-lt"/>
              <a:cs typeface="Arial" charset="0"/>
              <a:sym typeface="Barlow SemiBold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es-ES" sz="3000" dirty="0" smtClean="0">
                <a:solidFill>
                  <a:srgbClr val="FFFFFF"/>
                </a:solidFill>
                <a:latin typeface="+mj-lt"/>
                <a:cs typeface="Arial" charset="0"/>
                <a:sym typeface="Barlow SemiBold" charset="0"/>
              </a:rPr>
              <a:t>Índice de masa corporal</a:t>
            </a:r>
            <a:endParaRPr lang="es-ES" sz="3000" dirty="0">
              <a:solidFill>
                <a:srgbClr val="FFFFFF"/>
              </a:solidFill>
              <a:latin typeface="+mj-lt"/>
              <a:cs typeface="Arial" charset="0"/>
              <a:sym typeface="Barlow SemiBold" charset="0"/>
            </a:endParaRPr>
          </a:p>
        </p:txBody>
      </p:sp>
      <p:sp>
        <p:nvSpPr>
          <p:cNvPr id="11267" name="Text Placeholder 2"/>
          <p:cNvSpPr txBox="1">
            <a:spLocks noGrp="1" noChangeArrowheads="1"/>
          </p:cNvSpPr>
          <p:nvPr>
            <p:ph type="body" idx="1"/>
          </p:nvPr>
        </p:nvSpPr>
        <p:spPr>
          <a:xfrm>
            <a:off x="614363" y="1704975"/>
            <a:ext cx="8421687" cy="2827338"/>
          </a:xfrm>
        </p:spPr>
        <p:txBody>
          <a:bodyPr/>
          <a:lstStyle/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r>
              <a:rPr lang="es-ES" sz="2000" dirty="0" smtClean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Desde un punto de vista teórico, esta categoría incluye a personas con un índice de masa corporal (IMC) superior a 30 kg/m².</a:t>
            </a:r>
          </a:p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endParaRPr lang="en-US" altLang="en-US" sz="2400" dirty="0" smtClean="0">
              <a:solidFill>
                <a:srgbClr val="001F46"/>
              </a:solidFill>
              <a:latin typeface="Barlow Light" charset="0"/>
              <a:cs typeface="Arial" charset="0"/>
              <a:sym typeface="Barlow Light" charset="0"/>
            </a:endParaRPr>
          </a:p>
        </p:txBody>
      </p:sp>
      <p:sp>
        <p:nvSpPr>
          <p:cNvPr id="11268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A58D7790-4969-47D6-83A3-8C780A92F01C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6</a:t>
            </a:fld>
            <a:endParaRPr lang="en-US" altLang="en-US" sz="1100" dirty="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612620"/>
              </p:ext>
            </p:extLst>
          </p:nvPr>
        </p:nvGraphicFramePr>
        <p:xfrm>
          <a:off x="1979712" y="2590597"/>
          <a:ext cx="5254626" cy="19417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27313"/>
                <a:gridCol w="2627313"/>
              </a:tblGrid>
              <a:tr h="274182">
                <a:tc>
                  <a:txBody>
                    <a:bodyPr/>
                    <a:lstStyle/>
                    <a:p>
                      <a:pPr algn="ctr"/>
                      <a:r>
                        <a:rPr lang="es-ES" sz="1200" b="1" noProof="0" dirty="0" smtClean="0">
                          <a:latin typeface="+mn-lt"/>
                        </a:rPr>
                        <a:t>Índice de masa corporal (kg/m²)</a:t>
                      </a:r>
                      <a:endParaRPr lang="es-ES" sz="1200" b="1" noProof="0" dirty="0">
                        <a:latin typeface="+mn-lt"/>
                      </a:endParaRPr>
                    </a:p>
                  </a:txBody>
                  <a:tcPr marL="91465" marR="91465" marT="45668" marB="456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noProof="0" dirty="0" smtClean="0">
                          <a:latin typeface="+mn-lt"/>
                        </a:rPr>
                        <a:t>Interpretación</a:t>
                      </a:r>
                      <a:endParaRPr lang="es-ES" sz="1200" b="1" noProof="0" dirty="0">
                        <a:latin typeface="+mn-lt"/>
                      </a:endParaRPr>
                    </a:p>
                  </a:txBody>
                  <a:tcPr marL="91465" marR="91465" marT="45668" marB="456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82">
                <a:tc>
                  <a:txBody>
                    <a:bodyPr/>
                    <a:lstStyle/>
                    <a:p>
                      <a:pPr algn="ctr"/>
                      <a:r>
                        <a:rPr lang="es-ES" sz="1200" noProof="0" dirty="0" smtClean="0">
                          <a:latin typeface="+mn-lt"/>
                        </a:rPr>
                        <a:t>&lt;18,5</a:t>
                      </a:r>
                      <a:endParaRPr lang="es-ES" sz="1200" noProof="0" dirty="0">
                        <a:latin typeface="+mn-lt"/>
                      </a:endParaRPr>
                    </a:p>
                  </a:txBody>
                  <a:tcPr marL="91465" marR="91465" marT="45668" marB="456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noProof="0" dirty="0" smtClean="0">
                          <a:latin typeface="+mn-lt"/>
                        </a:rPr>
                        <a:t>Peso insuficiente</a:t>
                      </a:r>
                      <a:endParaRPr lang="es-ES" sz="1200" noProof="0" dirty="0">
                        <a:latin typeface="+mn-lt"/>
                      </a:endParaRPr>
                    </a:p>
                  </a:txBody>
                  <a:tcPr marL="91465" marR="91465" marT="45668" marB="456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82">
                <a:tc>
                  <a:txBody>
                    <a:bodyPr/>
                    <a:lstStyle/>
                    <a:p>
                      <a:pPr algn="ctr"/>
                      <a:r>
                        <a:rPr lang="es-ES" sz="1200" noProof="0" dirty="0" smtClean="0">
                          <a:latin typeface="+mn-lt"/>
                        </a:rPr>
                        <a:t>18,5-24,9</a:t>
                      </a:r>
                      <a:endParaRPr lang="es-ES" sz="1200" noProof="0" dirty="0">
                        <a:latin typeface="+mn-lt"/>
                      </a:endParaRPr>
                    </a:p>
                  </a:txBody>
                  <a:tcPr marL="91465" marR="91465" marT="45668" marB="456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noProof="0" dirty="0" smtClean="0">
                          <a:latin typeface="+mn-lt"/>
                        </a:rPr>
                        <a:t>Normopeso</a:t>
                      </a:r>
                      <a:endParaRPr lang="es-ES" sz="1200" noProof="0" dirty="0">
                        <a:latin typeface="+mn-lt"/>
                      </a:endParaRPr>
                    </a:p>
                  </a:txBody>
                  <a:tcPr marL="91465" marR="91465" marT="45668" marB="456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82">
                <a:tc>
                  <a:txBody>
                    <a:bodyPr/>
                    <a:lstStyle/>
                    <a:p>
                      <a:pPr algn="ctr"/>
                      <a:r>
                        <a:rPr lang="es-ES" sz="1200" noProof="0" dirty="0" smtClean="0">
                          <a:latin typeface="+mn-lt"/>
                        </a:rPr>
                        <a:t>25-29,9</a:t>
                      </a:r>
                      <a:endParaRPr lang="es-ES" sz="1200" noProof="0" dirty="0">
                        <a:latin typeface="+mn-lt"/>
                      </a:endParaRPr>
                    </a:p>
                  </a:txBody>
                  <a:tcPr marL="91465" marR="91465" marT="45668" marB="456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noProof="0" dirty="0" smtClean="0">
                          <a:latin typeface="+mn-lt"/>
                        </a:rPr>
                        <a:t>Sobrepeso/preobesidad</a:t>
                      </a:r>
                      <a:endParaRPr lang="es-ES" sz="1200" noProof="0" dirty="0">
                        <a:latin typeface="+mn-lt"/>
                      </a:endParaRPr>
                    </a:p>
                  </a:txBody>
                  <a:tcPr marL="91465" marR="91465" marT="45668" marB="456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82">
                <a:tc>
                  <a:txBody>
                    <a:bodyPr/>
                    <a:lstStyle/>
                    <a:p>
                      <a:pPr algn="ctr"/>
                      <a:r>
                        <a:rPr lang="es-ES" sz="1200" noProof="0" dirty="0" smtClean="0">
                          <a:latin typeface="+mn-lt"/>
                        </a:rPr>
                        <a:t>30-34,9</a:t>
                      </a:r>
                      <a:endParaRPr lang="es-ES" sz="1200" noProof="0" dirty="0">
                        <a:latin typeface="+mn-lt"/>
                      </a:endParaRPr>
                    </a:p>
                  </a:txBody>
                  <a:tcPr marL="91465" marR="91465" marT="45668" marB="456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noProof="0" dirty="0" smtClean="0">
                          <a:latin typeface="+mn-lt"/>
                        </a:rPr>
                        <a:t>Obesidad clase I</a:t>
                      </a:r>
                      <a:endParaRPr lang="es-ES" sz="1200" noProof="0" dirty="0">
                        <a:latin typeface="+mn-lt"/>
                      </a:endParaRPr>
                    </a:p>
                  </a:txBody>
                  <a:tcPr marL="91465" marR="91465" marT="45668" marB="456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82">
                <a:tc>
                  <a:txBody>
                    <a:bodyPr/>
                    <a:lstStyle/>
                    <a:p>
                      <a:pPr algn="ctr"/>
                      <a:r>
                        <a:rPr lang="es-ES" sz="1200" noProof="0" dirty="0" smtClean="0">
                          <a:latin typeface="+mn-lt"/>
                        </a:rPr>
                        <a:t>35,0-39,9</a:t>
                      </a:r>
                      <a:endParaRPr lang="es-ES" sz="1200" noProof="0" dirty="0">
                        <a:latin typeface="+mn-lt"/>
                      </a:endParaRPr>
                    </a:p>
                  </a:txBody>
                  <a:tcPr marL="91465" marR="91465" marT="45668" marB="456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noProof="0" dirty="0" smtClean="0">
                          <a:latin typeface="+mn-lt"/>
                        </a:rPr>
                        <a:t>Obesidad clase II</a:t>
                      </a:r>
                      <a:endParaRPr lang="es-ES" sz="1200" noProof="0" dirty="0">
                        <a:latin typeface="+mn-lt"/>
                      </a:endParaRPr>
                    </a:p>
                  </a:txBody>
                  <a:tcPr marL="91465" marR="91465" marT="45668" marB="456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420">
                <a:tc>
                  <a:txBody>
                    <a:bodyPr/>
                    <a:lstStyle/>
                    <a:p>
                      <a:pPr algn="ctr"/>
                      <a:r>
                        <a:rPr lang="es-ES" sz="1200" noProof="0" dirty="0" smtClean="0">
                          <a:latin typeface="+mn-lt"/>
                        </a:rPr>
                        <a:t>&gt;40,0</a:t>
                      </a:r>
                      <a:endParaRPr lang="es-ES" sz="1200" noProof="0" dirty="0">
                        <a:latin typeface="+mn-lt"/>
                      </a:endParaRPr>
                    </a:p>
                  </a:txBody>
                  <a:tcPr marL="91465" marR="91465" marT="45668" marB="456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noProof="0" dirty="0" smtClean="0">
                          <a:latin typeface="+mn-lt"/>
                        </a:rPr>
                        <a:t>Obesidad clase III</a:t>
                      </a:r>
                      <a:endParaRPr lang="es-ES" sz="1200" noProof="0" dirty="0">
                        <a:latin typeface="+mn-lt"/>
                      </a:endParaRPr>
                    </a:p>
                  </a:txBody>
                  <a:tcPr marL="91465" marR="91465" marT="45668" marB="456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es-ES" sz="3000" dirty="0" smtClean="0">
                <a:solidFill>
                  <a:srgbClr val="FFFFFF"/>
                </a:solidFill>
                <a:latin typeface="+mj-lt"/>
                <a:cs typeface="Arial" charset="0"/>
                <a:sym typeface="Barlow SemiBold" charset="0"/>
              </a:rPr>
              <a:t>Incidencia a escala mundial</a:t>
            </a:r>
            <a:endParaRPr lang="es-ES" sz="3000" dirty="0">
              <a:solidFill>
                <a:srgbClr val="FFFFFF"/>
              </a:solidFill>
              <a:latin typeface="+mj-lt"/>
              <a:cs typeface="Arial" charset="0"/>
              <a:sym typeface="Barlow SemiBold" charset="0"/>
            </a:endParaRPr>
          </a:p>
        </p:txBody>
      </p:sp>
      <p:sp>
        <p:nvSpPr>
          <p:cNvPr id="12291" name="Text Placeholder 2"/>
          <p:cNvSpPr txBox="1">
            <a:spLocks noGrp="1" noChangeArrowheads="1"/>
          </p:cNvSpPr>
          <p:nvPr>
            <p:ph type="body" idx="1"/>
          </p:nvPr>
        </p:nvSpPr>
        <p:spPr>
          <a:xfrm>
            <a:off x="614363" y="1704975"/>
            <a:ext cx="7702550" cy="2827338"/>
          </a:xfrm>
        </p:spPr>
        <p:txBody>
          <a:bodyPr/>
          <a:lstStyle/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r>
              <a:rPr lang="es-ES" sz="2400" dirty="0" smtClean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El aumento en la prevalencia de la obesidad a escala mundial ha alcanzado proporciones epidémicas.</a:t>
            </a:r>
          </a:p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endParaRPr lang="ro-RO" altLang="en-US" sz="2400" dirty="0" smtClean="0">
              <a:solidFill>
                <a:srgbClr val="001F46"/>
              </a:solidFill>
              <a:latin typeface="Barlow Light" charset="0"/>
              <a:cs typeface="Arial" charset="0"/>
              <a:sym typeface="Barlow Light" charset="0"/>
            </a:endParaRPr>
          </a:p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r>
              <a:rPr lang="es-ES" sz="2400" dirty="0" smtClean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Según un informe de la OMS de 2017, más de 4 millones de muertes al año se deben a un exceso de peso.</a:t>
            </a:r>
            <a:endParaRPr lang="es-ES" sz="2400" dirty="0">
              <a:solidFill>
                <a:srgbClr val="001F46"/>
              </a:solidFill>
              <a:latin typeface="+mn-lt"/>
              <a:cs typeface="Arial" charset="0"/>
              <a:sym typeface="Barlow Light" charset="0"/>
            </a:endParaRPr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4E33F25B-D530-4420-B745-52852D2FC64A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7</a:t>
            </a:fld>
            <a:endParaRPr lang="en-US" altLang="en-US" sz="1100" dirty="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es-ES" sz="3000" dirty="0" smtClean="0">
                <a:solidFill>
                  <a:srgbClr val="FFFFFF"/>
                </a:solidFill>
                <a:latin typeface="+mj-lt"/>
                <a:cs typeface="Arial" charset="0"/>
                <a:sym typeface="Barlow SemiBold" charset="0"/>
              </a:rPr>
              <a:t>Incidencia y evolución</a:t>
            </a:r>
            <a:endParaRPr lang="es-ES" sz="3000" dirty="0">
              <a:solidFill>
                <a:srgbClr val="FFFFFF"/>
              </a:solidFill>
              <a:latin typeface="+mj-lt"/>
              <a:cs typeface="Arial" charset="0"/>
              <a:sym typeface="Barlow SemiBold" charset="0"/>
            </a:endParaRPr>
          </a:p>
        </p:txBody>
      </p:sp>
      <p:sp>
        <p:nvSpPr>
          <p:cNvPr id="13315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6310D826-A6E0-4596-B14A-EAD206512372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8</a:t>
            </a:fld>
            <a:endParaRPr lang="en-US" altLang="en-US" sz="1100" dirty="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128584"/>
              </p:ext>
            </p:extLst>
          </p:nvPr>
        </p:nvGraphicFramePr>
        <p:xfrm>
          <a:off x="946150" y="1924050"/>
          <a:ext cx="7154865" cy="20447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30973"/>
                <a:gridCol w="1430973"/>
                <a:gridCol w="1430973"/>
                <a:gridCol w="1430973"/>
                <a:gridCol w="1430973"/>
              </a:tblGrid>
              <a:tr h="426466">
                <a:tc>
                  <a:txBody>
                    <a:bodyPr/>
                    <a:lstStyle/>
                    <a:p>
                      <a:pPr algn="ctr"/>
                      <a:r>
                        <a:rPr lang="x-es-XL" sz="11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es-XL" sz="1400" b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2010</a:t>
                      </a:r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es-XL" sz="1400" b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es-XL" sz="1400" b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es-XL" sz="1400" b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2030</a:t>
                      </a:r>
                    </a:p>
                  </a:txBody>
                  <a:tcPr marL="91444" marR="91444" marT="45698" marB="45698"/>
                </a:tc>
              </a:tr>
              <a:tr h="595884">
                <a:tc>
                  <a:txBody>
                    <a:bodyPr/>
                    <a:lstStyle/>
                    <a:p>
                      <a:r>
                        <a:rPr lang="es-ES" sz="1400" b="1" noProof="0" dirty="0" smtClean="0"/>
                        <a:t>Ambos géneros</a:t>
                      </a:r>
                      <a:endParaRPr lang="es-ES" sz="1400" b="1" noProof="0" dirty="0"/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es-XL" sz="1400"/>
                        <a:t>15</a:t>
                      </a:r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es-XL" sz="1400"/>
                        <a:t>22</a:t>
                      </a:r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es-XL" sz="1400"/>
                        <a:t>23</a:t>
                      </a:r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es-XL" sz="1400"/>
                        <a:t>26</a:t>
                      </a:r>
                    </a:p>
                  </a:txBody>
                  <a:tcPr marL="91444" marR="91444" marT="45698" marB="45698"/>
                </a:tc>
              </a:tr>
              <a:tr h="595884">
                <a:tc>
                  <a:txBody>
                    <a:bodyPr/>
                    <a:lstStyle/>
                    <a:p>
                      <a:r>
                        <a:rPr lang="es-ES" sz="1400" b="1" noProof="0" dirty="0" smtClean="0"/>
                        <a:t>Hombre</a:t>
                      </a:r>
                      <a:endParaRPr lang="es-ES" sz="1400" b="1" noProof="0" dirty="0"/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es-XL" sz="1400"/>
                        <a:t>11,5</a:t>
                      </a:r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es-XL" sz="1400"/>
                        <a:t>17</a:t>
                      </a:r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es-XL" sz="1400"/>
                        <a:t>18</a:t>
                      </a:r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es-XL" sz="1400"/>
                        <a:t>20</a:t>
                      </a:r>
                    </a:p>
                  </a:txBody>
                  <a:tcPr marL="91444" marR="91444" marT="45698" marB="45698"/>
                </a:tc>
              </a:tr>
              <a:tr h="426466">
                <a:tc>
                  <a:txBody>
                    <a:bodyPr/>
                    <a:lstStyle/>
                    <a:p>
                      <a:r>
                        <a:rPr lang="es-ES" sz="1400" b="1" noProof="0" dirty="0" smtClean="0"/>
                        <a:t>Mujer</a:t>
                      </a:r>
                      <a:endParaRPr lang="es-ES" sz="1400" b="1" noProof="0" dirty="0"/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es-XL" sz="1400"/>
                        <a:t>19</a:t>
                      </a:r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es-XL" sz="1400"/>
                        <a:t>25</a:t>
                      </a:r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es-XL" sz="1400"/>
                        <a:t>27</a:t>
                      </a:r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es-XL" sz="1400"/>
                        <a:t>30</a:t>
                      </a:r>
                    </a:p>
                  </a:txBody>
                  <a:tcPr marL="91444" marR="91444" marT="45698" marB="45698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es-ES" sz="3000" dirty="0" smtClean="0">
                <a:solidFill>
                  <a:srgbClr val="FFFFFF"/>
                </a:solidFill>
                <a:latin typeface="+mj-lt"/>
                <a:cs typeface="Arial" charset="0"/>
                <a:sym typeface="Barlow SemiBold" charset="0"/>
              </a:rPr>
              <a:t>Etiología</a:t>
            </a:r>
            <a:endParaRPr lang="es-ES" sz="3000" dirty="0">
              <a:solidFill>
                <a:srgbClr val="FFFFFF"/>
              </a:solidFill>
              <a:latin typeface="+mj-lt"/>
              <a:cs typeface="Arial" charset="0"/>
              <a:sym typeface="Barlow SemiBold" charset="0"/>
            </a:endParaRPr>
          </a:p>
        </p:txBody>
      </p:sp>
      <p:sp>
        <p:nvSpPr>
          <p:cNvPr id="14339" name="Text Placeholder 2"/>
          <p:cNvSpPr txBox="1">
            <a:spLocks noGrp="1" noChangeArrowheads="1"/>
          </p:cNvSpPr>
          <p:nvPr>
            <p:ph type="body" idx="1"/>
          </p:nvPr>
        </p:nvSpPr>
        <p:spPr>
          <a:xfrm>
            <a:off x="614363" y="1704975"/>
            <a:ext cx="7845425" cy="2827338"/>
          </a:xfrm>
        </p:spPr>
        <p:txBody>
          <a:bodyPr/>
          <a:lstStyle/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r>
              <a:rPr lang="es-ES" sz="2400" dirty="0" smtClean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Hay muchas causas. La obesidad es una enfermedad multifactorial.</a:t>
            </a:r>
          </a:p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endParaRPr lang="ro-RO" altLang="en-US" sz="2400" dirty="0" smtClean="0">
              <a:solidFill>
                <a:srgbClr val="001F46"/>
              </a:solidFill>
              <a:latin typeface="+mn-lt"/>
              <a:cs typeface="Arial" charset="0"/>
              <a:sym typeface="Barlow Light" charset="0"/>
            </a:endParaRPr>
          </a:p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r>
              <a:rPr lang="es-ES" sz="2400" dirty="0" smtClean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La causa más frecuente y conocida es la ingesta excesiva de alimentos (ingesta de un nivel calórico superior a las necesidades del individuo) unida a un desequilibrio en el consumo de macronutrientes.</a:t>
            </a:r>
            <a:endParaRPr lang="es-ES" sz="2400" dirty="0">
              <a:solidFill>
                <a:srgbClr val="001F46"/>
              </a:solidFill>
              <a:latin typeface="+mn-lt"/>
              <a:cs typeface="Arial" charset="0"/>
              <a:sym typeface="Barlow Light" charset="0"/>
            </a:endParaRPr>
          </a:p>
        </p:txBody>
      </p:sp>
      <p:sp>
        <p:nvSpPr>
          <p:cNvPr id="14340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3A263BBB-848F-4F02-95CD-371F3A1ACBEA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9</a:t>
            </a:fld>
            <a:endParaRPr lang="en-US" altLang="en-US" sz="1100" dirty="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2497</TotalTime>
  <Words>1137</Words>
  <Application>Microsoft Office PowerPoint</Application>
  <PresentationFormat>Presentación en pantalla (16:9)</PresentationFormat>
  <Paragraphs>180</Paragraphs>
  <Slides>24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Barlow Light</vt:lpstr>
      <vt:lpstr>Arial</vt:lpstr>
      <vt:lpstr>Barlow SemiBold</vt:lpstr>
      <vt:lpstr>Calibri</vt:lpstr>
      <vt:lpstr>Caius template</vt:lpstr>
      <vt:lpstr> Definición de obesidad y trastornos de la conducta alimentaria Roxana Martin-Hadmaș, Adrian Martin Dietistas colegiados, PhD</vt:lpstr>
      <vt:lpstr>Número de proyecto: 2021-1-RO01- KA220-HED-38B739A3</vt:lpstr>
      <vt:lpstr>Número de proyecto: 2021-1-RO01- KA220-HED-38B739A3</vt:lpstr>
      <vt:lpstr>Definición de obesidad</vt:lpstr>
      <vt:lpstr>Obesidad: definición</vt:lpstr>
      <vt:lpstr>Índice de masa corporal</vt:lpstr>
      <vt:lpstr>Incidencia a escala mundial</vt:lpstr>
      <vt:lpstr>Incidencia y evolución</vt:lpstr>
      <vt:lpstr>Etiología</vt:lpstr>
      <vt:lpstr>Etiología</vt:lpstr>
      <vt:lpstr>Etiología</vt:lpstr>
      <vt:lpstr>Etiología</vt:lpstr>
      <vt:lpstr>Etiología</vt:lpstr>
      <vt:lpstr>Falsos mitos</vt:lpstr>
      <vt:lpstr>Falsos mitos</vt:lpstr>
      <vt:lpstr>Falsos mitos</vt:lpstr>
      <vt:lpstr>Falsos mitos</vt:lpstr>
      <vt:lpstr>Falsos mitos</vt:lpstr>
      <vt:lpstr>Falsos mitos</vt:lpstr>
      <vt:lpstr>Medicina basada en el estilo de vida como parte de la gestión de la obesidad (1)</vt:lpstr>
      <vt:lpstr>Medicina basada en el estilo de vida como parte de la gestión de la obesidad (2)</vt:lpstr>
      <vt:lpstr>Medicina basada en el estilo de vida como parte de la gestión de la obesidad (3)</vt:lpstr>
      <vt:lpstr>Bibliografía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lastModifiedBy>Eva Peribáñez</cp:lastModifiedBy>
  <cp:revision>128</cp:revision>
  <dcterms:modified xsi:type="dcterms:W3CDTF">2023-07-04T09:28:32Z</dcterms:modified>
</cp:coreProperties>
</file>