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257" r:id="rId3"/>
    <p:sldId id="311" r:id="rId4"/>
    <p:sldId id="308" r:id="rId5"/>
    <p:sldId id="261" r:id="rId6"/>
    <p:sldId id="314" r:id="rId7"/>
    <p:sldId id="279" r:id="rId8"/>
    <p:sldId id="280" r:id="rId9"/>
    <p:sldId id="281" r:id="rId10"/>
    <p:sldId id="282" r:id="rId11"/>
    <p:sldId id="283" r:id="rId12"/>
    <p:sldId id="284" r:id="rId13"/>
    <p:sldId id="285" r:id="rId14"/>
    <p:sldId id="286" r:id="rId15"/>
    <p:sldId id="288" r:id="rId16"/>
    <p:sldId id="289" r:id="rId17"/>
    <p:sldId id="290" r:id="rId18"/>
    <p:sldId id="292" r:id="rId19"/>
    <p:sldId id="293" r:id="rId20"/>
    <p:sldId id="287" r:id="rId21"/>
    <p:sldId id="296" r:id="rId22"/>
    <p:sldId id="297" r:id="rId23"/>
    <p:sldId id="313" r:id="rId24"/>
    <p:sldId id="278"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Barlow Light" panose="020B0604020202020204" charset="0"/>
      <p:regular r:id="rId31"/>
      <p:bold r:id="rId32"/>
      <p:italic r:id="rId33"/>
      <p:boldItalic r:id="rId34"/>
    </p:embeddedFont>
    <p:embeddedFont>
      <p:font typeface="Barlow SemiBold" panose="020B0604020202020204"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1pPr>
    <a:lvl2pPr marL="4572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2pPr>
    <a:lvl3pPr marL="9144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3pPr>
    <a:lvl4pPr marL="13716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4pPr>
    <a:lvl5pPr marL="1828800" algn="l" rtl="0" eaLnBrk="0" fontAlgn="base" hangingPunct="0">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9" d="100"/>
          <a:sy n="149" d="100"/>
        </p:scale>
        <p:origin x="-53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309676800 w 120000"/>
              <a:gd name="T3" fmla="*/ 0 h 120000"/>
              <a:gd name="T4" fmla="*/ 3096768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30723" name="Google Shape;4;n"/>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charset="0"/>
            </a:endParaRPr>
          </a:p>
        </p:txBody>
      </p:sp>
    </p:spTree>
    <p:extLst>
      <p:ext uri="{BB962C8B-B14F-4D97-AF65-F5344CB8AC3E}">
        <p14:creationId xmlns:p14="http://schemas.microsoft.com/office/powerpoint/2010/main" val="24902668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151;g35f391192_00:notes"/>
          <p:cNvSpPr>
            <a:spLocks noGrp="1" noRot="1" noChangeAspect="1" noTextEdit="1"/>
          </p:cNvSpPr>
          <p:nvPr>
            <p:ph type="sldImg" idx="2"/>
          </p:nvPr>
        </p:nvSpPr>
        <p:spPr>
          <a:noFill/>
          <a:ln>
            <a:headEnd/>
            <a:tailEnd/>
          </a:ln>
        </p:spPr>
      </p:sp>
      <p:sp>
        <p:nvSpPr>
          <p:cNvPr id="31747" name="Google Shape;152;g35f391192_00:notes"/>
          <p:cNvSpPr txBox="1">
            <a:spLocks noGrp="1" noChangeArrowheads="1"/>
          </p:cNvSpPr>
          <p:nvPr>
            <p:ph type="body" idx="1"/>
          </p:nvPr>
        </p:nvSpPr>
        <p:spPr/>
        <p:txBody>
          <a:bodyPr/>
          <a:lstStyle/>
          <a:p>
            <a:pPr marL="0" indent="0" eaLnBrk="1" hangingPunct="1">
              <a:buSzPts val="1400"/>
            </a:pPr>
            <a:endParaRPr lang="en-US" altLang="en-US"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160;g3606f1c2d_30:notes"/>
          <p:cNvSpPr>
            <a:spLocks noGrp="1" noRot="1" noChangeAspect="1" noTextEdit="1"/>
          </p:cNvSpPr>
          <p:nvPr>
            <p:ph type="sldImg" idx="2"/>
          </p:nvPr>
        </p:nvSpPr>
        <p:spPr>
          <a:noFill/>
          <a:ln>
            <a:headEnd/>
            <a:tailEnd/>
          </a:ln>
        </p:spPr>
      </p:sp>
      <p:sp>
        <p:nvSpPr>
          <p:cNvPr id="32771" name="Google Shape;161;g3606f1c2d_30:notes"/>
          <p:cNvSpPr txBox="1">
            <a:spLocks noGrp="1" noChangeArrowheads="1"/>
          </p:cNvSpPr>
          <p:nvPr>
            <p:ph type="body" idx="1"/>
          </p:nvPr>
        </p:nvSpPr>
        <p:spPr/>
        <p:txBody>
          <a:bodyPr/>
          <a:lstStyle/>
          <a:p>
            <a:pPr marL="0" indent="0" eaLnBrk="1" hangingPunct="1">
              <a:buSzPts val="1400"/>
            </a:pPr>
            <a:endParaRPr lang="en-US" altLang="en-US" sz="11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160;g3606f1c2d_30:notes"/>
          <p:cNvSpPr>
            <a:spLocks noGrp="1" noRot="1" noChangeAspect="1" noTextEdit="1"/>
          </p:cNvSpPr>
          <p:nvPr>
            <p:ph type="sldImg" idx="2"/>
          </p:nvPr>
        </p:nvSpPr>
        <p:spPr>
          <a:noFill/>
          <a:ln>
            <a:headEnd/>
            <a:tailEnd/>
          </a:ln>
        </p:spPr>
      </p:sp>
      <p:sp>
        <p:nvSpPr>
          <p:cNvPr id="33795" name="Google Shape;161;g3606f1c2d_30:notes"/>
          <p:cNvSpPr txBox="1">
            <a:spLocks noGrp="1" noChangeArrowheads="1"/>
          </p:cNvSpPr>
          <p:nvPr>
            <p:ph type="body" idx="1"/>
          </p:nvPr>
        </p:nvSpPr>
        <p:spPr/>
        <p:txBody>
          <a:bodyPr/>
          <a:lstStyle/>
          <a:p>
            <a:pPr marL="0" indent="0" eaLnBrk="1" hangingPunct="1">
              <a:buSzPts val="1400"/>
            </a:pPr>
            <a:endParaRPr lang="en-US" altLang="en-US" sz="11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Google Shape;198;p:notes"/>
          <p:cNvSpPr>
            <a:spLocks noGrp="1" noRot="1" noChangeAspect="1" noTextEdit="1"/>
          </p:cNvSpPr>
          <p:nvPr>
            <p:ph type="sldImg" idx="2"/>
          </p:nvPr>
        </p:nvSpPr>
        <p:spPr>
          <a:noFill/>
          <a:ln>
            <a:headEnd/>
            <a:tailEnd/>
          </a:ln>
        </p:spPr>
      </p:sp>
      <p:sp>
        <p:nvSpPr>
          <p:cNvPr id="34819" name="Google Shape;199;p:notes"/>
          <p:cNvSpPr txBox="1">
            <a:spLocks noGrp="1" noChangeArrowheads="1"/>
          </p:cNvSpPr>
          <p:nvPr>
            <p:ph type="body" idx="1"/>
          </p:nvPr>
        </p:nvSpPr>
        <p:spPr/>
        <p:txBody>
          <a:bodyPr/>
          <a:lstStyle/>
          <a:p>
            <a:pPr marL="0" indent="0" eaLnBrk="1" hangingPunct="1">
              <a:buSzPts val="1400"/>
            </a:pPr>
            <a:endParaRPr lang="en-US" altLang="en-US" sz="11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498;g747fdb7cbc_0_1493:notes"/>
          <p:cNvSpPr>
            <a:spLocks noGrp="1" noRot="1" noChangeAspect="1" noTextEdit="1"/>
          </p:cNvSpPr>
          <p:nvPr>
            <p:ph type="sldImg" idx="2"/>
          </p:nvPr>
        </p:nvSpPr>
        <p:spPr>
          <a:noFill/>
          <a:ln>
            <a:headEnd/>
            <a:tailEnd/>
          </a:ln>
        </p:spPr>
      </p:sp>
      <p:sp>
        <p:nvSpPr>
          <p:cNvPr id="35843" name="Google Shape;499;g747fdb7cbc_0_1493:notes"/>
          <p:cNvSpPr txBox="1">
            <a:spLocks noGrp="1" noChangeArrowheads="1"/>
          </p:cNvSpPr>
          <p:nvPr>
            <p:ph type="body" idx="1"/>
          </p:nvPr>
        </p:nvSpPr>
        <p:spPr/>
        <p:txBody>
          <a:bodyPr/>
          <a:lstStyle/>
          <a:p>
            <a:pPr marL="0" indent="0" eaLnBrk="1" hangingPunct="1">
              <a:buSzPts val="1400"/>
            </a:pPr>
            <a:endParaRPr lang="en-US" altLang="en-US" sz="11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
        <p:nvSpPr>
          <p:cNvPr id="3"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nvGrpSpPr>
          <p:cNvPr id="4" name="Google Shape;11;p2"/>
          <p:cNvGrpSpPr>
            <a:grpSpLocks/>
          </p:cNvGrpSpPr>
          <p:nvPr/>
        </p:nvGrpSpPr>
        <p:grpSpPr bwMode="auto">
          <a:xfrm rot="10800000" flipH="1">
            <a:off x="341313" y="3124200"/>
            <a:ext cx="8801100" cy="2019300"/>
            <a:chOff x="-4395163" y="751996"/>
            <a:chExt cx="13539073" cy="3105254"/>
          </a:xfrm>
        </p:grpSpPr>
        <p:sp>
          <p:nvSpPr>
            <p:cNvPr id="5" name="Google Shape;12;p2"/>
            <p:cNvSpPr>
              <a:spLocks/>
            </p:cNvSpPr>
            <p:nvPr/>
          </p:nvSpPr>
          <p:spPr bwMode="auto">
            <a:xfrm>
              <a:off x="5833150" y="752100"/>
              <a:ext cx="743025" cy="3102950"/>
            </a:xfrm>
            <a:custGeom>
              <a:avLst/>
              <a:gdLst>
                <a:gd name="T0" fmla="*/ 18474375 w 29721"/>
                <a:gd name="T1" fmla="*/ 0 h 124118"/>
                <a:gd name="T2" fmla="*/ 0 w 29721"/>
                <a:gd name="T3" fmla="*/ 13339375 h 124118"/>
                <a:gd name="T4" fmla="*/ 0 w 29721"/>
                <a:gd name="T5" fmla="*/ 77573750 h 124118"/>
                <a:gd name="T6" fmla="*/ 18575625 w 29721"/>
                <a:gd name="T7" fmla="*/ 64299375 h 124118"/>
                <a:gd name="T8" fmla="*/ 18474375 w 29721"/>
                <a:gd name="T9" fmla="*/ 0 h 124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721" h="124118" extrusionOk="0">
                  <a:moveTo>
                    <a:pt x="29559" y="0"/>
                  </a:moveTo>
                  <a:lnTo>
                    <a:pt x="0" y="21343"/>
                  </a:lnTo>
                  <a:lnTo>
                    <a:pt x="0" y="124118"/>
                  </a:lnTo>
                  <a:lnTo>
                    <a:pt x="29721" y="102879"/>
                  </a:lnTo>
                  <a:lnTo>
                    <a:pt x="2955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6" name="Google Shape;13;p2"/>
            <p:cNvSpPr>
              <a:spLocks noChangeArrowheads="1"/>
            </p:cNvSpPr>
            <p:nvPr/>
          </p:nvSpPr>
          <p:spPr bwMode="auto">
            <a:xfrm>
              <a:off x="6569923" y="751996"/>
              <a:ext cx="2571544" cy="2573064"/>
            </a:xfrm>
            <a:prstGeom prst="rect">
              <a:avLst/>
            </a:prstGeom>
            <a:gradFill rotWithShape="0">
              <a:gsLst>
                <a:gs pos="0">
                  <a:schemeClr val="accent1"/>
                </a:gs>
                <a:gs pos="100000">
                  <a:schemeClr val="accent2"/>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en-US" altLang="en-US" smtClean="0"/>
            </a:p>
          </p:txBody>
        </p:sp>
        <p:sp>
          <p:nvSpPr>
            <p:cNvPr id="7" name="Google Shape;14;p2"/>
            <p:cNvSpPr/>
            <p:nvPr/>
          </p:nvSpPr>
          <p:spPr>
            <a:xfrm>
              <a:off x="-4402490" y="1301274"/>
              <a:ext cx="10230011" cy="2570624"/>
            </a:xfrm>
            <a:prstGeom prst="rect">
              <a:avLst/>
            </a:prstGeom>
            <a:gradFill>
              <a:gsLst>
                <a:gs pos="0">
                  <a:schemeClr val="accent2"/>
                </a:gs>
                <a:gs pos="73000">
                  <a:schemeClr val="accent2"/>
                </a:gs>
                <a:gs pos="100000">
                  <a:schemeClr val="accent3"/>
                </a:gs>
              </a:gsLst>
              <a:lin ang="0" scaled="0"/>
            </a:gra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8" name="Google Shape;15;p2"/>
            <p:cNvSpPr>
              <a:spLocks/>
            </p:cNvSpPr>
            <p:nvPr/>
          </p:nvSpPr>
          <p:spPr bwMode="auto">
            <a:xfrm>
              <a:off x="5833500" y="751996"/>
              <a:ext cx="738775" cy="745525"/>
            </a:xfrm>
            <a:custGeom>
              <a:avLst/>
              <a:gdLst>
                <a:gd name="T0" fmla="*/ 18373125 w 29551"/>
                <a:gd name="T1" fmla="*/ 0 h 29821"/>
                <a:gd name="T2" fmla="*/ 40000 w 29551"/>
                <a:gd name="T3" fmla="*/ 13365625 h 29821"/>
                <a:gd name="T4" fmla="*/ 0 w 29551"/>
                <a:gd name="T5" fmla="*/ 18638125 h 29821"/>
                <a:gd name="T6" fmla="*/ 18469375 w 29551"/>
                <a:gd name="T7" fmla="*/ 5390625 h 29821"/>
                <a:gd name="T8" fmla="*/ 18373125 w 29551"/>
                <a:gd name="T9" fmla="*/ 0 h 29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551" h="29821" extrusionOk="0">
                  <a:moveTo>
                    <a:pt x="29397" y="0"/>
                  </a:moveTo>
                  <a:lnTo>
                    <a:pt x="64" y="21385"/>
                  </a:lnTo>
                  <a:lnTo>
                    <a:pt x="0" y="29821"/>
                  </a:lnTo>
                  <a:lnTo>
                    <a:pt x="29551" y="8625"/>
                  </a:lnTo>
                  <a:lnTo>
                    <a:pt x="29397" y="0"/>
                  </a:lnTo>
                  <a:close/>
                </a:path>
              </a:pathLst>
            </a:custGeom>
            <a:solidFill>
              <a:srgbClr val="FFFFFF">
                <a:alpha val="1098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9" name="Google Shape;16;p2"/>
            <p:cNvSpPr>
              <a:spLocks noChangeArrowheads="1"/>
            </p:cNvSpPr>
            <p:nvPr/>
          </p:nvSpPr>
          <p:spPr bwMode="auto">
            <a:xfrm>
              <a:off x="6569923" y="754436"/>
              <a:ext cx="2571544" cy="212388"/>
            </a:xfrm>
            <a:prstGeom prst="rect">
              <a:avLst/>
            </a:prstGeom>
            <a:solidFill>
              <a:srgbClr val="FFFFFF">
                <a:alpha val="1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en-US" altLang="en-US" smtClean="0"/>
            </a:p>
          </p:txBody>
        </p:sp>
        <p:sp>
          <p:nvSpPr>
            <p:cNvPr id="10" name="Google Shape;17;p2"/>
            <p:cNvSpPr>
              <a:spLocks noChangeArrowheads="1"/>
            </p:cNvSpPr>
            <p:nvPr/>
          </p:nvSpPr>
          <p:spPr bwMode="auto">
            <a:xfrm>
              <a:off x="-4397606" y="1289068"/>
              <a:ext cx="10230011" cy="209946"/>
            </a:xfrm>
            <a:prstGeom prst="rect">
              <a:avLst/>
            </a:prstGeom>
            <a:solidFill>
              <a:srgbClr val="FFFFFF">
                <a:alpha val="1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en-US" altLang="en-US" smtClean="0"/>
            </a:p>
          </p:txBody>
        </p:sp>
      </p:grpSp>
      <p:pic>
        <p:nvPicPr>
          <p:cNvPr id="11" name="Picture 1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0650" y="3932238"/>
            <a:ext cx="116363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Google Shape;18;p2"/>
          <p:cNvSpPr txBox="1">
            <a:spLocks noGrp="1"/>
          </p:cNvSpPr>
          <p:nvPr>
            <p:ph type="ctrTitle"/>
          </p:nvPr>
        </p:nvSpPr>
        <p:spPr>
          <a:xfrm>
            <a:off x="614975" y="3124850"/>
            <a:ext cx="6058800" cy="1532100"/>
          </a:xfrm>
          <a:prstGeom prst="rect">
            <a:avLst/>
          </a:prstGeom>
        </p:spPr>
        <p:txBody>
          <a:bodyPr spcFirstLastPara="1">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423127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3"/>
        <p:cNvGrpSpPr/>
        <p:nvPr/>
      </p:nvGrpSpPr>
      <p:grpSpPr>
        <a:xfrm>
          <a:off x="0" y="0"/>
          <a:ext cx="0" cy="0"/>
          <a:chOff x="0" y="0"/>
          <a:chExt cx="0" cy="0"/>
        </a:xfrm>
      </p:grpSpPr>
      <p:grpSp>
        <p:nvGrpSpPr>
          <p:cNvPr id="4" name="Google Shape;44;p5"/>
          <p:cNvGrpSpPr>
            <a:grpSpLocks/>
          </p:cNvGrpSpPr>
          <p:nvPr/>
        </p:nvGrpSpPr>
        <p:grpSpPr bwMode="auto">
          <a:xfrm>
            <a:off x="0" y="4762500"/>
            <a:ext cx="603250" cy="381000"/>
            <a:chOff x="0" y="4762400"/>
            <a:chExt cx="603997" cy="381100"/>
          </a:xfrm>
        </p:grpSpPr>
        <p:sp>
          <p:nvSpPr>
            <p:cNvPr id="5" name="Google Shape;45;p5"/>
            <p:cNvSpPr/>
            <p:nvPr/>
          </p:nvSpPr>
          <p:spPr>
            <a:xfrm>
              <a:off x="379883" y="4762400"/>
              <a:ext cx="224114" cy="381100"/>
            </a:xfrm>
            <a:prstGeom prst="rtTriangle">
              <a:avLst/>
            </a:prstGeom>
            <a:solidFill>
              <a:schemeClr val="accent6"/>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46;p5"/>
            <p:cNvSpPr/>
            <p:nvPr/>
          </p:nvSpPr>
          <p:spPr>
            <a:xfrm>
              <a:off x="0" y="4762400"/>
              <a:ext cx="381472" cy="381100"/>
            </a:xfrm>
            <a:prstGeom prst="rect">
              <a:avLst/>
            </a:prstGeom>
            <a:gradFill>
              <a:gsLst>
                <a:gs pos="0">
                  <a:schemeClr val="accent6"/>
                </a:gs>
                <a:gs pos="100000">
                  <a:schemeClr val="lt2"/>
                </a:gs>
              </a:gsLst>
              <a:lin ang="0" scaled="0"/>
            </a:gra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7" name="Google Shape;47;p5"/>
          <p:cNvGrpSpPr>
            <a:grpSpLocks/>
          </p:cNvGrpSpPr>
          <p:nvPr/>
        </p:nvGrpSpPr>
        <p:grpSpPr bwMode="auto">
          <a:xfrm>
            <a:off x="381000" y="0"/>
            <a:ext cx="8763000" cy="1311275"/>
            <a:chOff x="381000" y="0"/>
            <a:chExt cx="8763111" cy="1310918"/>
          </a:xfrm>
        </p:grpSpPr>
        <p:grpSp>
          <p:nvGrpSpPr>
            <p:cNvPr id="8" name="Google Shape;48;p5"/>
            <p:cNvGrpSpPr>
              <a:grpSpLocks/>
            </p:cNvGrpSpPr>
            <p:nvPr/>
          </p:nvGrpSpPr>
          <p:grpSpPr bwMode="auto">
            <a:xfrm>
              <a:off x="381000" y="0"/>
              <a:ext cx="8763111" cy="1310300"/>
              <a:chOff x="381000" y="0"/>
              <a:chExt cx="8763111" cy="1310300"/>
            </a:xfrm>
          </p:grpSpPr>
          <p:sp>
            <p:nvSpPr>
              <p:cNvPr id="13" name="Google Shape;49;p5"/>
              <p:cNvSpPr>
                <a:spLocks/>
              </p:cNvSpPr>
              <p:nvPr/>
            </p:nvSpPr>
            <p:spPr bwMode="auto">
              <a:xfrm>
                <a:off x="7371879" y="0"/>
                <a:ext cx="721985" cy="1310275"/>
              </a:xfrm>
              <a:custGeom>
                <a:avLst/>
                <a:gdLst>
                  <a:gd name="T0" fmla="*/ 22026707 w 23660"/>
                  <a:gd name="T1" fmla="*/ 0 h 52411"/>
                  <a:gd name="T2" fmla="*/ 0 w 23660"/>
                  <a:gd name="T3" fmla="*/ 9653125 h 52411"/>
                  <a:gd name="T4" fmla="*/ 13030 w 23660"/>
                  <a:gd name="T5" fmla="*/ 32756875 h 52411"/>
                  <a:gd name="T6" fmla="*/ 22031375 w 23660"/>
                  <a:gd name="T7" fmla="*/ 26357500 h 52411"/>
                  <a:gd name="T8" fmla="*/ 22026707 w 23660"/>
                  <a:gd name="T9" fmla="*/ 0 h 52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60" h="52411" extrusionOk="0">
                    <a:moveTo>
                      <a:pt x="23655" y="0"/>
                    </a:moveTo>
                    <a:lnTo>
                      <a:pt x="0" y="15445"/>
                    </a:lnTo>
                    <a:lnTo>
                      <a:pt x="14" y="52411"/>
                    </a:lnTo>
                    <a:lnTo>
                      <a:pt x="23660" y="42172"/>
                    </a:lnTo>
                    <a:lnTo>
                      <a:pt x="2365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4" name="Google Shape;50;p5"/>
              <p:cNvSpPr>
                <a:spLocks noChangeArrowheads="1"/>
              </p:cNvSpPr>
              <p:nvPr/>
            </p:nvSpPr>
            <p:spPr bwMode="auto">
              <a:xfrm>
                <a:off x="8089998" y="0"/>
                <a:ext cx="1054113" cy="1053813"/>
              </a:xfrm>
              <a:prstGeom prst="rect">
                <a:avLst/>
              </a:prstGeom>
              <a:gradFill rotWithShape="0">
                <a:gsLst>
                  <a:gs pos="0">
                    <a:schemeClr val="accent1"/>
                  </a:gs>
                  <a:gs pos="100000">
                    <a:schemeClr val="accent2"/>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en-US" altLang="en-US" smtClean="0"/>
              </a:p>
            </p:txBody>
          </p:sp>
          <p:sp>
            <p:nvSpPr>
              <p:cNvPr id="15" name="Google Shape;51;p5"/>
              <p:cNvSpPr/>
              <p:nvPr/>
            </p:nvSpPr>
            <p:spPr>
              <a:xfrm>
                <a:off x="381000" y="384070"/>
                <a:ext cx="6991439" cy="926847"/>
              </a:xfrm>
              <a:prstGeom prst="rect">
                <a:avLst/>
              </a:prstGeom>
              <a:gradFill>
                <a:gsLst>
                  <a:gs pos="0">
                    <a:schemeClr val="accent2"/>
                  </a:gs>
                  <a:gs pos="73000">
                    <a:schemeClr val="accent2"/>
                  </a:gs>
                  <a:gs pos="100000">
                    <a:schemeClr val="accent3"/>
                  </a:gs>
                </a:gsLst>
                <a:lin ang="0" scaled="0"/>
              </a:gra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9" name="Google Shape;52;p5"/>
            <p:cNvGrpSpPr>
              <a:grpSpLocks/>
            </p:cNvGrpSpPr>
            <p:nvPr/>
          </p:nvGrpSpPr>
          <p:grpSpPr bwMode="auto">
            <a:xfrm>
              <a:off x="381000" y="967217"/>
              <a:ext cx="8763100" cy="343701"/>
              <a:chOff x="381000" y="862358"/>
              <a:chExt cx="8763100" cy="576872"/>
            </a:xfrm>
          </p:grpSpPr>
          <p:sp>
            <p:nvSpPr>
              <p:cNvPr id="10" name="Google Shape;53;p5"/>
              <p:cNvSpPr>
                <a:spLocks/>
              </p:cNvSpPr>
              <p:nvPr/>
            </p:nvSpPr>
            <p:spPr bwMode="auto">
              <a:xfrm>
                <a:off x="7370250" y="863755"/>
                <a:ext cx="719800" cy="575475"/>
              </a:xfrm>
              <a:custGeom>
                <a:avLst/>
                <a:gdLst>
                  <a:gd name="T0" fmla="*/ 17995000 w 28792"/>
                  <a:gd name="T1" fmla="*/ 0 h 23019"/>
                  <a:gd name="T2" fmla="*/ 33125 w 28792"/>
                  <a:gd name="T3" fmla="*/ 11173750 h 23019"/>
                  <a:gd name="T4" fmla="*/ 0 w 28792"/>
                  <a:gd name="T5" fmla="*/ 14386875 h 23019"/>
                  <a:gd name="T6" fmla="*/ 17995000 w 28792"/>
                  <a:gd name="T7" fmla="*/ 3658125 h 23019"/>
                  <a:gd name="T8" fmla="*/ 17995000 w 28792"/>
                  <a:gd name="T9" fmla="*/ 0 h 230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92" h="23019" extrusionOk="0">
                    <a:moveTo>
                      <a:pt x="28792" y="0"/>
                    </a:moveTo>
                    <a:lnTo>
                      <a:pt x="53" y="17878"/>
                    </a:lnTo>
                    <a:lnTo>
                      <a:pt x="0" y="23019"/>
                    </a:lnTo>
                    <a:lnTo>
                      <a:pt x="28792" y="5853"/>
                    </a:lnTo>
                    <a:lnTo>
                      <a:pt x="28792" y="0"/>
                    </a:lnTo>
                    <a:close/>
                  </a:path>
                </a:pathLst>
              </a:custGeom>
              <a:solidFill>
                <a:srgbClr val="001F46">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1" name="Google Shape;54;p5"/>
              <p:cNvSpPr>
                <a:spLocks noChangeArrowheads="1"/>
              </p:cNvSpPr>
              <p:nvPr/>
            </p:nvSpPr>
            <p:spPr bwMode="auto">
              <a:xfrm>
                <a:off x="8089998" y="861197"/>
                <a:ext cx="1054113" cy="146505"/>
              </a:xfrm>
              <a:prstGeom prst="rect">
                <a:avLst/>
              </a:prstGeom>
              <a:solidFill>
                <a:srgbClr val="001F4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en-US" altLang="en-US" smtClean="0"/>
              </a:p>
            </p:txBody>
          </p:sp>
          <p:sp>
            <p:nvSpPr>
              <p:cNvPr id="12" name="Google Shape;55;p5"/>
              <p:cNvSpPr>
                <a:spLocks noChangeArrowheads="1"/>
              </p:cNvSpPr>
              <p:nvPr/>
            </p:nvSpPr>
            <p:spPr bwMode="auto">
              <a:xfrm>
                <a:off x="381000" y="1311370"/>
                <a:ext cx="6991439" cy="127860"/>
              </a:xfrm>
              <a:prstGeom prst="rect">
                <a:avLst/>
              </a:prstGeom>
              <a:solidFill>
                <a:srgbClr val="001F4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en-US" altLang="en-US" smtClean="0"/>
              </a:p>
            </p:txBody>
          </p:sp>
        </p:grpSp>
      </p:grpSp>
      <p:pic>
        <p:nvPicPr>
          <p:cNvPr id="16"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4691063"/>
            <a:ext cx="7969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Google Shape;56;p5"/>
          <p:cNvSpPr txBox="1">
            <a:spLocks noGrp="1"/>
          </p:cNvSpPr>
          <p:nvPr>
            <p:ph type="title"/>
          </p:nvPr>
        </p:nvSpPr>
        <p:spPr>
          <a:xfrm>
            <a:off x="614975" y="391350"/>
            <a:ext cx="6757800" cy="919500"/>
          </a:xfrm>
          <a:prstGeom prst="rect">
            <a:avLst/>
          </a:prstGeom>
        </p:spPr>
        <p:txBody>
          <a:bodyPr spcFirstLastPara="1">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7" name="Google Shape;58;p5"/>
          <p:cNvSpPr txBox="1">
            <a:spLocks noGrp="1" noChangeArrowheads="1"/>
          </p:cNvSpPr>
          <p:nvPr>
            <p:ph type="sldNum" idx="10"/>
          </p:nvPr>
        </p:nvSpPr>
        <p:spPr/>
        <p:txBody>
          <a:bodyPr/>
          <a:lstStyle>
            <a:lvl1pPr>
              <a:buClr>
                <a:srgbClr val="000000"/>
              </a:buClr>
              <a:buFont typeface="Arial" pitchFamily="34" charset="0"/>
              <a:defRPr sz="1100">
                <a:solidFill>
                  <a:srgbClr val="748394"/>
                </a:solidFill>
                <a:latin typeface="Barlow SemiBold" charset="-18"/>
                <a:cs typeface="Arial" pitchFamily="34" charset="0"/>
                <a:sym typeface="Barlow SemiBold" charset="-18"/>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defRPr/>
            </a:pPr>
            <a:fld id="{0FE2B37E-A36F-4211-A4C2-96B581688C89}" type="slidenum">
              <a:rPr lang="en-US"/>
              <a:pPr>
                <a:defRPr/>
              </a:pPr>
              <a:t>‹#›</a:t>
            </a:fld>
            <a:endParaRPr lang="en-US"/>
          </a:p>
        </p:txBody>
      </p:sp>
    </p:spTree>
    <p:extLst>
      <p:ext uri="{BB962C8B-B14F-4D97-AF65-F5344CB8AC3E}">
        <p14:creationId xmlns:p14="http://schemas.microsoft.com/office/powerpoint/2010/main" val="331515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59"/>
        <p:cNvGrpSpPr/>
        <p:nvPr/>
      </p:nvGrpSpPr>
      <p:grpSpPr>
        <a:xfrm>
          <a:off x="0" y="0"/>
          <a:ext cx="0" cy="0"/>
          <a:chOff x="0" y="0"/>
          <a:chExt cx="0" cy="0"/>
        </a:xfrm>
      </p:grpSpPr>
      <p:grpSp>
        <p:nvGrpSpPr>
          <p:cNvPr id="4" name="Google Shape;60;p6"/>
          <p:cNvGrpSpPr>
            <a:grpSpLocks/>
          </p:cNvGrpSpPr>
          <p:nvPr/>
        </p:nvGrpSpPr>
        <p:grpSpPr bwMode="auto">
          <a:xfrm>
            <a:off x="0" y="4762500"/>
            <a:ext cx="603250" cy="381000"/>
            <a:chOff x="0" y="4762400"/>
            <a:chExt cx="603997" cy="381100"/>
          </a:xfrm>
        </p:grpSpPr>
        <p:sp>
          <p:nvSpPr>
            <p:cNvPr id="5" name="Google Shape;61;p6"/>
            <p:cNvSpPr/>
            <p:nvPr/>
          </p:nvSpPr>
          <p:spPr>
            <a:xfrm>
              <a:off x="379883" y="4762400"/>
              <a:ext cx="224114" cy="381100"/>
            </a:xfrm>
            <a:prstGeom prst="rtTriangle">
              <a:avLst/>
            </a:prstGeom>
            <a:solidFill>
              <a:schemeClr val="accent6"/>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6" name="Google Shape;62;p6"/>
            <p:cNvSpPr/>
            <p:nvPr/>
          </p:nvSpPr>
          <p:spPr>
            <a:xfrm>
              <a:off x="0" y="4762400"/>
              <a:ext cx="381472" cy="381100"/>
            </a:xfrm>
            <a:prstGeom prst="rect">
              <a:avLst/>
            </a:prstGeom>
            <a:gradFill>
              <a:gsLst>
                <a:gs pos="0">
                  <a:schemeClr val="accent6"/>
                </a:gs>
                <a:gs pos="100000">
                  <a:schemeClr val="lt2"/>
                </a:gs>
              </a:gsLst>
              <a:lin ang="0" scaled="0"/>
            </a:gra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7" name="Google Shape;66;p6"/>
          <p:cNvGrpSpPr>
            <a:grpSpLocks/>
          </p:cNvGrpSpPr>
          <p:nvPr/>
        </p:nvGrpSpPr>
        <p:grpSpPr bwMode="auto">
          <a:xfrm rot="10800000">
            <a:off x="4572000" y="0"/>
            <a:ext cx="4572000" cy="5157788"/>
            <a:chOff x="8" y="-13862"/>
            <a:chExt cx="4572000" cy="5157522"/>
          </a:xfrm>
        </p:grpSpPr>
        <p:sp>
          <p:nvSpPr>
            <p:cNvPr id="8" name="Google Shape;67;p6"/>
            <p:cNvSpPr>
              <a:spLocks noChangeArrowheads="1"/>
            </p:cNvSpPr>
            <p:nvPr/>
          </p:nvSpPr>
          <p:spPr bwMode="auto">
            <a:xfrm rot="10800000">
              <a:off x="8" y="-1163"/>
              <a:ext cx="377825" cy="5143235"/>
            </a:xfrm>
            <a:prstGeom prst="rect">
              <a:avLst/>
            </a:prstGeom>
            <a:gradFill rotWithShape="0">
              <a:gsLst>
                <a:gs pos="0">
                  <a:schemeClr val="accent1"/>
                </a:gs>
                <a:gs pos="100000">
                  <a:schemeClr val="accent2"/>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en-US" altLang="en-US" smtClean="0"/>
            </a:p>
          </p:txBody>
        </p:sp>
        <p:sp>
          <p:nvSpPr>
            <p:cNvPr id="9" name="Google Shape;68;p6"/>
            <p:cNvSpPr>
              <a:spLocks/>
            </p:cNvSpPr>
            <p:nvPr/>
          </p:nvSpPr>
          <p:spPr bwMode="auto">
            <a:xfrm>
              <a:off x="366508" y="-13862"/>
              <a:ext cx="267425" cy="5157350"/>
            </a:xfrm>
            <a:custGeom>
              <a:avLst/>
              <a:gdLst>
                <a:gd name="T0" fmla="*/ 230625 w 10697"/>
                <a:gd name="T1" fmla="*/ 128933750 h 206294"/>
                <a:gd name="T2" fmla="*/ 6685625 w 10697"/>
                <a:gd name="T3" fmla="*/ 119277500 h 206294"/>
                <a:gd name="T4" fmla="*/ 6639375 w 10697"/>
                <a:gd name="T5" fmla="*/ 9958750 h 206294"/>
                <a:gd name="T6" fmla="*/ 0 w 10697"/>
                <a:gd name="T7" fmla="*/ 0 h 206294"/>
                <a:gd name="T8" fmla="*/ 230625 w 10697"/>
                <a:gd name="T9" fmla="*/ 128933750 h 206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97" h="206294" extrusionOk="0">
                  <a:moveTo>
                    <a:pt x="369" y="206294"/>
                  </a:moveTo>
                  <a:lnTo>
                    <a:pt x="10697" y="190844"/>
                  </a:lnTo>
                  <a:lnTo>
                    <a:pt x="10623" y="15934"/>
                  </a:lnTo>
                  <a:lnTo>
                    <a:pt x="0" y="0"/>
                  </a:lnTo>
                  <a:lnTo>
                    <a:pt x="369" y="20629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0" name="Google Shape;69;p6"/>
            <p:cNvSpPr/>
            <p:nvPr/>
          </p:nvSpPr>
          <p:spPr>
            <a:xfrm rot="10800000">
              <a:off x="638183" y="382993"/>
              <a:ext cx="3938587" cy="4376512"/>
            </a:xfrm>
            <a:prstGeom prst="rect">
              <a:avLst/>
            </a:prstGeom>
            <a:gradFill>
              <a:gsLst>
                <a:gs pos="0">
                  <a:schemeClr val="accent2"/>
                </a:gs>
                <a:gs pos="73000">
                  <a:schemeClr val="accent2"/>
                </a:gs>
                <a:gs pos="100000">
                  <a:schemeClr val="accent3"/>
                </a:gs>
              </a:gsLst>
              <a:lin ang="0" scaled="0"/>
            </a:gra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pic>
        <p:nvPicPr>
          <p:cNvPr id="11"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4691063"/>
            <a:ext cx="7969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Google Shape;63;p6"/>
          <p:cNvSpPr txBox="1">
            <a:spLocks noGrp="1"/>
          </p:cNvSpPr>
          <p:nvPr>
            <p:ph type="title"/>
          </p:nvPr>
        </p:nvSpPr>
        <p:spPr>
          <a:xfrm>
            <a:off x="614975" y="391350"/>
            <a:ext cx="3613200" cy="919500"/>
          </a:xfrm>
          <a:prstGeom prst="rect">
            <a:avLst/>
          </a:prstGeom>
        </p:spPr>
        <p:txBody>
          <a:bodyPr spcFirstLastPara="1" anchor="t">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2" name="Google Shape;65;p6"/>
          <p:cNvSpPr txBox="1">
            <a:spLocks noGrp="1" noChangeArrowheads="1"/>
          </p:cNvSpPr>
          <p:nvPr>
            <p:ph type="sldNum" idx="10"/>
          </p:nvPr>
        </p:nvSpPr>
        <p:spPr/>
        <p:txBody>
          <a:bodyPr/>
          <a:lstStyle>
            <a:lvl1pPr>
              <a:buClr>
                <a:srgbClr val="000000"/>
              </a:buClr>
              <a:buFont typeface="Arial" pitchFamily="34" charset="0"/>
              <a:defRPr sz="1100">
                <a:solidFill>
                  <a:srgbClr val="748394"/>
                </a:solidFill>
                <a:latin typeface="Barlow SemiBold" charset="-18"/>
                <a:cs typeface="Arial" pitchFamily="34" charset="0"/>
                <a:sym typeface="Barlow SemiBold" charset="-18"/>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defRPr/>
            </a:pPr>
            <a:fld id="{91C8FD40-C23B-45AC-9F4F-D7AED7E874E0}" type="slidenum">
              <a:rPr lang="en-US"/>
              <a:pPr>
                <a:defRPr/>
              </a:pPr>
              <a:t>‹#›</a:t>
            </a:fld>
            <a:endParaRPr lang="en-US"/>
          </a:p>
        </p:txBody>
      </p:sp>
    </p:spTree>
    <p:extLst>
      <p:ext uri="{BB962C8B-B14F-4D97-AF65-F5344CB8AC3E}">
        <p14:creationId xmlns:p14="http://schemas.microsoft.com/office/powerpoint/2010/main" val="149231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5" name="Google Shape;71;p7"/>
          <p:cNvGrpSpPr>
            <a:grpSpLocks/>
          </p:cNvGrpSpPr>
          <p:nvPr/>
        </p:nvGrpSpPr>
        <p:grpSpPr bwMode="auto">
          <a:xfrm>
            <a:off x="0" y="4762500"/>
            <a:ext cx="603250" cy="381000"/>
            <a:chOff x="0" y="4762400"/>
            <a:chExt cx="603997" cy="381100"/>
          </a:xfrm>
        </p:grpSpPr>
        <p:sp>
          <p:nvSpPr>
            <p:cNvPr id="6" name="Google Shape;72;p7"/>
            <p:cNvSpPr/>
            <p:nvPr/>
          </p:nvSpPr>
          <p:spPr>
            <a:xfrm>
              <a:off x="379883" y="4762400"/>
              <a:ext cx="224114" cy="381100"/>
            </a:xfrm>
            <a:prstGeom prst="rtTriangle">
              <a:avLst/>
            </a:prstGeom>
            <a:solidFill>
              <a:schemeClr val="accent6"/>
            </a:soli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7" name="Google Shape;73;p7"/>
            <p:cNvSpPr/>
            <p:nvPr/>
          </p:nvSpPr>
          <p:spPr>
            <a:xfrm>
              <a:off x="0" y="4762400"/>
              <a:ext cx="381472" cy="381100"/>
            </a:xfrm>
            <a:prstGeom prst="rect">
              <a:avLst/>
            </a:prstGeom>
            <a:gradFill>
              <a:gsLst>
                <a:gs pos="0">
                  <a:schemeClr val="accent6"/>
                </a:gs>
                <a:gs pos="100000">
                  <a:schemeClr val="lt2"/>
                </a:gs>
              </a:gsLst>
              <a:lin ang="0" scaled="0"/>
            </a:gra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8" name="Google Shape;74;p7"/>
          <p:cNvGrpSpPr>
            <a:grpSpLocks/>
          </p:cNvGrpSpPr>
          <p:nvPr/>
        </p:nvGrpSpPr>
        <p:grpSpPr bwMode="auto">
          <a:xfrm>
            <a:off x="381000" y="0"/>
            <a:ext cx="8763000" cy="1311275"/>
            <a:chOff x="381000" y="0"/>
            <a:chExt cx="8763111" cy="1310918"/>
          </a:xfrm>
        </p:grpSpPr>
        <p:grpSp>
          <p:nvGrpSpPr>
            <p:cNvPr id="9" name="Google Shape;75;p7"/>
            <p:cNvGrpSpPr>
              <a:grpSpLocks/>
            </p:cNvGrpSpPr>
            <p:nvPr/>
          </p:nvGrpSpPr>
          <p:grpSpPr bwMode="auto">
            <a:xfrm>
              <a:off x="381000" y="0"/>
              <a:ext cx="8763111" cy="1310300"/>
              <a:chOff x="381000" y="0"/>
              <a:chExt cx="8763111" cy="1310300"/>
            </a:xfrm>
          </p:grpSpPr>
          <p:sp>
            <p:nvSpPr>
              <p:cNvPr id="14" name="Google Shape;76;p7"/>
              <p:cNvSpPr>
                <a:spLocks/>
              </p:cNvSpPr>
              <p:nvPr/>
            </p:nvSpPr>
            <p:spPr bwMode="auto">
              <a:xfrm>
                <a:off x="7371879" y="0"/>
                <a:ext cx="721985" cy="1310275"/>
              </a:xfrm>
              <a:custGeom>
                <a:avLst/>
                <a:gdLst>
                  <a:gd name="T0" fmla="*/ 22026707 w 23660"/>
                  <a:gd name="T1" fmla="*/ 0 h 52411"/>
                  <a:gd name="T2" fmla="*/ 0 w 23660"/>
                  <a:gd name="T3" fmla="*/ 9653125 h 52411"/>
                  <a:gd name="T4" fmla="*/ 13030 w 23660"/>
                  <a:gd name="T5" fmla="*/ 32756875 h 52411"/>
                  <a:gd name="T6" fmla="*/ 22031375 w 23660"/>
                  <a:gd name="T7" fmla="*/ 26357500 h 52411"/>
                  <a:gd name="T8" fmla="*/ 22026707 w 23660"/>
                  <a:gd name="T9" fmla="*/ 0 h 52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660" h="52411" extrusionOk="0">
                    <a:moveTo>
                      <a:pt x="23655" y="0"/>
                    </a:moveTo>
                    <a:lnTo>
                      <a:pt x="0" y="15445"/>
                    </a:lnTo>
                    <a:lnTo>
                      <a:pt x="14" y="52411"/>
                    </a:lnTo>
                    <a:lnTo>
                      <a:pt x="23660" y="42172"/>
                    </a:lnTo>
                    <a:lnTo>
                      <a:pt x="2365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5" name="Google Shape;77;p7"/>
              <p:cNvSpPr>
                <a:spLocks noChangeArrowheads="1"/>
              </p:cNvSpPr>
              <p:nvPr/>
            </p:nvSpPr>
            <p:spPr bwMode="auto">
              <a:xfrm>
                <a:off x="8089998" y="0"/>
                <a:ext cx="1054113" cy="1053813"/>
              </a:xfrm>
              <a:prstGeom prst="rect">
                <a:avLst/>
              </a:prstGeom>
              <a:gradFill rotWithShape="0">
                <a:gsLst>
                  <a:gs pos="0">
                    <a:schemeClr val="accent1"/>
                  </a:gs>
                  <a:gs pos="100000">
                    <a:schemeClr val="accent2"/>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en-US" altLang="en-US" smtClean="0"/>
              </a:p>
            </p:txBody>
          </p:sp>
          <p:sp>
            <p:nvSpPr>
              <p:cNvPr id="16" name="Google Shape;78;p7"/>
              <p:cNvSpPr/>
              <p:nvPr/>
            </p:nvSpPr>
            <p:spPr>
              <a:xfrm>
                <a:off x="381000" y="384070"/>
                <a:ext cx="6991439" cy="926847"/>
              </a:xfrm>
              <a:prstGeom prst="rect">
                <a:avLst/>
              </a:prstGeom>
              <a:gradFill>
                <a:gsLst>
                  <a:gs pos="0">
                    <a:schemeClr val="accent2"/>
                  </a:gs>
                  <a:gs pos="73000">
                    <a:schemeClr val="accent2"/>
                  </a:gs>
                  <a:gs pos="100000">
                    <a:schemeClr val="accent3"/>
                  </a:gs>
                </a:gsLst>
                <a:lin ang="0" scaled="0"/>
              </a:gradFill>
              <a:ln>
                <a:noFill/>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grpSp>
        <p:grpSp>
          <p:nvGrpSpPr>
            <p:cNvPr id="10" name="Google Shape;79;p7"/>
            <p:cNvGrpSpPr>
              <a:grpSpLocks/>
            </p:cNvGrpSpPr>
            <p:nvPr/>
          </p:nvGrpSpPr>
          <p:grpSpPr bwMode="auto">
            <a:xfrm>
              <a:off x="381000" y="967217"/>
              <a:ext cx="8763100" cy="343701"/>
              <a:chOff x="381000" y="862358"/>
              <a:chExt cx="8763100" cy="576872"/>
            </a:xfrm>
          </p:grpSpPr>
          <p:sp>
            <p:nvSpPr>
              <p:cNvPr id="11" name="Google Shape;80;p7"/>
              <p:cNvSpPr>
                <a:spLocks/>
              </p:cNvSpPr>
              <p:nvPr/>
            </p:nvSpPr>
            <p:spPr bwMode="auto">
              <a:xfrm>
                <a:off x="7370250" y="863755"/>
                <a:ext cx="719800" cy="575475"/>
              </a:xfrm>
              <a:custGeom>
                <a:avLst/>
                <a:gdLst>
                  <a:gd name="T0" fmla="*/ 17995000 w 28792"/>
                  <a:gd name="T1" fmla="*/ 0 h 23019"/>
                  <a:gd name="T2" fmla="*/ 33125 w 28792"/>
                  <a:gd name="T3" fmla="*/ 11173750 h 23019"/>
                  <a:gd name="T4" fmla="*/ 0 w 28792"/>
                  <a:gd name="T5" fmla="*/ 14386875 h 23019"/>
                  <a:gd name="T6" fmla="*/ 17995000 w 28792"/>
                  <a:gd name="T7" fmla="*/ 3658125 h 23019"/>
                  <a:gd name="T8" fmla="*/ 17995000 w 28792"/>
                  <a:gd name="T9" fmla="*/ 0 h 230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92" h="23019" extrusionOk="0">
                    <a:moveTo>
                      <a:pt x="28792" y="0"/>
                    </a:moveTo>
                    <a:lnTo>
                      <a:pt x="53" y="17878"/>
                    </a:lnTo>
                    <a:lnTo>
                      <a:pt x="0" y="23019"/>
                    </a:lnTo>
                    <a:lnTo>
                      <a:pt x="28792" y="5853"/>
                    </a:lnTo>
                    <a:lnTo>
                      <a:pt x="28792" y="0"/>
                    </a:lnTo>
                    <a:close/>
                  </a:path>
                </a:pathLst>
              </a:custGeom>
              <a:solidFill>
                <a:srgbClr val="001F46">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2" name="Google Shape;81;p7"/>
              <p:cNvSpPr>
                <a:spLocks noChangeArrowheads="1"/>
              </p:cNvSpPr>
              <p:nvPr/>
            </p:nvSpPr>
            <p:spPr bwMode="auto">
              <a:xfrm>
                <a:off x="8089998" y="861197"/>
                <a:ext cx="1054113" cy="146505"/>
              </a:xfrm>
              <a:prstGeom prst="rect">
                <a:avLst/>
              </a:prstGeom>
              <a:solidFill>
                <a:srgbClr val="001F4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en-US" altLang="en-US" smtClean="0"/>
              </a:p>
            </p:txBody>
          </p:sp>
          <p:sp>
            <p:nvSpPr>
              <p:cNvPr id="13" name="Google Shape;82;p7"/>
              <p:cNvSpPr>
                <a:spLocks noChangeArrowheads="1"/>
              </p:cNvSpPr>
              <p:nvPr/>
            </p:nvSpPr>
            <p:spPr bwMode="auto">
              <a:xfrm>
                <a:off x="381000" y="1311370"/>
                <a:ext cx="6991439" cy="127860"/>
              </a:xfrm>
              <a:prstGeom prst="rect">
                <a:avLst/>
              </a:prstGeom>
              <a:solidFill>
                <a:srgbClr val="001F4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en-US" altLang="en-US" smtClean="0"/>
              </a:p>
            </p:txBody>
          </p:sp>
        </p:grpSp>
      </p:grpSp>
      <p:pic>
        <p:nvPicPr>
          <p:cNvPr id="17" name="Picture 1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4691063"/>
            <a:ext cx="7969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Google Shape;83;p7"/>
          <p:cNvSpPr txBox="1">
            <a:spLocks noGrp="1"/>
          </p:cNvSpPr>
          <p:nvPr>
            <p:ph type="title"/>
          </p:nvPr>
        </p:nvSpPr>
        <p:spPr>
          <a:xfrm>
            <a:off x="614975" y="391350"/>
            <a:ext cx="6757800" cy="919500"/>
          </a:xfrm>
          <a:prstGeom prst="rect">
            <a:avLst/>
          </a:prstGeom>
        </p:spPr>
        <p:txBody>
          <a:bodyPr spcFirstLastPara="1">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18" name="Google Shape;86;p7"/>
          <p:cNvSpPr txBox="1">
            <a:spLocks noGrp="1" noChangeArrowheads="1"/>
          </p:cNvSpPr>
          <p:nvPr>
            <p:ph type="sldNum" idx="10"/>
          </p:nvPr>
        </p:nvSpPr>
        <p:spPr/>
        <p:txBody>
          <a:bodyPr/>
          <a:lstStyle>
            <a:lvl1pPr>
              <a:buClr>
                <a:srgbClr val="000000"/>
              </a:buClr>
              <a:buFont typeface="Arial" pitchFamily="34" charset="0"/>
              <a:defRPr sz="1100">
                <a:solidFill>
                  <a:srgbClr val="748394"/>
                </a:solidFill>
                <a:latin typeface="Barlow SemiBold" charset="-18"/>
                <a:cs typeface="Arial" pitchFamily="34" charset="0"/>
                <a:sym typeface="Barlow SemiBold" charset="-18"/>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defRPr/>
            </a:pPr>
            <a:fld id="{5B2654F3-178D-4BE7-9DFD-A4ADFEECBEC7}" type="slidenum">
              <a:rPr lang="en-US"/>
              <a:pPr>
                <a:defRPr/>
              </a:pPr>
              <a:t>‹#›</a:t>
            </a:fld>
            <a:endParaRPr lang="en-US"/>
          </a:p>
        </p:txBody>
      </p:sp>
    </p:spTree>
    <p:extLst>
      <p:ext uri="{BB962C8B-B14F-4D97-AF65-F5344CB8AC3E}">
        <p14:creationId xmlns:p14="http://schemas.microsoft.com/office/powerpoint/2010/main" val="3967032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noChangeArrowheads="1"/>
          </p:cNvSpPr>
          <p:nvPr>
            <p:ph type="sldNum" idx="12"/>
          </p:nvPr>
        </p:nvSpPr>
        <p:spPr bwMode="auto">
          <a:xfrm>
            <a:off x="0" y="4762500"/>
            <a:ext cx="381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eaLnBrk="1" hangingPunct="1">
              <a:buClr>
                <a:srgbClr val="000000"/>
              </a:buClr>
              <a:buFont typeface="Arial" pitchFamily="34" charset="0"/>
              <a:defRPr sz="1100">
                <a:solidFill>
                  <a:srgbClr val="748394"/>
                </a:solidFill>
                <a:latin typeface="Barlow SemiBold" charset="-18"/>
                <a:cs typeface="Arial" pitchFamily="34" charset="0"/>
                <a:sym typeface="Barlow SemiBold" charset="-18"/>
              </a:defRPr>
            </a:lvl1pPr>
            <a:lvl2pPr marL="742950" indent="-285750">
              <a:buClr>
                <a:srgbClr val="000000"/>
              </a:buClr>
              <a:buFont typeface="Arial" pitchFamily="34" charset="0"/>
              <a:defRPr sz="1400">
                <a:solidFill>
                  <a:srgbClr val="000000"/>
                </a:solidFill>
                <a:latin typeface="Arial" pitchFamily="34" charset="0"/>
                <a:cs typeface="Arial" pitchFamily="34" charset="0"/>
                <a:sym typeface="Arial" pitchFamily="34" charset="0"/>
              </a:defRPr>
            </a:lvl2pPr>
            <a:lvl3pPr marL="11430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3pPr>
            <a:lvl4pPr marL="16002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4pPr>
            <a:lvl5pPr marL="2057400" indent="-228600">
              <a:buClr>
                <a:srgbClr val="000000"/>
              </a:buClr>
              <a:buFont typeface="Arial" pitchFamily="34" charse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buClr>
                <a:srgbClr val="000000"/>
              </a:buClr>
              <a:buFont typeface="Arial" pitchFamily="34" charset="0"/>
              <a:defRPr sz="1400">
                <a:solidFill>
                  <a:srgbClr val="000000"/>
                </a:solidFill>
                <a:latin typeface="Arial" pitchFamily="34" charset="0"/>
                <a:cs typeface="Arial" pitchFamily="34" charset="0"/>
                <a:sym typeface="Arial" pitchFamily="34" charset="0"/>
              </a:defRPr>
            </a:lvl9pPr>
          </a:lstStyle>
          <a:p>
            <a:pPr>
              <a:defRPr/>
            </a:pPr>
            <a:fld id="{06EF96AF-F857-4DA2-8F53-629D035A2200}" type="slidenum">
              <a:rPr lang="en-US"/>
              <a:pPr>
                <a:defRPr/>
              </a:pPr>
              <a:t>‹#›</a:t>
            </a:fld>
            <a:endParaRPr lang="en-US"/>
          </a:p>
        </p:txBody>
      </p:sp>
      <p:sp>
        <p:nvSpPr>
          <p:cNvPr id="1027" name="Google Shape;7;p1"/>
          <p:cNvSpPr txBox="1">
            <a:spLocks noGrp="1" noChangeArrowheads="1"/>
          </p:cNvSpPr>
          <p:nvPr>
            <p:ph type="title"/>
          </p:nvPr>
        </p:nvSpPr>
        <p:spPr bwMode="auto">
          <a:xfrm>
            <a:off x="614363" y="392113"/>
            <a:ext cx="6757987"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endParaRPr lang="en-US" altLang="en-US" smtClean="0">
              <a:sym typeface="Arial" charset="0"/>
            </a:endParaRPr>
          </a:p>
        </p:txBody>
      </p:sp>
      <p:sp>
        <p:nvSpPr>
          <p:cNvPr id="1028" name="Google Shape;8;p1"/>
          <p:cNvSpPr txBox="1">
            <a:spLocks noGrp="1" noChangeArrowheads="1"/>
          </p:cNvSpPr>
          <p:nvPr>
            <p:ph type="body" idx="1"/>
          </p:nvPr>
        </p:nvSpPr>
        <p:spPr bwMode="auto">
          <a:xfrm>
            <a:off x="614363" y="1704975"/>
            <a:ext cx="675798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smtClean="0">
              <a:sym typeface="Arial" charset="0"/>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appsso.eurostat.ec.europa.eu/nui/show.do?dataset=hlth_ehis_bm1i&amp;lang=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Google Shape;158;p13"/>
          <p:cNvSpPr txBox="1">
            <a:spLocks noGrp="1" noChangeArrowheads="1"/>
          </p:cNvSpPr>
          <p:nvPr>
            <p:ph type="ctrTitle"/>
          </p:nvPr>
        </p:nvSpPr>
        <p:spPr>
          <a:xfrm>
            <a:off x="468313" y="3055938"/>
            <a:ext cx="6551612" cy="1531937"/>
          </a:xfrm>
        </p:spPr>
        <p:txBody>
          <a:bodyPr/>
          <a:lstStyle/>
          <a:p>
            <a:pPr algn="ctr" eaLnBrk="1" hangingPunct="1">
              <a:lnSpc>
                <a:spcPct val="90000"/>
              </a:lnSpc>
              <a:spcBef>
                <a:spcPct val="0"/>
              </a:spcBef>
              <a:spcAft>
                <a:spcPct val="0"/>
              </a:spcAft>
              <a:buClr>
                <a:srgbClr val="FFFFFF"/>
              </a:buClr>
              <a:buFont typeface="Barlow SemiBold" charset="0"/>
              <a:buNone/>
            </a:pPr>
            <a:r>
              <a:rPr lang="en-US" altLang="en-US" sz="2400" smtClean="0">
                <a:solidFill>
                  <a:schemeClr val="accent1"/>
                </a:solidFill>
                <a:latin typeface="Barlow SemiBold" charset="0"/>
                <a:cs typeface="Arial" charset="0"/>
                <a:sym typeface="Barlow SemiBold" charset="0"/>
              </a:rPr>
              <a:t/>
            </a:r>
            <a:br>
              <a:rPr lang="en-US" altLang="en-US" sz="2400" smtClean="0">
                <a:solidFill>
                  <a:schemeClr val="accent1"/>
                </a:solidFill>
                <a:latin typeface="Barlow SemiBold" charset="0"/>
                <a:cs typeface="Arial" charset="0"/>
                <a:sym typeface="Barlow SemiBold" charset="0"/>
              </a:rPr>
            </a:br>
            <a:r>
              <a:rPr lang="ro-RO" altLang="en-US" sz="2800" smtClean="0">
                <a:solidFill>
                  <a:srgbClr val="FFFFFF"/>
                </a:solidFill>
                <a:latin typeface="Barlow SemiBold" charset="0"/>
                <a:cs typeface="Arial" charset="0"/>
                <a:sym typeface="Barlow SemiBold" charset="0"/>
              </a:rPr>
              <a:t>Obesity</a:t>
            </a:r>
            <a:r>
              <a:rPr lang="en-US" altLang="en-US" sz="2800" smtClean="0">
                <a:solidFill>
                  <a:srgbClr val="FFFFFF"/>
                </a:solidFill>
                <a:latin typeface="Barlow SemiBold" charset="0"/>
                <a:cs typeface="Arial" charset="0"/>
                <a:sym typeface="Barlow SemiBold" charset="0"/>
              </a:rPr>
              <a:t> and Eating Disorders Definition</a:t>
            </a:r>
            <a:r>
              <a:rPr lang="it-IT" altLang="en-US" sz="1800" smtClean="0">
                <a:solidFill>
                  <a:srgbClr val="FFFFFF"/>
                </a:solidFill>
                <a:latin typeface="Barlow SemiBold" charset="0"/>
                <a:cs typeface="Arial" charset="0"/>
                <a:sym typeface="Barlow SemiBold" charset="0"/>
              </a:rPr>
              <a:t/>
            </a:r>
            <a:br>
              <a:rPr lang="it-IT" altLang="en-US" sz="1800" smtClean="0">
                <a:solidFill>
                  <a:srgbClr val="FFFFFF"/>
                </a:solidFill>
                <a:latin typeface="Barlow SemiBold" charset="0"/>
                <a:cs typeface="Arial" charset="0"/>
                <a:sym typeface="Barlow SemiBold" charset="0"/>
              </a:rPr>
            </a:br>
            <a:r>
              <a:rPr lang="it-IT" altLang="en-US" sz="1800" smtClean="0">
                <a:solidFill>
                  <a:srgbClr val="FFFFFF"/>
                </a:solidFill>
                <a:latin typeface="Barlow SemiBold" charset="0"/>
                <a:cs typeface="Arial" charset="0"/>
                <a:sym typeface="Barlow SemiBold" charset="0"/>
              </a:rPr>
              <a:t>Roxana Martin-Hadmas, Adrian Martin</a:t>
            </a:r>
            <a:br>
              <a:rPr lang="it-IT" altLang="en-US" sz="1800" smtClean="0">
                <a:solidFill>
                  <a:srgbClr val="FFFFFF"/>
                </a:solidFill>
                <a:latin typeface="Barlow SemiBold" charset="0"/>
                <a:cs typeface="Arial" charset="0"/>
                <a:sym typeface="Barlow SemiBold" charset="0"/>
              </a:rPr>
            </a:br>
            <a:r>
              <a:rPr lang="it-IT" altLang="en-US" sz="1800" smtClean="0">
                <a:solidFill>
                  <a:srgbClr val="FFFFFF"/>
                </a:solidFill>
                <a:latin typeface="Barlow SemiBold" charset="0"/>
                <a:cs typeface="Arial" charset="0"/>
                <a:sym typeface="Barlow SemiBold" charset="0"/>
              </a:rPr>
              <a:t>Registered Dietitians, PhD</a:t>
            </a:r>
            <a:endParaRPr lang="en-US" altLang="en-US" sz="1800" smtClean="0">
              <a:solidFill>
                <a:srgbClr val="FFFFFF"/>
              </a:solidFill>
              <a:latin typeface="Barlow SemiBold" charset="0"/>
              <a:cs typeface="Arial" charset="0"/>
              <a:sym typeface="Barlow SemiBold" charset="0"/>
            </a:endParaRPr>
          </a:p>
        </p:txBody>
      </p:sp>
      <p:sp>
        <p:nvSpPr>
          <p:cNvPr id="6147" name="Rectangle 2"/>
          <p:cNvSpPr>
            <a:spLocks noChangeArrowheads="1"/>
          </p:cNvSpPr>
          <p:nvPr/>
        </p:nvSpPr>
        <p:spPr bwMode="auto">
          <a:xfrm>
            <a:off x="684213" y="908050"/>
            <a:ext cx="764381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pPr eaLnBrk="1" hangingPunct="1"/>
            <a:r>
              <a:rPr lang="en-US" altLang="en-US" sz="6000" b="1">
                <a:solidFill>
                  <a:schemeClr val="accent2"/>
                </a:solidFill>
              </a:rPr>
              <a:t>Connected 4 Health</a:t>
            </a:r>
            <a:endParaRPr lang="it-IT" altLang="en-US" sz="600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Etiology</a:t>
            </a:r>
            <a:endParaRPr lang="en-US" altLang="en-US" sz="3000" smtClean="0">
              <a:solidFill>
                <a:srgbClr val="FFFFFF"/>
              </a:solidFill>
              <a:latin typeface="Barlow SemiBold" charset="0"/>
              <a:cs typeface="Arial" charset="0"/>
              <a:sym typeface="Barlow SemiBold" charset="0"/>
            </a:endParaRPr>
          </a:p>
        </p:txBody>
      </p:sp>
      <p:sp>
        <p:nvSpPr>
          <p:cNvPr id="3" name="Text Placeholder 2"/>
          <p:cNvSpPr>
            <a:spLocks noGrp="1"/>
          </p:cNvSpPr>
          <p:nvPr>
            <p:ph type="body" idx="1"/>
          </p:nvPr>
        </p:nvSpPr>
        <p:spPr>
          <a:xfrm>
            <a:off x="581025" y="1309688"/>
            <a:ext cx="7981950" cy="2825750"/>
          </a:xfrm>
        </p:spPr>
        <p:txBody>
          <a:bodyPr/>
          <a:lstStyle/>
          <a:p>
            <a:pPr marL="76200" indent="0" eaLnBrk="1" fontAlgn="auto" hangingPunct="1">
              <a:buClr>
                <a:schemeClr val="accent1"/>
              </a:buClr>
              <a:buFont typeface="Barlow Light"/>
              <a:buNone/>
              <a:defRPr/>
            </a:pPr>
            <a:r>
              <a:rPr lang="en-US" sz="2400" dirty="0">
                <a:solidFill>
                  <a:schemeClr val="dk1"/>
                </a:solidFill>
                <a:latin typeface="Barlow Light"/>
                <a:ea typeface="Barlow Light"/>
                <a:cs typeface="Barlow Light"/>
                <a:sym typeface="Barlow Light"/>
              </a:rPr>
              <a:t>Other causes:</a:t>
            </a:r>
            <a:endParaRPr lang="ro-RO" sz="24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Quality, balance, and diversity of ingested nutrients (beginning perinatally and then throughout the life cycle)</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Inactivity (sedentarism)</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Stress, inadequate sleep, and chronic fatigue</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Risk behaviors (excess of alcohol, social and psycho-emotional maladjustment)</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Increased leptin levels and leptin resistance</a:t>
            </a:r>
          </a:p>
        </p:txBody>
      </p:sp>
      <p:sp>
        <p:nvSpPr>
          <p:cNvPr id="15364"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456CEDFA-F998-43AB-AD6A-6834B9C431D4}" type="slidenum">
              <a:rPr lang="en-US" altLang="en-US" sz="1100" smtClean="0">
                <a:solidFill>
                  <a:srgbClr val="748394"/>
                </a:solidFill>
                <a:latin typeface="Barlow SemiBold" charset="0"/>
                <a:sym typeface="Barlow SemiBold" charset="0"/>
              </a:rPr>
              <a:pPr/>
              <a:t>10</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Etiology</a:t>
            </a:r>
            <a:endParaRPr lang="en-US" altLang="en-US" sz="3000" smtClean="0">
              <a:solidFill>
                <a:srgbClr val="FFFFFF"/>
              </a:solidFill>
              <a:latin typeface="Barlow SemiBold" charset="0"/>
              <a:cs typeface="Arial" charset="0"/>
              <a:sym typeface="Barlow SemiBold" charset="0"/>
            </a:endParaRPr>
          </a:p>
        </p:txBody>
      </p:sp>
      <p:sp>
        <p:nvSpPr>
          <p:cNvPr id="3" name="Text Placeholder 2"/>
          <p:cNvSpPr>
            <a:spLocks noGrp="1"/>
          </p:cNvSpPr>
          <p:nvPr>
            <p:ph type="body" idx="1"/>
          </p:nvPr>
        </p:nvSpPr>
        <p:spPr>
          <a:xfrm>
            <a:off x="614363" y="1419225"/>
            <a:ext cx="7918450" cy="3113088"/>
          </a:xfrm>
        </p:spPr>
        <p:txBody>
          <a:bodyPr/>
          <a:lstStyle/>
          <a:p>
            <a:pPr marL="76200" indent="0" eaLnBrk="1" fontAlgn="auto" hangingPunct="1">
              <a:buClr>
                <a:schemeClr val="accent1"/>
              </a:buClr>
              <a:buFont typeface="Barlow Light"/>
              <a:buNone/>
              <a:defRPr/>
            </a:pPr>
            <a:r>
              <a:rPr lang="ro-RO" sz="2400" dirty="0">
                <a:solidFill>
                  <a:schemeClr val="dk1"/>
                </a:solidFill>
                <a:latin typeface="Barlow Light"/>
                <a:ea typeface="Barlow Light"/>
                <a:cs typeface="Barlow Light"/>
                <a:sym typeface="Barlow Light"/>
              </a:rPr>
              <a:t>Other causes:</a:t>
            </a:r>
          </a:p>
          <a:p>
            <a:pPr eaLnBrk="1" fontAlgn="auto" hangingPunct="1">
              <a:buClr>
                <a:schemeClr val="accent1"/>
              </a:buClr>
              <a:buFont typeface="Barlow Light"/>
              <a:buChar char="▸"/>
              <a:defRPr/>
            </a:pPr>
            <a:r>
              <a:rPr lang="ro-RO" sz="2000" dirty="0">
                <a:solidFill>
                  <a:schemeClr val="dk1"/>
                </a:solidFill>
                <a:latin typeface="Barlow Light"/>
                <a:ea typeface="Barlow Light"/>
                <a:cs typeface="Barlow Light"/>
                <a:sym typeface="Barlow Light"/>
              </a:rPr>
              <a:t>POMC (proopiomelanocortin) deficiency</a:t>
            </a:r>
          </a:p>
          <a:p>
            <a:pPr eaLnBrk="1" fontAlgn="auto" hangingPunct="1">
              <a:buClr>
                <a:schemeClr val="accent1"/>
              </a:buClr>
              <a:buFont typeface="Barlow Light"/>
              <a:buChar char="▸"/>
              <a:defRPr/>
            </a:pPr>
            <a:r>
              <a:rPr lang="ro-RO" sz="2000" dirty="0">
                <a:solidFill>
                  <a:schemeClr val="dk1"/>
                </a:solidFill>
                <a:latin typeface="Barlow Light"/>
                <a:ea typeface="Barlow Light"/>
                <a:cs typeface="Barlow Light"/>
                <a:sym typeface="Barlow Light"/>
              </a:rPr>
              <a:t>Mutations in the MC4R gene (melanocortin-4 receptor) and the FTO, ADRB2, ADRB3, PLIN, DRD2 genes</a:t>
            </a:r>
          </a:p>
          <a:p>
            <a:pPr eaLnBrk="1" fontAlgn="auto" hangingPunct="1">
              <a:buClr>
                <a:schemeClr val="accent1"/>
              </a:buClr>
              <a:buFont typeface="Barlow Light"/>
              <a:buChar char="▸"/>
              <a:defRPr/>
            </a:pPr>
            <a:r>
              <a:rPr lang="ro-RO" sz="2000" dirty="0">
                <a:solidFill>
                  <a:schemeClr val="dk1"/>
                </a:solidFill>
                <a:latin typeface="Barlow Light"/>
                <a:ea typeface="Barlow Light"/>
                <a:cs typeface="Barlow Light"/>
                <a:sym typeface="Barlow Light"/>
              </a:rPr>
              <a:t>Chromosomal defects and genetic syndromes (Prader-Willi syndrome, Down syndrome, Bardet-Biedl syndrome, Alstrom syndrome, Cornelia de Lange syndrome)</a:t>
            </a:r>
          </a:p>
          <a:p>
            <a:pPr eaLnBrk="1" fontAlgn="auto" hangingPunct="1">
              <a:buClr>
                <a:schemeClr val="accent1"/>
              </a:buClr>
              <a:buFont typeface="Barlow Light"/>
              <a:buChar char="▸"/>
              <a:defRPr/>
            </a:pPr>
            <a:r>
              <a:rPr lang="ro-RO" sz="2000" dirty="0">
                <a:solidFill>
                  <a:schemeClr val="dk1"/>
                </a:solidFill>
                <a:latin typeface="Barlow Light"/>
                <a:ea typeface="Barlow Light"/>
                <a:cs typeface="Barlow Light"/>
                <a:sym typeface="Barlow Light"/>
              </a:rPr>
              <a:t>Production of hormones at the gastrointestinal level (ghrelin, GLP-1, CCK, PYY, FGF19)</a:t>
            </a:r>
            <a:endParaRPr lang="en-US" sz="2000" dirty="0">
              <a:solidFill>
                <a:schemeClr val="dk1"/>
              </a:solidFill>
              <a:latin typeface="Barlow Light"/>
              <a:ea typeface="Barlow Light"/>
              <a:cs typeface="Barlow Light"/>
              <a:sym typeface="Barlow Light"/>
            </a:endParaRPr>
          </a:p>
        </p:txBody>
      </p:sp>
      <p:sp>
        <p:nvSpPr>
          <p:cNvPr id="16388"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4B3E6FFC-E8BC-4ADA-9FDE-F9909BE0EAD2}" type="slidenum">
              <a:rPr lang="en-US" altLang="en-US" sz="1100" smtClean="0">
                <a:solidFill>
                  <a:srgbClr val="748394"/>
                </a:solidFill>
                <a:latin typeface="Barlow SemiBold" charset="0"/>
                <a:sym typeface="Barlow SemiBold" charset="0"/>
              </a:rPr>
              <a:pPr/>
              <a:t>11</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Etiology</a:t>
            </a:r>
            <a:endParaRPr lang="en-US" altLang="en-US" sz="3000" smtClean="0">
              <a:solidFill>
                <a:srgbClr val="FFFFFF"/>
              </a:solidFill>
              <a:latin typeface="Barlow SemiBold" charset="0"/>
              <a:cs typeface="Arial" charset="0"/>
              <a:sym typeface="Barlow SemiBold" charset="0"/>
            </a:endParaRPr>
          </a:p>
        </p:txBody>
      </p:sp>
      <p:sp>
        <p:nvSpPr>
          <p:cNvPr id="17411"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4C9573AC-C9EF-47C8-AA00-F4EDB989D532}" type="slidenum">
              <a:rPr lang="en-US" altLang="en-US" sz="1100" smtClean="0">
                <a:solidFill>
                  <a:srgbClr val="748394"/>
                </a:solidFill>
                <a:latin typeface="Barlow SemiBold" charset="0"/>
                <a:sym typeface="Barlow SemiBold" charset="0"/>
              </a:rPr>
              <a:pPr/>
              <a:t>12</a:t>
            </a:fld>
            <a:endParaRPr lang="en-US" altLang="en-US" sz="1100" smtClean="0">
              <a:solidFill>
                <a:srgbClr val="748394"/>
              </a:solidFill>
              <a:latin typeface="Barlow SemiBold" charset="0"/>
              <a:sym typeface="Barlow SemiBold" charset="0"/>
            </a:endParaRPr>
          </a:p>
        </p:txBody>
      </p:sp>
      <p:graphicFrame>
        <p:nvGraphicFramePr>
          <p:cNvPr id="7" name="Table 7"/>
          <p:cNvGraphicFramePr>
            <a:graphicFrameLocks noGrp="1"/>
          </p:cNvGraphicFramePr>
          <p:nvPr/>
        </p:nvGraphicFramePr>
        <p:xfrm>
          <a:off x="1042988" y="1924050"/>
          <a:ext cx="6970712" cy="2371725"/>
        </p:xfrm>
        <a:graphic>
          <a:graphicData uri="http://schemas.openxmlformats.org/drawingml/2006/table">
            <a:tbl>
              <a:tblPr firstRow="1" bandRow="1">
                <a:tableStyleId>{912C8C85-51F0-491E-9774-3900AFEF0FD7}</a:tableStyleId>
              </a:tblPr>
              <a:tblGrid>
                <a:gridCol w="1080242"/>
                <a:gridCol w="1872420"/>
                <a:gridCol w="1800404"/>
                <a:gridCol w="2217647"/>
              </a:tblGrid>
              <a:tr h="518127">
                <a:tc>
                  <a:txBody>
                    <a:bodyPr/>
                    <a:lstStyle/>
                    <a:p>
                      <a:endParaRPr lang="en-US" sz="1400" dirty="0"/>
                    </a:p>
                  </a:txBody>
                  <a:tcPr marL="91450" marR="91450" marT="45706" marB="45706"/>
                </a:tc>
                <a:tc>
                  <a:txBody>
                    <a:bodyPr/>
                    <a:lstStyle/>
                    <a:p>
                      <a:r>
                        <a:rPr lang="ro-RO" sz="1400" dirty="0">
                          <a:solidFill>
                            <a:srgbClr val="FF0000"/>
                          </a:solidFill>
                          <a:effectLst>
                            <a:outerShdw blurRad="38100" dist="38100" dir="2700000" algn="tl">
                              <a:srgbClr val="000000">
                                <a:alpha val="43137"/>
                              </a:srgbClr>
                            </a:outerShdw>
                          </a:effectLst>
                        </a:rPr>
                        <a:t>Known effect on appetite</a:t>
                      </a:r>
                      <a:endParaRPr lang="en-US" sz="1400" dirty="0">
                        <a:solidFill>
                          <a:srgbClr val="FF0000"/>
                        </a:solidFill>
                        <a:effectLst>
                          <a:outerShdw blurRad="38100" dist="38100" dir="2700000" algn="tl">
                            <a:srgbClr val="000000">
                              <a:alpha val="43137"/>
                            </a:srgbClr>
                          </a:outerShdw>
                        </a:effectLst>
                      </a:endParaRPr>
                    </a:p>
                  </a:txBody>
                  <a:tcPr marL="91450" marR="91450" marT="45706" marB="45706"/>
                </a:tc>
                <a:tc>
                  <a:txBody>
                    <a:bodyPr/>
                    <a:lstStyle/>
                    <a:p>
                      <a:r>
                        <a:rPr lang="ro-RO" sz="1400" dirty="0">
                          <a:solidFill>
                            <a:srgbClr val="FF0000"/>
                          </a:solidFill>
                          <a:effectLst>
                            <a:outerShdw blurRad="38100" dist="38100" dir="2700000" algn="tl">
                              <a:srgbClr val="000000">
                                <a:alpha val="43137"/>
                              </a:srgbClr>
                            </a:outerShdw>
                          </a:effectLst>
                        </a:rPr>
                        <a:t>Known effect on weight</a:t>
                      </a:r>
                      <a:endParaRPr lang="en-US" sz="1400" dirty="0">
                        <a:solidFill>
                          <a:srgbClr val="FF0000"/>
                        </a:solidFill>
                        <a:effectLst>
                          <a:outerShdw blurRad="38100" dist="38100" dir="2700000" algn="tl">
                            <a:srgbClr val="000000">
                              <a:alpha val="43137"/>
                            </a:srgbClr>
                          </a:outerShdw>
                        </a:effectLst>
                      </a:endParaRPr>
                    </a:p>
                  </a:txBody>
                  <a:tcPr marL="91450" marR="91450" marT="45706" marB="45706"/>
                </a:tc>
                <a:tc>
                  <a:txBody>
                    <a:bodyPr/>
                    <a:lstStyle/>
                    <a:p>
                      <a:r>
                        <a:rPr lang="en-US" sz="1400" dirty="0">
                          <a:solidFill>
                            <a:srgbClr val="FF0000"/>
                          </a:solidFill>
                          <a:effectLst>
                            <a:outerShdw blurRad="38100" dist="38100" dir="2700000" algn="tl">
                              <a:srgbClr val="000000">
                                <a:alpha val="43137"/>
                              </a:srgbClr>
                            </a:outerShdw>
                          </a:effectLst>
                        </a:rPr>
                        <a:t>Effect on the energy requirement</a:t>
                      </a:r>
                    </a:p>
                  </a:txBody>
                  <a:tcPr marL="91450" marR="91450" marT="45706" marB="45706"/>
                </a:tc>
              </a:tr>
              <a:tr h="370720">
                <a:tc>
                  <a:txBody>
                    <a:bodyPr/>
                    <a:lstStyle/>
                    <a:p>
                      <a:r>
                        <a:rPr lang="ro-RO" sz="1400" dirty="0"/>
                        <a:t>Ghrelin</a:t>
                      </a:r>
                      <a:endParaRPr lang="en-US" sz="1400" dirty="0"/>
                    </a:p>
                  </a:txBody>
                  <a:tcPr marL="91450" marR="91450" marT="45706" marB="45706"/>
                </a:tc>
                <a:tc>
                  <a:txBody>
                    <a:bodyPr/>
                    <a:lstStyle/>
                    <a:p>
                      <a:r>
                        <a:rPr lang="ro-RO" sz="1400" dirty="0"/>
                        <a:t>+++</a:t>
                      </a:r>
                      <a:endParaRPr lang="en-US" sz="1400" dirty="0"/>
                    </a:p>
                  </a:txBody>
                  <a:tcPr marL="91450" marR="91450" marT="45706" marB="45706"/>
                </a:tc>
                <a:tc>
                  <a:txBody>
                    <a:bodyPr/>
                    <a:lstStyle/>
                    <a:p>
                      <a:r>
                        <a:rPr lang="ro-RO" sz="1400" dirty="0"/>
                        <a:t>+</a:t>
                      </a:r>
                      <a:endParaRPr lang="en-US" sz="1400" dirty="0"/>
                    </a:p>
                  </a:txBody>
                  <a:tcPr marL="91450" marR="91450" marT="45706" marB="45706"/>
                </a:tc>
                <a:tc>
                  <a:txBody>
                    <a:bodyPr/>
                    <a:lstStyle/>
                    <a:p>
                      <a:r>
                        <a:rPr lang="ro-RO" sz="1400" dirty="0"/>
                        <a:t>Unknown</a:t>
                      </a:r>
                      <a:endParaRPr lang="en-US" sz="1400" dirty="0"/>
                    </a:p>
                  </a:txBody>
                  <a:tcPr marL="91450" marR="91450" marT="45706" marB="45706"/>
                </a:tc>
              </a:tr>
              <a:tr h="370720">
                <a:tc>
                  <a:txBody>
                    <a:bodyPr/>
                    <a:lstStyle/>
                    <a:p>
                      <a:r>
                        <a:rPr lang="ro-RO" sz="1400" dirty="0"/>
                        <a:t>FGF19</a:t>
                      </a:r>
                      <a:endParaRPr lang="en-US" sz="1400" dirty="0"/>
                    </a:p>
                  </a:txBody>
                  <a:tcPr marL="91450" marR="91450" marT="45706" marB="45706"/>
                </a:tc>
                <a:tc>
                  <a:txBody>
                    <a:bodyPr/>
                    <a:lstStyle/>
                    <a:p>
                      <a:r>
                        <a:rPr lang="ro-RO" sz="1400" dirty="0"/>
                        <a:t>Unknown</a:t>
                      </a:r>
                      <a:endParaRPr lang="en-US" sz="1400" dirty="0"/>
                    </a:p>
                  </a:txBody>
                  <a:tcPr marL="91450" marR="91450" marT="45706" marB="45706"/>
                </a:tc>
                <a:tc>
                  <a:txBody>
                    <a:bodyPr/>
                    <a:lstStyle/>
                    <a:p>
                      <a:r>
                        <a:rPr lang="ro-RO" sz="1400" dirty="0"/>
                        <a:t>-</a:t>
                      </a:r>
                      <a:endParaRPr lang="en-US" sz="1400" dirty="0"/>
                    </a:p>
                  </a:txBody>
                  <a:tcPr marL="91450" marR="91450" marT="45706" marB="45706"/>
                </a:tc>
                <a:tc>
                  <a:txBody>
                    <a:bodyPr/>
                    <a:lstStyle/>
                    <a:p>
                      <a:r>
                        <a:rPr lang="ro-RO" sz="1400" dirty="0"/>
                        <a:t>+</a:t>
                      </a:r>
                      <a:endParaRPr lang="en-US" sz="1400" dirty="0"/>
                    </a:p>
                  </a:txBody>
                  <a:tcPr marL="91450" marR="91450" marT="45706" marB="45706"/>
                </a:tc>
              </a:tr>
              <a:tr h="370720">
                <a:tc>
                  <a:txBody>
                    <a:bodyPr/>
                    <a:lstStyle/>
                    <a:p>
                      <a:r>
                        <a:rPr lang="ro-RO" sz="1400" dirty="0"/>
                        <a:t>GLP-1</a:t>
                      </a:r>
                      <a:endParaRPr lang="en-US" sz="1400" dirty="0"/>
                    </a:p>
                  </a:txBody>
                  <a:tcPr marL="91450" marR="91450" marT="45706" marB="45706"/>
                </a:tc>
                <a:tc>
                  <a:txBody>
                    <a:bodyPr/>
                    <a:lstStyle/>
                    <a:p>
                      <a:r>
                        <a:rPr lang="ro-RO" sz="1400" dirty="0"/>
                        <a:t>---</a:t>
                      </a:r>
                      <a:endParaRPr lang="en-US" sz="1400" dirty="0"/>
                    </a:p>
                  </a:txBody>
                  <a:tcPr marL="91450" marR="91450" marT="45706" marB="45706"/>
                </a:tc>
                <a:tc>
                  <a:txBody>
                    <a:bodyPr/>
                    <a:lstStyle/>
                    <a:p>
                      <a:r>
                        <a:rPr lang="ro-RO" sz="1400" dirty="0"/>
                        <a:t>--</a:t>
                      </a:r>
                      <a:endParaRPr lang="en-US" sz="1400" dirty="0"/>
                    </a:p>
                  </a:txBody>
                  <a:tcPr marL="91450" marR="91450" marT="45706" marB="45706"/>
                </a:tc>
                <a:tc>
                  <a:txBody>
                    <a:bodyPr/>
                    <a:lstStyle/>
                    <a:p>
                      <a:r>
                        <a:rPr lang="ro-RO" sz="1400" dirty="0"/>
                        <a:t>Unknown</a:t>
                      </a:r>
                      <a:endParaRPr lang="en-US" sz="1400" dirty="0"/>
                    </a:p>
                  </a:txBody>
                  <a:tcPr marL="91450" marR="91450" marT="45706" marB="45706"/>
                </a:tc>
              </a:tr>
              <a:tr h="370720">
                <a:tc>
                  <a:txBody>
                    <a:bodyPr/>
                    <a:lstStyle/>
                    <a:p>
                      <a:r>
                        <a:rPr lang="ro-RO" sz="1400" dirty="0"/>
                        <a:t>PYY</a:t>
                      </a:r>
                      <a:endParaRPr lang="en-US" sz="1400" dirty="0"/>
                    </a:p>
                  </a:txBody>
                  <a:tcPr marL="91450" marR="91450" marT="45706" marB="45706"/>
                </a:tc>
                <a:tc>
                  <a:txBody>
                    <a:bodyPr/>
                    <a:lstStyle/>
                    <a:p>
                      <a:r>
                        <a:rPr lang="ro-RO" sz="1400" dirty="0"/>
                        <a:t>--</a:t>
                      </a:r>
                      <a:endParaRPr lang="en-US" sz="1400" dirty="0"/>
                    </a:p>
                  </a:txBody>
                  <a:tcPr marL="91450" marR="91450" marT="45706" marB="45706"/>
                </a:tc>
                <a:tc>
                  <a:txBody>
                    <a:bodyPr/>
                    <a:lstStyle/>
                    <a:p>
                      <a:r>
                        <a:rPr lang="ro-RO" sz="1400" dirty="0"/>
                        <a:t>-</a:t>
                      </a:r>
                      <a:endParaRPr lang="en-US" sz="1400" dirty="0"/>
                    </a:p>
                  </a:txBody>
                  <a:tcPr marL="91450" marR="91450" marT="45706" marB="45706"/>
                </a:tc>
                <a:tc>
                  <a:txBody>
                    <a:bodyPr/>
                    <a:lstStyle/>
                    <a:p>
                      <a:r>
                        <a:rPr lang="ro-RO" sz="1400" dirty="0"/>
                        <a:t>+</a:t>
                      </a:r>
                      <a:endParaRPr lang="en-US" sz="1400" dirty="0"/>
                    </a:p>
                  </a:txBody>
                  <a:tcPr marL="91450" marR="91450" marT="45706" marB="45706"/>
                </a:tc>
              </a:tr>
              <a:tr h="370720">
                <a:tc>
                  <a:txBody>
                    <a:bodyPr/>
                    <a:lstStyle/>
                    <a:p>
                      <a:r>
                        <a:rPr lang="ro-RO" sz="1400" dirty="0"/>
                        <a:t>CCK</a:t>
                      </a:r>
                      <a:endParaRPr lang="en-US" sz="1400" dirty="0"/>
                    </a:p>
                  </a:txBody>
                  <a:tcPr marL="91450" marR="91450" marT="45706" marB="45706"/>
                </a:tc>
                <a:tc>
                  <a:txBody>
                    <a:bodyPr/>
                    <a:lstStyle/>
                    <a:p>
                      <a:r>
                        <a:rPr lang="ro-RO" sz="1400" dirty="0"/>
                        <a:t>-</a:t>
                      </a:r>
                      <a:endParaRPr lang="en-US" sz="1400" dirty="0"/>
                    </a:p>
                  </a:txBody>
                  <a:tcPr marL="91450" marR="91450" marT="45706" marB="45706"/>
                </a:tc>
                <a:tc>
                  <a:txBody>
                    <a:bodyPr/>
                    <a:lstStyle/>
                    <a:p>
                      <a:r>
                        <a:rPr lang="ro-RO" sz="1400" dirty="0"/>
                        <a:t>-</a:t>
                      </a:r>
                      <a:endParaRPr lang="en-US" sz="1400" dirty="0"/>
                    </a:p>
                  </a:txBody>
                  <a:tcPr marL="91450" marR="91450" marT="45706" marB="45706"/>
                </a:tc>
                <a:tc>
                  <a:txBody>
                    <a:bodyPr/>
                    <a:lstStyle/>
                    <a:p>
                      <a:r>
                        <a:rPr lang="ro-RO" sz="1400" dirty="0"/>
                        <a:t>Unknown</a:t>
                      </a:r>
                      <a:endParaRPr lang="en-US" sz="1400" dirty="0"/>
                    </a:p>
                  </a:txBody>
                  <a:tcPr marL="91450" marR="91450" marT="45706" marB="45706"/>
                </a:tc>
              </a:tr>
            </a:tbl>
          </a:graphicData>
        </a:graphic>
      </p:graphicFrame>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Etiology</a:t>
            </a:r>
            <a:endParaRPr lang="en-US" altLang="en-US" sz="3000" smtClean="0">
              <a:solidFill>
                <a:srgbClr val="FFFFFF"/>
              </a:solidFill>
              <a:latin typeface="Barlow SemiBold" charset="0"/>
              <a:cs typeface="Arial" charset="0"/>
              <a:sym typeface="Barlow SemiBold" charset="0"/>
            </a:endParaRPr>
          </a:p>
        </p:txBody>
      </p:sp>
      <p:sp>
        <p:nvSpPr>
          <p:cNvPr id="3" name="Text Placeholder 2"/>
          <p:cNvSpPr>
            <a:spLocks noGrp="1"/>
          </p:cNvSpPr>
          <p:nvPr>
            <p:ph type="body" idx="1"/>
          </p:nvPr>
        </p:nvSpPr>
        <p:spPr>
          <a:xfrm>
            <a:off x="614363" y="1704975"/>
            <a:ext cx="7845425" cy="2827338"/>
          </a:xfrm>
        </p:spPr>
        <p:txBody>
          <a:bodyPr/>
          <a:lstStyle/>
          <a:p>
            <a:pPr marL="76200" indent="0" eaLnBrk="1" fontAlgn="auto" hangingPunct="1">
              <a:buClr>
                <a:schemeClr val="accent1"/>
              </a:buClr>
              <a:buFont typeface="Barlow Light"/>
              <a:buNone/>
              <a:defRPr/>
            </a:pPr>
            <a:r>
              <a:rPr lang="ro-RO" sz="2400" dirty="0">
                <a:solidFill>
                  <a:schemeClr val="dk1"/>
                </a:solidFill>
                <a:latin typeface="Barlow Light"/>
                <a:ea typeface="Barlow Light"/>
                <a:cs typeface="Barlow Light"/>
                <a:sym typeface="Barlow Light"/>
              </a:rPr>
              <a:t>Other causes:</a:t>
            </a:r>
          </a:p>
          <a:p>
            <a:pPr eaLnBrk="1" fontAlgn="auto" hangingPunct="1">
              <a:buClr>
                <a:schemeClr val="accent1"/>
              </a:buClr>
              <a:buFont typeface="Barlow Light"/>
              <a:buChar char="▸"/>
              <a:defRPr/>
            </a:pPr>
            <a:r>
              <a:rPr lang="ro-RO" sz="2000" dirty="0">
                <a:solidFill>
                  <a:schemeClr val="dk1"/>
                </a:solidFill>
                <a:latin typeface="Barlow Light"/>
                <a:ea typeface="Barlow Light"/>
                <a:cs typeface="Barlow Light"/>
                <a:sym typeface="Barlow Light"/>
              </a:rPr>
              <a:t>Intestinal dysbiosis (reduction in the number of</a:t>
            </a:r>
            <a:r>
              <a:rPr lang="ro-RO" sz="2000" i="1" dirty="0">
                <a:solidFill>
                  <a:schemeClr val="dk1"/>
                </a:solidFill>
                <a:latin typeface="Barlow Light"/>
                <a:ea typeface="Barlow Light"/>
                <a:cs typeface="Barlow Light"/>
                <a:sym typeface="Barlow Light"/>
              </a:rPr>
              <a:t> Bacteroides </a:t>
            </a:r>
            <a:r>
              <a:rPr lang="ro-RO" sz="2000" dirty="0">
                <a:solidFill>
                  <a:schemeClr val="dk1"/>
                </a:solidFill>
                <a:latin typeface="Barlow Light"/>
                <a:ea typeface="Barlow Light"/>
                <a:cs typeface="Barlow Light"/>
                <a:sym typeface="Barlow Light"/>
              </a:rPr>
              <a:t>and </a:t>
            </a:r>
            <a:r>
              <a:rPr lang="ro-RO" sz="2000" i="1" dirty="0">
                <a:solidFill>
                  <a:schemeClr val="dk1"/>
                </a:solidFill>
                <a:latin typeface="Barlow Light"/>
                <a:ea typeface="Barlow Light"/>
                <a:cs typeface="Barlow Light"/>
                <a:sym typeface="Barlow Light"/>
              </a:rPr>
              <a:t>Bifidobacterium</a:t>
            </a:r>
            <a:r>
              <a:rPr lang="ro-RO" sz="2000" dirty="0">
                <a:solidFill>
                  <a:schemeClr val="dk1"/>
                </a:solidFill>
                <a:latin typeface="Barlow Light"/>
                <a:ea typeface="Barlow Light"/>
                <a:cs typeface="Barlow Light"/>
                <a:sym typeface="Barlow Light"/>
              </a:rPr>
              <a:t>, </a:t>
            </a:r>
            <a:r>
              <a:rPr lang="en-US" sz="2000" dirty="0">
                <a:solidFill>
                  <a:schemeClr val="dk1"/>
                </a:solidFill>
                <a:latin typeface="Barlow Light"/>
                <a:ea typeface="Barlow Light"/>
                <a:cs typeface="Barlow Light"/>
                <a:sym typeface="Barlow Light"/>
              </a:rPr>
              <a:t>also </a:t>
            </a:r>
            <a:r>
              <a:rPr lang="ro-RO" sz="2000" dirty="0">
                <a:solidFill>
                  <a:schemeClr val="dk1"/>
                </a:solidFill>
                <a:latin typeface="Barlow Light"/>
                <a:ea typeface="Barlow Light"/>
                <a:cs typeface="Barlow Light"/>
                <a:sym typeface="Barlow Light"/>
              </a:rPr>
              <a:t>increase </a:t>
            </a:r>
            <a:r>
              <a:rPr lang="en-US" sz="2000" dirty="0">
                <a:solidFill>
                  <a:schemeClr val="dk1"/>
                </a:solidFill>
                <a:latin typeface="Barlow Light"/>
                <a:ea typeface="Barlow Light"/>
                <a:cs typeface="Barlow Light"/>
                <a:sym typeface="Barlow Light"/>
              </a:rPr>
              <a:t>prevalence </a:t>
            </a:r>
            <a:r>
              <a:rPr lang="ro-RO" sz="2000" dirty="0">
                <a:solidFill>
                  <a:schemeClr val="dk1"/>
                </a:solidFill>
                <a:latin typeface="Barlow Light"/>
                <a:ea typeface="Barlow Light"/>
                <a:cs typeface="Barlow Light"/>
                <a:sym typeface="Barlow Light"/>
              </a:rPr>
              <a:t>of </a:t>
            </a:r>
            <a:r>
              <a:rPr lang="ro-RO" sz="2000" i="1" dirty="0">
                <a:solidFill>
                  <a:schemeClr val="dk1"/>
                </a:solidFill>
                <a:latin typeface="Barlow Light"/>
                <a:ea typeface="Barlow Light"/>
                <a:cs typeface="Barlow Light"/>
                <a:sym typeface="Barlow Light"/>
              </a:rPr>
              <a:t>Firmicutes</a:t>
            </a:r>
            <a:r>
              <a:rPr lang="ro-RO" sz="2000" dirty="0">
                <a:solidFill>
                  <a:schemeClr val="dk1"/>
                </a:solidFill>
                <a:latin typeface="Barlow Light"/>
                <a:ea typeface="Barlow Light"/>
                <a:cs typeface="Barlow Light"/>
                <a:sym typeface="Barlow Light"/>
              </a:rPr>
              <a:t>, </a:t>
            </a:r>
            <a:r>
              <a:rPr lang="ro-RO" sz="2000" i="1" dirty="0">
                <a:solidFill>
                  <a:schemeClr val="dk1"/>
                </a:solidFill>
                <a:latin typeface="Barlow Light"/>
                <a:ea typeface="Barlow Light"/>
                <a:cs typeface="Barlow Light"/>
                <a:sym typeface="Barlow Light"/>
              </a:rPr>
              <a:t>Lactobacillus</a:t>
            </a:r>
            <a:r>
              <a:rPr lang="ro-RO" sz="2000" dirty="0">
                <a:solidFill>
                  <a:schemeClr val="dk1"/>
                </a:solidFill>
                <a:latin typeface="Barlow Light"/>
                <a:ea typeface="Barlow Light"/>
                <a:cs typeface="Barlow Light"/>
                <a:sym typeface="Barlow Light"/>
              </a:rPr>
              <a:t> and </a:t>
            </a:r>
            <a:r>
              <a:rPr lang="ro-RO" sz="2000" i="1" dirty="0">
                <a:solidFill>
                  <a:schemeClr val="dk1"/>
                </a:solidFill>
                <a:latin typeface="Barlow Light"/>
                <a:ea typeface="Barlow Light"/>
                <a:cs typeface="Barlow Light"/>
                <a:sym typeface="Barlow Light"/>
              </a:rPr>
              <a:t>Clostridium</a:t>
            </a:r>
            <a:r>
              <a:rPr lang="ro-RO" sz="2000" dirty="0">
                <a:solidFill>
                  <a:schemeClr val="dk1"/>
                </a:solidFill>
                <a:latin typeface="Barlow Light"/>
                <a:ea typeface="Barlow Light"/>
                <a:cs typeface="Barlow Light"/>
                <a:sym typeface="Barlow Light"/>
              </a:rPr>
              <a:t>)</a:t>
            </a:r>
          </a:p>
          <a:p>
            <a:pPr eaLnBrk="1" fontAlgn="auto" hangingPunct="1">
              <a:buClr>
                <a:schemeClr val="accent1"/>
              </a:buClr>
              <a:buFont typeface="Barlow Light"/>
              <a:buChar char="▸"/>
              <a:defRPr/>
            </a:pPr>
            <a:r>
              <a:rPr lang="ro-RO" sz="2000" dirty="0">
                <a:solidFill>
                  <a:schemeClr val="dk1"/>
                </a:solidFill>
                <a:latin typeface="Barlow Light"/>
                <a:ea typeface="Barlow Light"/>
                <a:cs typeface="Barlow Light"/>
                <a:sym typeface="Barlow Light"/>
              </a:rPr>
              <a:t>Endocrine disruptors: phthalates, bisphenols (BPA), persistent organic pollutants</a:t>
            </a:r>
          </a:p>
        </p:txBody>
      </p:sp>
      <p:sp>
        <p:nvSpPr>
          <p:cNvPr id="18436"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B6F7EC62-77AD-4382-9669-8AA64F9DC4FB}" type="slidenum">
              <a:rPr lang="en-US" altLang="en-US" sz="1100" smtClean="0">
                <a:solidFill>
                  <a:srgbClr val="748394"/>
                </a:solidFill>
                <a:latin typeface="Barlow SemiBold" charset="0"/>
                <a:sym typeface="Barlow SemiBold" charset="0"/>
              </a:rPr>
              <a:pPr/>
              <a:t>13</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Misconceptions</a:t>
            </a:r>
            <a:endParaRPr lang="en-US" altLang="en-US" sz="3000" smtClean="0">
              <a:solidFill>
                <a:srgbClr val="FFFFFF"/>
              </a:solidFill>
              <a:latin typeface="Barlow SemiBold" charset="0"/>
              <a:cs typeface="Arial" charset="0"/>
              <a:sym typeface="Barlow SemiBold" charset="0"/>
            </a:endParaRPr>
          </a:p>
        </p:txBody>
      </p:sp>
      <p:sp>
        <p:nvSpPr>
          <p:cNvPr id="3" name="Text Placeholder 2"/>
          <p:cNvSpPr>
            <a:spLocks noGrp="1"/>
          </p:cNvSpPr>
          <p:nvPr>
            <p:ph type="body" idx="1"/>
          </p:nvPr>
        </p:nvSpPr>
        <p:spPr>
          <a:xfrm>
            <a:off x="381000" y="1635125"/>
            <a:ext cx="8604250" cy="2827338"/>
          </a:xfrm>
        </p:spPr>
        <p:txBody>
          <a:bodyPr/>
          <a:lstStyle/>
          <a:p>
            <a:pPr marL="76200" indent="0" algn="ctr" eaLnBrk="1" fontAlgn="auto" hangingPunct="1">
              <a:buClr>
                <a:schemeClr val="accent1"/>
              </a:buClr>
              <a:buFont typeface="Barlow Light"/>
              <a:buNone/>
              <a:defRPr/>
            </a:pPr>
            <a:r>
              <a:rPr lang="ro-RO" sz="2400" u="sng" dirty="0">
                <a:solidFill>
                  <a:schemeClr val="dk1"/>
                </a:solidFill>
                <a:latin typeface="Barlow Light"/>
                <a:ea typeface="Barlow Light"/>
                <a:cs typeface="Barlow Light"/>
                <a:sym typeface="Barlow Light"/>
              </a:rPr>
              <a:t>„</a:t>
            </a:r>
            <a:r>
              <a:rPr lang="en-US" sz="2400" u="sng" dirty="0">
                <a:solidFill>
                  <a:schemeClr val="dk1"/>
                </a:solidFill>
                <a:latin typeface="Barlow Light"/>
                <a:ea typeface="Barlow Light"/>
                <a:cs typeface="Barlow Light"/>
                <a:sym typeface="Barlow Light"/>
              </a:rPr>
              <a:t>Obesity is only caused by lack of physical activity </a:t>
            </a:r>
          </a:p>
          <a:p>
            <a:pPr marL="76200" indent="0" algn="ctr" eaLnBrk="1" fontAlgn="auto" hangingPunct="1">
              <a:buClr>
                <a:schemeClr val="accent1"/>
              </a:buClr>
              <a:buFont typeface="Barlow Light"/>
              <a:buNone/>
              <a:defRPr/>
            </a:pPr>
            <a:r>
              <a:rPr lang="en-US" sz="2400" u="sng" dirty="0">
                <a:solidFill>
                  <a:schemeClr val="dk1"/>
                </a:solidFill>
                <a:latin typeface="Barlow Light"/>
                <a:ea typeface="Barlow Light"/>
                <a:cs typeface="Barlow Light"/>
                <a:sym typeface="Barlow Light"/>
              </a:rPr>
              <a:t>and unhealthy eating habits</a:t>
            </a:r>
            <a:r>
              <a:rPr lang="ro-RO" sz="2400" u="sng" dirty="0">
                <a:solidFill>
                  <a:schemeClr val="dk1"/>
                </a:solidFill>
                <a:latin typeface="Barlow Light"/>
                <a:ea typeface="Barlow Light"/>
                <a:cs typeface="Barlow Light"/>
                <a:sym typeface="Barlow Light"/>
              </a:rPr>
              <a:t>”</a:t>
            </a:r>
            <a:endParaRPr lang="en-US" sz="2400" u="sng" dirty="0">
              <a:solidFill>
                <a:schemeClr val="dk1"/>
              </a:solidFill>
              <a:latin typeface="Barlow Light"/>
              <a:ea typeface="Barlow Light"/>
              <a:cs typeface="Barlow Light"/>
              <a:sym typeface="Barlow Light"/>
            </a:endParaRPr>
          </a:p>
          <a:p>
            <a:pPr marL="76200" indent="0" algn="ctr" eaLnBrk="1" fontAlgn="auto" hangingPunct="1">
              <a:buClr>
                <a:schemeClr val="accent1"/>
              </a:buClr>
              <a:buFont typeface="Barlow Light"/>
              <a:buNone/>
              <a:defRPr/>
            </a:pPr>
            <a:endParaRPr lang="ro-RO" sz="24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Although diet and sedentary lifestyle are two of the most frequent influencing factors in the appearance of excess weight, they are not the only factors involved in the appearance of anthropometric imbalance</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The focus is usually on these two indicators because they are the modifiable ones</a:t>
            </a:r>
          </a:p>
        </p:txBody>
      </p:sp>
      <p:sp>
        <p:nvSpPr>
          <p:cNvPr id="19460"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D0368AA3-F828-4284-81CA-76F2543B02E8}" type="slidenum">
              <a:rPr lang="en-US" altLang="en-US" sz="1100" smtClean="0">
                <a:solidFill>
                  <a:srgbClr val="748394"/>
                </a:solidFill>
                <a:latin typeface="Barlow SemiBold" charset="0"/>
                <a:sym typeface="Barlow SemiBold" charset="0"/>
              </a:rPr>
              <a:pPr/>
              <a:t>14</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Misconceptions</a:t>
            </a:r>
            <a:endParaRPr lang="en-US" altLang="en-US" sz="3000" smtClean="0">
              <a:solidFill>
                <a:srgbClr val="FFFFFF"/>
              </a:solidFill>
              <a:latin typeface="Barlow SemiBold" charset="0"/>
              <a:cs typeface="Arial" charset="0"/>
              <a:sym typeface="Barlow SemiBold" charset="0"/>
            </a:endParaRPr>
          </a:p>
        </p:txBody>
      </p:sp>
      <p:sp>
        <p:nvSpPr>
          <p:cNvPr id="3" name="Text Placeholder 2"/>
          <p:cNvSpPr>
            <a:spLocks noGrp="1"/>
          </p:cNvSpPr>
          <p:nvPr>
            <p:ph type="body" idx="1"/>
          </p:nvPr>
        </p:nvSpPr>
        <p:spPr>
          <a:xfrm>
            <a:off x="614363" y="1704975"/>
            <a:ext cx="8350250" cy="2827338"/>
          </a:xfrm>
        </p:spPr>
        <p:txBody>
          <a:bodyPr/>
          <a:lstStyle/>
          <a:p>
            <a:pPr marL="76200" indent="0" algn="ctr" eaLnBrk="1" fontAlgn="auto" hangingPunct="1">
              <a:buClr>
                <a:schemeClr val="accent1"/>
              </a:buClr>
              <a:buFont typeface="Barlow Light"/>
              <a:buNone/>
              <a:defRPr/>
            </a:pPr>
            <a:r>
              <a:rPr lang="ro-RO" sz="2400" dirty="0">
                <a:solidFill>
                  <a:schemeClr val="dk1"/>
                </a:solidFill>
                <a:latin typeface="Barlow Light"/>
                <a:ea typeface="Barlow Light"/>
                <a:cs typeface="Barlow Light"/>
                <a:sym typeface="Barlow Light"/>
              </a:rPr>
              <a:t>„</a:t>
            </a:r>
            <a:r>
              <a:rPr lang="en-US" sz="2400" u="sng" dirty="0">
                <a:solidFill>
                  <a:schemeClr val="dk1"/>
                </a:solidFill>
                <a:latin typeface="Barlow Light"/>
                <a:ea typeface="Barlow Light"/>
                <a:cs typeface="Barlow Light"/>
                <a:sym typeface="Barlow Light"/>
              </a:rPr>
              <a:t>Obese individuals are less active than </a:t>
            </a:r>
          </a:p>
          <a:p>
            <a:pPr marL="76200" indent="0" algn="ctr" eaLnBrk="1" fontAlgn="auto" hangingPunct="1">
              <a:buClr>
                <a:schemeClr val="accent1"/>
              </a:buClr>
              <a:buFont typeface="Barlow Light"/>
              <a:buNone/>
              <a:defRPr/>
            </a:pPr>
            <a:r>
              <a:rPr lang="en-US" sz="2400" u="sng" dirty="0">
                <a:solidFill>
                  <a:schemeClr val="dk1"/>
                </a:solidFill>
                <a:latin typeface="Barlow Light"/>
                <a:ea typeface="Barlow Light"/>
                <a:cs typeface="Barlow Light"/>
                <a:sym typeface="Barlow Light"/>
              </a:rPr>
              <a:t>normal weight individuals</a:t>
            </a:r>
            <a:r>
              <a:rPr lang="ro-RO" sz="2400" u="sng" dirty="0">
                <a:solidFill>
                  <a:schemeClr val="dk1"/>
                </a:solidFill>
                <a:latin typeface="Barlow Light"/>
                <a:ea typeface="Barlow Light"/>
                <a:cs typeface="Barlow Light"/>
                <a:sym typeface="Barlow Light"/>
              </a:rPr>
              <a:t>”</a:t>
            </a:r>
            <a:endParaRPr lang="en-US" sz="2400" u="sng" dirty="0">
              <a:solidFill>
                <a:schemeClr val="dk1"/>
              </a:solidFill>
              <a:latin typeface="Barlow Light"/>
              <a:ea typeface="Barlow Light"/>
              <a:cs typeface="Barlow Light"/>
              <a:sym typeface="Barlow Light"/>
            </a:endParaRPr>
          </a:p>
          <a:p>
            <a:pPr marL="76200" indent="0" algn="ctr" eaLnBrk="1" fontAlgn="auto" hangingPunct="1">
              <a:buClr>
                <a:schemeClr val="accent1"/>
              </a:buClr>
              <a:buFont typeface="Barlow Light"/>
              <a:buNone/>
              <a:defRPr/>
            </a:pPr>
            <a:endParaRPr lang="ro-RO" sz="2400" u="sng"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Based on the latest research, less than 10% of children and adolescents reach their ideal level of physical activity, while overweight females tend to take more steps per day than those of normal weight</a:t>
            </a:r>
          </a:p>
        </p:txBody>
      </p:sp>
      <p:sp>
        <p:nvSpPr>
          <p:cNvPr id="20484"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16C6DD3C-F010-4AC2-BC2C-CCDA5C45AE18}" type="slidenum">
              <a:rPr lang="en-US" altLang="en-US" sz="1100" smtClean="0">
                <a:solidFill>
                  <a:srgbClr val="748394"/>
                </a:solidFill>
                <a:latin typeface="Barlow SemiBold" charset="0"/>
                <a:sym typeface="Barlow SemiBold" charset="0"/>
              </a:rPr>
              <a:pPr/>
              <a:t>15</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Misconceptions</a:t>
            </a:r>
            <a:endParaRPr lang="en-US" altLang="en-US" sz="3000" smtClean="0">
              <a:solidFill>
                <a:srgbClr val="FFFFFF"/>
              </a:solidFill>
              <a:latin typeface="Barlow SemiBold" charset="0"/>
              <a:cs typeface="Arial" charset="0"/>
              <a:sym typeface="Barlow SemiBold" charset="0"/>
            </a:endParaRPr>
          </a:p>
        </p:txBody>
      </p:sp>
      <p:sp>
        <p:nvSpPr>
          <p:cNvPr id="3" name="Text Placeholder 2"/>
          <p:cNvSpPr>
            <a:spLocks noGrp="1"/>
          </p:cNvSpPr>
          <p:nvPr>
            <p:ph type="body" idx="1"/>
          </p:nvPr>
        </p:nvSpPr>
        <p:spPr>
          <a:xfrm>
            <a:off x="614363" y="1704975"/>
            <a:ext cx="8278812" cy="2827338"/>
          </a:xfrm>
        </p:spPr>
        <p:txBody>
          <a:bodyPr/>
          <a:lstStyle/>
          <a:p>
            <a:pPr marL="76200" indent="0" algn="ctr" eaLnBrk="1" fontAlgn="auto" hangingPunct="1">
              <a:buClr>
                <a:schemeClr val="accent1"/>
              </a:buClr>
              <a:buFont typeface="Barlow Light"/>
              <a:buNone/>
              <a:defRPr/>
            </a:pPr>
            <a:r>
              <a:rPr lang="ro-RO" sz="2400" u="sng" dirty="0">
                <a:solidFill>
                  <a:schemeClr val="dk1"/>
                </a:solidFill>
                <a:latin typeface="Barlow Light"/>
                <a:ea typeface="Barlow Light"/>
                <a:cs typeface="Barlow Light"/>
                <a:sym typeface="Barlow Light"/>
              </a:rPr>
              <a:t>„</a:t>
            </a:r>
            <a:r>
              <a:rPr lang="en-US" sz="2400" u="sng" dirty="0">
                <a:solidFill>
                  <a:schemeClr val="dk1"/>
                </a:solidFill>
                <a:latin typeface="Barlow Light"/>
                <a:ea typeface="Barlow Light"/>
                <a:cs typeface="Barlow Light"/>
                <a:sym typeface="Barlow Light"/>
              </a:rPr>
              <a:t>Diets work in the long run</a:t>
            </a:r>
            <a:r>
              <a:rPr lang="ro-RO" sz="2400" u="sng" dirty="0">
                <a:solidFill>
                  <a:schemeClr val="dk1"/>
                </a:solidFill>
                <a:latin typeface="Barlow Light"/>
                <a:ea typeface="Barlow Light"/>
                <a:cs typeface="Barlow Light"/>
                <a:sym typeface="Barlow Light"/>
              </a:rPr>
              <a:t>”</a:t>
            </a:r>
            <a:endParaRPr lang="en-US" sz="2400" u="sng" dirty="0">
              <a:solidFill>
                <a:schemeClr val="dk1"/>
              </a:solidFill>
              <a:latin typeface="Barlow Light"/>
              <a:ea typeface="Barlow Light"/>
              <a:cs typeface="Barlow Light"/>
              <a:sym typeface="Barlow Light"/>
            </a:endParaRPr>
          </a:p>
          <a:p>
            <a:pPr marL="76200" indent="0" algn="ctr" eaLnBrk="1" fontAlgn="auto" hangingPunct="1">
              <a:buClr>
                <a:schemeClr val="accent1"/>
              </a:buClr>
              <a:buFont typeface="Barlow Light"/>
              <a:buNone/>
              <a:defRPr/>
            </a:pPr>
            <a:endParaRPr lang="ro-RO" sz="2400" u="sng"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Large studies conducted on large samples of subjects show that 2/3 of individuals who lose weight regain it within a year and almost all will return to their previous weight within 5 years</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Thus, maintaining your target weight long-term tends to be more difficult than losing weight itself</a:t>
            </a:r>
          </a:p>
        </p:txBody>
      </p:sp>
      <p:sp>
        <p:nvSpPr>
          <p:cNvPr id="21508"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C8B1B4AD-46D1-4A05-BEF3-1229AF06C454}" type="slidenum">
              <a:rPr lang="en-US" altLang="en-US" sz="1100" smtClean="0">
                <a:solidFill>
                  <a:srgbClr val="748394"/>
                </a:solidFill>
                <a:latin typeface="Barlow SemiBold" charset="0"/>
                <a:sym typeface="Barlow SemiBold" charset="0"/>
              </a:rPr>
              <a:pPr/>
              <a:t>16</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Misconceptions</a:t>
            </a:r>
            <a:endParaRPr lang="en-US" altLang="en-US" sz="3000" smtClean="0">
              <a:solidFill>
                <a:srgbClr val="FFFFFF"/>
              </a:solidFill>
              <a:latin typeface="Barlow SemiBold" charset="0"/>
              <a:cs typeface="Arial" charset="0"/>
              <a:sym typeface="Barlow SemiBold" charset="0"/>
            </a:endParaRPr>
          </a:p>
        </p:txBody>
      </p:sp>
      <p:sp>
        <p:nvSpPr>
          <p:cNvPr id="3" name="Text Placeholder 2"/>
          <p:cNvSpPr>
            <a:spLocks noGrp="1"/>
          </p:cNvSpPr>
          <p:nvPr>
            <p:ph type="body" idx="1"/>
          </p:nvPr>
        </p:nvSpPr>
        <p:spPr>
          <a:xfrm>
            <a:off x="614363" y="1704975"/>
            <a:ext cx="8134350" cy="2827338"/>
          </a:xfrm>
        </p:spPr>
        <p:txBody>
          <a:bodyPr/>
          <a:lstStyle/>
          <a:p>
            <a:pPr marL="76200" indent="0" algn="ctr" eaLnBrk="1" fontAlgn="auto" hangingPunct="1">
              <a:buClr>
                <a:schemeClr val="accent1"/>
              </a:buClr>
              <a:buFont typeface="Barlow Light"/>
              <a:buNone/>
              <a:defRPr/>
            </a:pPr>
            <a:r>
              <a:rPr lang="ro-RO" sz="2400" u="sng" dirty="0">
                <a:solidFill>
                  <a:schemeClr val="dk1"/>
                </a:solidFill>
                <a:latin typeface="Barlow Light"/>
                <a:ea typeface="Barlow Light"/>
                <a:cs typeface="Barlow Light"/>
                <a:sym typeface="Barlow Light"/>
              </a:rPr>
              <a:t>„</a:t>
            </a:r>
            <a:r>
              <a:rPr lang="en-US" sz="2400" u="sng" dirty="0">
                <a:solidFill>
                  <a:schemeClr val="dk1"/>
                </a:solidFill>
                <a:latin typeface="Barlow Light"/>
                <a:ea typeface="Barlow Light"/>
                <a:cs typeface="Barlow Light"/>
                <a:sym typeface="Barlow Light"/>
              </a:rPr>
              <a:t>Weight reduction has no significant negative effects</a:t>
            </a:r>
            <a:r>
              <a:rPr lang="ro-RO" sz="2400" u="sng" dirty="0">
                <a:solidFill>
                  <a:schemeClr val="dk1"/>
                </a:solidFill>
                <a:latin typeface="Barlow Light"/>
                <a:ea typeface="Barlow Light"/>
                <a:cs typeface="Barlow Light"/>
                <a:sym typeface="Barlow Light"/>
              </a:rPr>
              <a:t>”</a:t>
            </a:r>
            <a:endParaRPr lang="en-US" sz="2400" u="sng" dirty="0">
              <a:solidFill>
                <a:schemeClr val="dk1"/>
              </a:solidFill>
              <a:latin typeface="Barlow Light"/>
              <a:ea typeface="Barlow Light"/>
              <a:cs typeface="Barlow Light"/>
              <a:sym typeface="Barlow Light"/>
            </a:endParaRPr>
          </a:p>
          <a:p>
            <a:pPr marL="76200" indent="0" algn="ctr" eaLnBrk="1" fontAlgn="auto" hangingPunct="1">
              <a:buClr>
                <a:schemeClr val="accent1"/>
              </a:buClr>
              <a:buFont typeface="Barlow Light"/>
              <a:buNone/>
              <a:defRPr/>
            </a:pPr>
            <a:endParaRPr lang="ro-RO" sz="2400" u="sng"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Total weight reduction involves </a:t>
            </a:r>
            <a:r>
              <a:rPr lang="ro-RO" sz="2000" dirty="0">
                <a:solidFill>
                  <a:schemeClr val="dk1"/>
                </a:solidFill>
                <a:latin typeface="Barlow Light"/>
                <a:ea typeface="Barlow Light"/>
                <a:cs typeface="Barlow Light"/>
                <a:sym typeface="Barlow Light"/>
              </a:rPr>
              <a:t>the </a:t>
            </a:r>
            <a:r>
              <a:rPr lang="en-US" sz="2000" dirty="0">
                <a:solidFill>
                  <a:schemeClr val="dk1"/>
                </a:solidFill>
                <a:latin typeface="Barlow Light"/>
                <a:ea typeface="Barlow Light"/>
                <a:cs typeface="Barlow Light"/>
                <a:sym typeface="Barlow Light"/>
              </a:rPr>
              <a:t>homeostatic adaptation of the body and more</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The process of weight rebalancing increases stress levels</a:t>
            </a:r>
            <a:endParaRPr lang="ro-RO" sz="2000" dirty="0">
              <a:solidFill>
                <a:schemeClr val="dk1"/>
              </a:solidFill>
              <a:latin typeface="Barlow Light"/>
              <a:ea typeface="Barlow Light"/>
              <a:cs typeface="Barlow Light"/>
              <a:sym typeface="Barlow Light"/>
            </a:endParaRPr>
          </a:p>
        </p:txBody>
      </p:sp>
      <p:sp>
        <p:nvSpPr>
          <p:cNvPr id="22532"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D00B49BF-D57A-4EAE-83AE-F61A4DCBE787}" type="slidenum">
              <a:rPr lang="en-US" altLang="en-US" sz="1100" smtClean="0">
                <a:solidFill>
                  <a:srgbClr val="748394"/>
                </a:solidFill>
                <a:latin typeface="Barlow SemiBold" charset="0"/>
                <a:sym typeface="Barlow SemiBold" charset="0"/>
              </a:rPr>
              <a:pPr/>
              <a:t>17</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Misconceptions</a:t>
            </a:r>
            <a:endParaRPr lang="en-US" altLang="en-US" sz="3000" smtClean="0">
              <a:solidFill>
                <a:srgbClr val="FFFFFF"/>
              </a:solidFill>
              <a:latin typeface="Barlow SemiBold" charset="0"/>
              <a:cs typeface="Arial" charset="0"/>
              <a:sym typeface="Barlow SemiBold" charset="0"/>
            </a:endParaRPr>
          </a:p>
        </p:txBody>
      </p:sp>
      <p:sp>
        <p:nvSpPr>
          <p:cNvPr id="3" name="Text Placeholder 2"/>
          <p:cNvSpPr>
            <a:spLocks noGrp="1"/>
          </p:cNvSpPr>
          <p:nvPr>
            <p:ph type="body" idx="1"/>
          </p:nvPr>
        </p:nvSpPr>
        <p:spPr>
          <a:xfrm>
            <a:off x="614363" y="1704975"/>
            <a:ext cx="8134350" cy="2827338"/>
          </a:xfrm>
        </p:spPr>
        <p:txBody>
          <a:bodyPr/>
          <a:lstStyle/>
          <a:p>
            <a:pPr marL="76200" indent="0" algn="ctr" eaLnBrk="1" fontAlgn="auto" hangingPunct="1">
              <a:buClr>
                <a:schemeClr val="accent1"/>
              </a:buClr>
              <a:buFont typeface="Barlow Light"/>
              <a:buNone/>
              <a:defRPr/>
            </a:pPr>
            <a:r>
              <a:rPr lang="ro-RO" sz="2400" u="sng" dirty="0">
                <a:solidFill>
                  <a:schemeClr val="dk1"/>
                </a:solidFill>
                <a:latin typeface="Barlow Light"/>
                <a:ea typeface="Barlow Light"/>
                <a:cs typeface="Barlow Light"/>
                <a:sym typeface="Barlow Light"/>
              </a:rPr>
              <a:t>„</a:t>
            </a:r>
            <a:r>
              <a:rPr lang="en-US" sz="2400" u="sng" dirty="0">
                <a:solidFill>
                  <a:schemeClr val="dk1"/>
                </a:solidFill>
                <a:latin typeface="Barlow Light"/>
                <a:ea typeface="Barlow Light"/>
                <a:cs typeface="Barlow Light"/>
                <a:sym typeface="Barlow Light"/>
              </a:rPr>
              <a:t>Exercise is more important than diet in weight loss</a:t>
            </a:r>
            <a:r>
              <a:rPr lang="ro-RO" sz="2400" u="sng" dirty="0">
                <a:solidFill>
                  <a:schemeClr val="dk1"/>
                </a:solidFill>
                <a:latin typeface="Barlow Light"/>
                <a:ea typeface="Barlow Light"/>
                <a:cs typeface="Barlow Light"/>
                <a:sym typeface="Barlow Light"/>
              </a:rPr>
              <a:t>”</a:t>
            </a:r>
            <a:endParaRPr lang="en-US" sz="2400" u="sng" dirty="0">
              <a:solidFill>
                <a:schemeClr val="dk1"/>
              </a:solidFill>
              <a:latin typeface="Barlow Light"/>
              <a:ea typeface="Barlow Light"/>
              <a:cs typeface="Barlow Light"/>
              <a:sym typeface="Barlow Light"/>
            </a:endParaRPr>
          </a:p>
          <a:p>
            <a:pPr marL="76200" indent="0" algn="ctr" eaLnBrk="1" fontAlgn="auto" hangingPunct="1">
              <a:buClr>
                <a:schemeClr val="accent1"/>
              </a:buClr>
              <a:buFont typeface="Barlow Light"/>
              <a:buNone/>
              <a:defRPr/>
            </a:pPr>
            <a:endParaRPr lang="ro-RO" sz="2400" u="sng"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Weight reduction only by increasing the level of physical activity, in the absence of an adapted diet, is small/medium (below 2 kg)</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Although physical activity is essential for maintaining good health, it is not sufficient for maintaining an optimal weight</a:t>
            </a:r>
          </a:p>
        </p:txBody>
      </p:sp>
      <p:sp>
        <p:nvSpPr>
          <p:cNvPr id="23556"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C47CB7EC-D0CD-4E51-A5BC-A4E41EBB3371}" type="slidenum">
              <a:rPr lang="en-US" altLang="en-US" sz="1100" smtClean="0">
                <a:solidFill>
                  <a:srgbClr val="748394"/>
                </a:solidFill>
                <a:latin typeface="Barlow SemiBold" charset="0"/>
                <a:sym typeface="Barlow SemiBold" charset="0"/>
              </a:rPr>
              <a:pPr/>
              <a:t>18</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Misconceptions</a:t>
            </a:r>
            <a:endParaRPr lang="en-US" altLang="en-US" sz="3000" smtClean="0">
              <a:solidFill>
                <a:srgbClr val="FFFFFF"/>
              </a:solidFill>
              <a:latin typeface="Barlow SemiBold" charset="0"/>
              <a:cs typeface="Arial" charset="0"/>
              <a:sym typeface="Barlow SemiBold" charset="0"/>
            </a:endParaRPr>
          </a:p>
        </p:txBody>
      </p:sp>
      <p:sp>
        <p:nvSpPr>
          <p:cNvPr id="3" name="Text Placeholder 2"/>
          <p:cNvSpPr>
            <a:spLocks noGrp="1"/>
          </p:cNvSpPr>
          <p:nvPr>
            <p:ph type="body" idx="1"/>
          </p:nvPr>
        </p:nvSpPr>
        <p:spPr>
          <a:xfrm>
            <a:off x="614363" y="1704975"/>
            <a:ext cx="8350250" cy="2827338"/>
          </a:xfrm>
        </p:spPr>
        <p:txBody>
          <a:bodyPr/>
          <a:lstStyle/>
          <a:p>
            <a:pPr marL="76200" indent="0" algn="ctr" eaLnBrk="1" fontAlgn="auto" hangingPunct="1">
              <a:buClr>
                <a:schemeClr val="accent1"/>
              </a:buClr>
              <a:buFont typeface="Barlow Light"/>
              <a:buNone/>
              <a:defRPr/>
            </a:pPr>
            <a:r>
              <a:rPr lang="ro-RO" sz="2400" u="sng" dirty="0">
                <a:solidFill>
                  <a:schemeClr val="dk1"/>
                </a:solidFill>
                <a:latin typeface="Barlow Light"/>
                <a:ea typeface="Barlow Light"/>
                <a:cs typeface="Barlow Light"/>
                <a:sym typeface="Barlow Light"/>
              </a:rPr>
              <a:t>„</a:t>
            </a:r>
            <a:r>
              <a:rPr lang="en-US" sz="2400" u="sng" dirty="0">
                <a:solidFill>
                  <a:schemeClr val="dk1"/>
                </a:solidFill>
                <a:latin typeface="Barlow Light"/>
                <a:ea typeface="Barlow Light"/>
                <a:cs typeface="Barlow Light"/>
                <a:sym typeface="Barlow Light"/>
              </a:rPr>
              <a:t>The evaluation of a weight reduction program </a:t>
            </a:r>
          </a:p>
          <a:p>
            <a:pPr marL="76200" indent="0" algn="ctr" eaLnBrk="1" fontAlgn="auto" hangingPunct="1">
              <a:buClr>
                <a:schemeClr val="accent1"/>
              </a:buClr>
              <a:buFont typeface="Barlow Light"/>
              <a:buNone/>
              <a:defRPr/>
            </a:pPr>
            <a:r>
              <a:rPr lang="en-US" sz="2400" u="sng" dirty="0">
                <a:solidFill>
                  <a:schemeClr val="dk1"/>
                </a:solidFill>
                <a:latin typeface="Barlow Light"/>
                <a:ea typeface="Barlow Light"/>
                <a:cs typeface="Barlow Light"/>
                <a:sym typeface="Barlow Light"/>
              </a:rPr>
              <a:t>is based on the weight lost</a:t>
            </a:r>
            <a:r>
              <a:rPr lang="ro-RO" sz="2400" u="sng" dirty="0">
                <a:solidFill>
                  <a:schemeClr val="dk1"/>
                </a:solidFill>
                <a:latin typeface="Barlow Light"/>
                <a:ea typeface="Barlow Light"/>
                <a:cs typeface="Barlow Light"/>
                <a:sym typeface="Barlow Light"/>
              </a:rPr>
              <a:t>”</a:t>
            </a:r>
            <a:endParaRPr lang="en-US" sz="2400" u="sng" dirty="0">
              <a:solidFill>
                <a:schemeClr val="dk1"/>
              </a:solidFill>
              <a:latin typeface="Barlow Light"/>
              <a:ea typeface="Barlow Light"/>
              <a:cs typeface="Barlow Light"/>
              <a:sym typeface="Barlow Light"/>
            </a:endParaRPr>
          </a:p>
          <a:p>
            <a:pPr marL="76200" indent="0" algn="ctr" eaLnBrk="1" fontAlgn="auto" hangingPunct="1">
              <a:buClr>
                <a:schemeClr val="accent1"/>
              </a:buClr>
              <a:buFont typeface="Barlow Light"/>
              <a:buNone/>
              <a:defRPr/>
            </a:pPr>
            <a:endParaRPr lang="ro-RO" sz="2400" u="sng"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Evaluating a program by these methods will increase the incidence of depression, eating disorders, and stigma</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dirty="0">
                <a:solidFill>
                  <a:schemeClr val="dk1"/>
                </a:solidFill>
                <a:latin typeface="Barlow Light"/>
                <a:ea typeface="Barlow Light"/>
                <a:cs typeface="Barlow Light"/>
                <a:sym typeface="Barlow Light"/>
              </a:rPr>
              <a:t>According to current recommendations, assessment should focus on health benefits, not weight gained/</a:t>
            </a:r>
            <a:r>
              <a:rPr lang="ro-RO" sz="2000" dirty="0">
                <a:solidFill>
                  <a:schemeClr val="dk1"/>
                </a:solidFill>
                <a:latin typeface="Barlow Light"/>
                <a:ea typeface="Barlow Light"/>
                <a:cs typeface="Barlow Light"/>
                <a:sym typeface="Barlow Light"/>
              </a:rPr>
              <a:t>weight </a:t>
            </a:r>
            <a:r>
              <a:rPr lang="en-US" sz="2000" dirty="0">
                <a:solidFill>
                  <a:schemeClr val="dk1"/>
                </a:solidFill>
                <a:latin typeface="Barlow Light"/>
                <a:ea typeface="Barlow Light"/>
                <a:cs typeface="Barlow Light"/>
                <a:sym typeface="Barlow Light"/>
              </a:rPr>
              <a:t>lost</a:t>
            </a:r>
          </a:p>
        </p:txBody>
      </p:sp>
      <p:sp>
        <p:nvSpPr>
          <p:cNvPr id="24580"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838A2108-CEC7-4C2C-BC48-01D2B3CADC7B}" type="slidenum">
              <a:rPr lang="en-US" altLang="en-US" sz="1100" smtClean="0">
                <a:solidFill>
                  <a:srgbClr val="748394"/>
                </a:solidFill>
                <a:latin typeface="Barlow SemiBold" charset="0"/>
                <a:sym typeface="Barlow SemiBold" charset="0"/>
              </a:rPr>
              <a:pPr/>
              <a:t>19</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Google Shape;163;p14"/>
          <p:cNvSpPr txBox="1">
            <a:spLocks noGrp="1" noChangeArrowheads="1"/>
          </p:cNvSpPr>
          <p:nvPr>
            <p:ph type="title"/>
          </p:nvPr>
        </p:nvSpPr>
        <p:spPr>
          <a:xfrm>
            <a:off x="614363" y="392113"/>
            <a:ext cx="6757987" cy="919162"/>
          </a:xfrm>
        </p:spPr>
        <p:txBody>
          <a:bodyPr/>
          <a:lstStyle/>
          <a:p>
            <a:pPr marL="139700" eaLnBrk="1" hangingPunct="1">
              <a:lnSpc>
                <a:spcPct val="90000"/>
              </a:lnSpc>
              <a:spcBef>
                <a:spcPct val="0"/>
              </a:spcBef>
              <a:spcAft>
                <a:spcPct val="0"/>
              </a:spcAft>
              <a:buClr>
                <a:srgbClr val="FFFFFF"/>
              </a:buClr>
              <a:buFont typeface="Barlow SemiBold" charset="0"/>
              <a:buNone/>
            </a:pPr>
            <a:r>
              <a:rPr lang="en-US" altLang="en-US" sz="2000" smtClean="0">
                <a:solidFill>
                  <a:schemeClr val="bg1"/>
                </a:solidFill>
                <a:latin typeface="Barlow SemiBold" charset="0"/>
                <a:cs typeface="Arial" charset="0"/>
                <a:sym typeface="Barlow SemiBold" charset="0"/>
              </a:rPr>
              <a:t>Project Number: 2021-1-RO01- KA220-HED-38B739A3</a:t>
            </a:r>
          </a:p>
        </p:txBody>
      </p:sp>
      <p:sp>
        <p:nvSpPr>
          <p:cNvPr id="166" name="Google Shape;166;p14"/>
          <p:cNvSpPr txBox="1">
            <a:spLocks noGrp="1"/>
          </p:cNvSpPr>
          <p:nvPr>
            <p:ph type="body" idx="2"/>
          </p:nvPr>
        </p:nvSpPr>
        <p:spPr>
          <a:xfrm>
            <a:off x="395288" y="3579813"/>
            <a:ext cx="7996237" cy="576262"/>
          </a:xfrm>
        </p:spPr>
        <p:txBody>
          <a:bodyPr/>
          <a:lstStyle/>
          <a:p>
            <a:pPr marL="139700" indent="0" algn="ctr" eaLnBrk="1" fontAlgn="auto" hangingPunct="1">
              <a:buClr>
                <a:schemeClr val="accent1"/>
              </a:buClr>
              <a:buFont typeface="Barlow Light"/>
              <a:buNone/>
              <a:defRPr/>
            </a:pPr>
            <a:r>
              <a:rPr lang="en-US" sz="1400" dirty="0">
                <a:solidFill>
                  <a:schemeClr val="tx1"/>
                </a:solidFill>
                <a:latin typeface="Barlow SemiBold" panose="020B0604020202020204" charset="0"/>
                <a:ea typeface="Barlow Light"/>
                <a:cs typeface="Calibri" panose="020F0502020204030204" pitchFamily="34" charset="0"/>
                <a:sym typeface="Barlow Light"/>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indent="0" eaLnBrk="1" fontAlgn="auto" hangingPunct="1">
              <a:spcBef>
                <a:spcPts val="0"/>
              </a:spcBef>
              <a:buClr>
                <a:schemeClr val="dk1"/>
              </a:buClr>
              <a:buSzPts val="1100"/>
              <a:buFont typeface="Arial"/>
              <a:buNone/>
              <a:defRPr/>
            </a:pPr>
            <a:endParaRPr sz="1400" dirty="0">
              <a:solidFill>
                <a:schemeClr val="accent2"/>
              </a:solidFill>
              <a:latin typeface="Barlow Light"/>
              <a:ea typeface="Barlow Light"/>
              <a:cs typeface="Barlow Light"/>
              <a:sym typeface="Barlow Light"/>
            </a:endParaRPr>
          </a:p>
          <a:p>
            <a:pPr marL="0" indent="0" eaLnBrk="1" fontAlgn="auto" hangingPunct="1">
              <a:spcBef>
                <a:spcPts val="0"/>
              </a:spcBef>
              <a:buClr>
                <a:schemeClr val="accent1"/>
              </a:buClr>
              <a:buFont typeface="Barlow Light"/>
              <a:buNone/>
              <a:defRPr/>
            </a:pPr>
            <a:endParaRPr sz="1400" dirty="0">
              <a:solidFill>
                <a:schemeClr val="accent2"/>
              </a:solidFill>
              <a:latin typeface="Barlow Light"/>
              <a:ea typeface="Barlow Light"/>
              <a:cs typeface="Barlow Light"/>
              <a:sym typeface="Barlow Light"/>
            </a:endParaRPr>
          </a:p>
        </p:txBody>
      </p:sp>
      <p:sp>
        <p:nvSpPr>
          <p:cNvPr id="7172" name="Google Shape;167;p14"/>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2153BDCD-5D56-4EAC-9936-F793CAD45D05}" type="slidenum">
              <a:rPr lang="en-US" altLang="en-US" sz="1100" smtClean="0">
                <a:solidFill>
                  <a:srgbClr val="748394"/>
                </a:solidFill>
                <a:latin typeface="Barlow SemiBold" charset="0"/>
                <a:sym typeface="Barlow SemiBold" charset="0"/>
              </a:rPr>
              <a:pPr/>
              <a:t>2</a:t>
            </a:fld>
            <a:endParaRPr lang="en-US" altLang="en-US" sz="1100" smtClean="0">
              <a:solidFill>
                <a:srgbClr val="748394"/>
              </a:solidFill>
              <a:latin typeface="Barlow SemiBold" charset="0"/>
              <a:sym typeface="Barlow SemiBold" charset="0"/>
            </a:endParaRPr>
          </a:p>
        </p:txBody>
      </p:sp>
      <p:grpSp>
        <p:nvGrpSpPr>
          <p:cNvPr id="7173" name="Google Shape;168;p14"/>
          <p:cNvGrpSpPr>
            <a:grpSpLocks/>
          </p:cNvGrpSpPr>
          <p:nvPr/>
        </p:nvGrpSpPr>
        <p:grpSpPr bwMode="auto">
          <a:xfrm>
            <a:off x="8391525" y="301625"/>
            <a:ext cx="450850" cy="450850"/>
            <a:chOff x="3277794" y="2969995"/>
            <a:chExt cx="457200" cy="457200"/>
          </a:xfrm>
        </p:grpSpPr>
        <p:sp>
          <p:nvSpPr>
            <p:cNvPr id="7175" name="Google Shape;169;p14"/>
            <p:cNvSpPr>
              <a:spLocks/>
            </p:cNvSpPr>
            <p:nvPr/>
          </p:nvSpPr>
          <p:spPr bwMode="auto">
            <a:xfrm>
              <a:off x="3277794" y="2969995"/>
              <a:ext cx="457200" cy="171450"/>
            </a:xfrm>
            <a:custGeom>
              <a:avLst/>
              <a:gdLst>
                <a:gd name="T0" fmla="*/ 19050 w 457200"/>
                <a:gd name="T1" fmla="*/ 104775 h 171450"/>
                <a:gd name="T2" fmla="*/ 40005 w 457200"/>
                <a:gd name="T3" fmla="*/ 104775 h 171450"/>
                <a:gd name="T4" fmla="*/ 123825 w 457200"/>
                <a:gd name="T5" fmla="*/ 171450 h 171450"/>
                <a:gd name="T6" fmla="*/ 207645 w 457200"/>
                <a:gd name="T7" fmla="*/ 104775 h 171450"/>
                <a:gd name="T8" fmla="*/ 250508 w 457200"/>
                <a:gd name="T9" fmla="*/ 104775 h 171450"/>
                <a:gd name="T10" fmla="*/ 334328 w 457200"/>
                <a:gd name="T11" fmla="*/ 171450 h 171450"/>
                <a:gd name="T12" fmla="*/ 418148 w 457200"/>
                <a:gd name="T13" fmla="*/ 104775 h 171450"/>
                <a:gd name="T14" fmla="*/ 438150 w 457200"/>
                <a:gd name="T15" fmla="*/ 104775 h 171450"/>
                <a:gd name="T16" fmla="*/ 457200 w 457200"/>
                <a:gd name="T17" fmla="*/ 85725 h 171450"/>
                <a:gd name="T18" fmla="*/ 438150 w 457200"/>
                <a:gd name="T19" fmla="*/ 66675 h 171450"/>
                <a:gd name="T20" fmla="*/ 417195 w 457200"/>
                <a:gd name="T21" fmla="*/ 66675 h 171450"/>
                <a:gd name="T22" fmla="*/ 333375 w 457200"/>
                <a:gd name="T23" fmla="*/ 0 h 171450"/>
                <a:gd name="T24" fmla="*/ 249555 w 457200"/>
                <a:gd name="T25" fmla="*/ 66675 h 171450"/>
                <a:gd name="T26" fmla="*/ 206693 w 457200"/>
                <a:gd name="T27" fmla="*/ 66675 h 171450"/>
                <a:gd name="T28" fmla="*/ 122873 w 457200"/>
                <a:gd name="T29" fmla="*/ 0 h 171450"/>
                <a:gd name="T30" fmla="*/ 40005 w 457200"/>
                <a:gd name="T31" fmla="*/ 66675 h 171450"/>
                <a:gd name="T32" fmla="*/ 19050 w 457200"/>
                <a:gd name="T33" fmla="*/ 66675 h 171450"/>
                <a:gd name="T34" fmla="*/ 0 w 457200"/>
                <a:gd name="T35" fmla="*/ 85725 h 171450"/>
                <a:gd name="T36" fmla="*/ 19050 w 457200"/>
                <a:gd name="T37" fmla="*/ 104775 h 171450"/>
                <a:gd name="T38" fmla="*/ 289560 w 457200"/>
                <a:gd name="T39" fmla="*/ 66675 h 171450"/>
                <a:gd name="T40" fmla="*/ 333375 w 457200"/>
                <a:gd name="T41" fmla="*/ 38100 h 171450"/>
                <a:gd name="T42" fmla="*/ 377190 w 457200"/>
                <a:gd name="T43" fmla="*/ 66675 h 171450"/>
                <a:gd name="T44" fmla="*/ 381000 w 457200"/>
                <a:gd name="T45" fmla="*/ 85725 h 171450"/>
                <a:gd name="T46" fmla="*/ 377190 w 457200"/>
                <a:gd name="T47" fmla="*/ 104775 h 171450"/>
                <a:gd name="T48" fmla="*/ 333375 w 457200"/>
                <a:gd name="T49" fmla="*/ 133350 h 171450"/>
                <a:gd name="T50" fmla="*/ 289560 w 457200"/>
                <a:gd name="T51" fmla="*/ 104775 h 171450"/>
                <a:gd name="T52" fmla="*/ 285750 w 457200"/>
                <a:gd name="T53" fmla="*/ 85725 h 171450"/>
                <a:gd name="T54" fmla="*/ 289560 w 457200"/>
                <a:gd name="T55" fmla="*/ 66675 h 171450"/>
                <a:gd name="T56" fmla="*/ 80010 w 457200"/>
                <a:gd name="T57" fmla="*/ 66675 h 171450"/>
                <a:gd name="T58" fmla="*/ 123825 w 457200"/>
                <a:gd name="T59" fmla="*/ 38100 h 171450"/>
                <a:gd name="T60" fmla="*/ 167640 w 457200"/>
                <a:gd name="T61" fmla="*/ 66675 h 171450"/>
                <a:gd name="T62" fmla="*/ 171450 w 457200"/>
                <a:gd name="T63" fmla="*/ 85725 h 171450"/>
                <a:gd name="T64" fmla="*/ 167640 w 457200"/>
                <a:gd name="T65" fmla="*/ 104775 h 171450"/>
                <a:gd name="T66" fmla="*/ 123825 w 457200"/>
                <a:gd name="T67" fmla="*/ 133350 h 171450"/>
                <a:gd name="T68" fmla="*/ 80010 w 457200"/>
                <a:gd name="T69" fmla="*/ 104775 h 171450"/>
                <a:gd name="T70" fmla="*/ 76200 w 457200"/>
                <a:gd name="T71" fmla="*/ 85725 h 171450"/>
                <a:gd name="T72" fmla="*/ 80010 w 457200"/>
                <a:gd name="T73" fmla="*/ 66675 h 1714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bg1"/>
            </a:solidFill>
            <a:ln>
              <a:noFill/>
            </a:ln>
            <a:effectLst>
              <a:outerShdw dist="19050" dir="5400000" algn="bl" rotWithShape="0">
                <a:schemeClr val="tx1">
                  <a:alpha val="14998"/>
                </a:schemeClr>
              </a:outerShdw>
            </a:effectLst>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it-IT"/>
            </a:p>
          </p:txBody>
        </p:sp>
        <p:sp>
          <p:nvSpPr>
            <p:cNvPr id="7176" name="Google Shape;170;p14"/>
            <p:cNvSpPr>
              <a:spLocks/>
            </p:cNvSpPr>
            <p:nvPr/>
          </p:nvSpPr>
          <p:spPr bwMode="auto">
            <a:xfrm>
              <a:off x="3430194" y="3189070"/>
              <a:ext cx="304800" cy="238125"/>
            </a:xfrm>
            <a:custGeom>
              <a:avLst/>
              <a:gdLst>
                <a:gd name="T0" fmla="*/ 295275 w 304800"/>
                <a:gd name="T1" fmla="*/ 0 h 238125"/>
                <a:gd name="T2" fmla="*/ 9525 w 304800"/>
                <a:gd name="T3" fmla="*/ 0 h 238125"/>
                <a:gd name="T4" fmla="*/ 0 w 304800"/>
                <a:gd name="T5" fmla="*/ 9525 h 238125"/>
                <a:gd name="T6" fmla="*/ 0 w 304800"/>
                <a:gd name="T7" fmla="*/ 47625 h 238125"/>
                <a:gd name="T8" fmla="*/ 142875 w 304800"/>
                <a:gd name="T9" fmla="*/ 47625 h 238125"/>
                <a:gd name="T10" fmla="*/ 171450 w 304800"/>
                <a:gd name="T11" fmla="*/ 76200 h 238125"/>
                <a:gd name="T12" fmla="*/ 171450 w 304800"/>
                <a:gd name="T13" fmla="*/ 238125 h 238125"/>
                <a:gd name="T14" fmla="*/ 304800 w 304800"/>
                <a:gd name="T15" fmla="*/ 238125 h 238125"/>
                <a:gd name="T16" fmla="*/ 304800 w 304800"/>
                <a:gd name="T17" fmla="*/ 9525 h 238125"/>
                <a:gd name="T18" fmla="*/ 295275 w 304800"/>
                <a:gd name="T19" fmla="*/ 0 h 238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bg1"/>
            </a:solidFill>
            <a:ln>
              <a:noFill/>
            </a:ln>
            <a:effectLst>
              <a:outerShdw dist="19050" dir="5400000" algn="bl" rotWithShape="0">
                <a:schemeClr val="tx1">
                  <a:alpha val="14998"/>
                </a:schemeClr>
              </a:outerShdw>
            </a:effectLst>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it-IT"/>
            </a:p>
          </p:txBody>
        </p:sp>
        <p:sp>
          <p:nvSpPr>
            <p:cNvPr id="7177" name="Google Shape;171;p14"/>
            <p:cNvSpPr>
              <a:spLocks/>
            </p:cNvSpPr>
            <p:nvPr/>
          </p:nvSpPr>
          <p:spPr bwMode="auto">
            <a:xfrm>
              <a:off x="3277794" y="3255745"/>
              <a:ext cx="304800" cy="171450"/>
            </a:xfrm>
            <a:custGeom>
              <a:avLst/>
              <a:gdLst>
                <a:gd name="T0" fmla="*/ 285750 w 304800"/>
                <a:gd name="T1" fmla="*/ 0 h 171450"/>
                <a:gd name="T2" fmla="*/ 19050 w 304800"/>
                <a:gd name="T3" fmla="*/ 0 h 171450"/>
                <a:gd name="T4" fmla="*/ 0 w 304800"/>
                <a:gd name="T5" fmla="*/ 19050 h 171450"/>
                <a:gd name="T6" fmla="*/ 0 w 304800"/>
                <a:gd name="T7" fmla="*/ 170498 h 171450"/>
                <a:gd name="T8" fmla="*/ 953 w 304800"/>
                <a:gd name="T9" fmla="*/ 171450 h 171450"/>
                <a:gd name="T10" fmla="*/ 304800 w 304800"/>
                <a:gd name="T11" fmla="*/ 171450 h 171450"/>
                <a:gd name="T12" fmla="*/ 304800 w 304800"/>
                <a:gd name="T13" fmla="*/ 171450 h 171450"/>
                <a:gd name="T14" fmla="*/ 304800 w 304800"/>
                <a:gd name="T15" fmla="*/ 19050 h 171450"/>
                <a:gd name="T16" fmla="*/ 285750 w 304800"/>
                <a:gd name="T17" fmla="*/ 0 h 171450"/>
                <a:gd name="T18" fmla="*/ 242888 w 304800"/>
                <a:gd name="T19" fmla="*/ 142875 h 171450"/>
                <a:gd name="T20" fmla="*/ 61913 w 304800"/>
                <a:gd name="T21" fmla="*/ 142875 h 171450"/>
                <a:gd name="T22" fmla="*/ 47625 w 304800"/>
                <a:gd name="T23" fmla="*/ 128588 h 171450"/>
                <a:gd name="T24" fmla="*/ 61913 w 304800"/>
                <a:gd name="T25" fmla="*/ 114300 h 171450"/>
                <a:gd name="T26" fmla="*/ 242888 w 304800"/>
                <a:gd name="T27" fmla="*/ 114300 h 171450"/>
                <a:gd name="T28" fmla="*/ 257175 w 304800"/>
                <a:gd name="T29" fmla="*/ 128588 h 171450"/>
                <a:gd name="T30" fmla="*/ 242888 w 304800"/>
                <a:gd name="T31" fmla="*/ 142875 h 171450"/>
                <a:gd name="T32" fmla="*/ 242888 w 304800"/>
                <a:gd name="T33" fmla="*/ 85725 h 171450"/>
                <a:gd name="T34" fmla="*/ 61913 w 304800"/>
                <a:gd name="T35" fmla="*/ 85725 h 171450"/>
                <a:gd name="T36" fmla="*/ 47625 w 304800"/>
                <a:gd name="T37" fmla="*/ 71438 h 171450"/>
                <a:gd name="T38" fmla="*/ 61913 w 304800"/>
                <a:gd name="T39" fmla="*/ 57150 h 171450"/>
                <a:gd name="T40" fmla="*/ 242888 w 304800"/>
                <a:gd name="T41" fmla="*/ 57150 h 171450"/>
                <a:gd name="T42" fmla="*/ 257175 w 304800"/>
                <a:gd name="T43" fmla="*/ 71438 h 171450"/>
                <a:gd name="T44" fmla="*/ 242888 w 304800"/>
                <a:gd name="T45" fmla="*/ 85725 h 171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bg1"/>
            </a:solidFill>
            <a:ln>
              <a:noFill/>
            </a:ln>
            <a:effectLst>
              <a:outerShdw dist="19050" dir="5400000" algn="bl" rotWithShape="0">
                <a:schemeClr val="tx1">
                  <a:alpha val="14998"/>
                </a:schemeClr>
              </a:outerShdw>
            </a:effectLst>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it-IT"/>
            </a:p>
          </p:txBody>
        </p:sp>
      </p:grpSp>
      <p:pic>
        <p:nvPicPr>
          <p:cNvPr id="71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8150"/>
            <a:ext cx="7543800"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en-US" altLang="en-US" sz="3000" smtClean="0">
                <a:solidFill>
                  <a:srgbClr val="FFFFFF"/>
                </a:solidFill>
                <a:latin typeface="Barlow SemiBold" charset="0"/>
                <a:cs typeface="Arial" charset="0"/>
                <a:sym typeface="Barlow SemiBold" charset="0"/>
              </a:rPr>
              <a:t>Lifestyle medicine as part of obesity management (1)</a:t>
            </a:r>
          </a:p>
        </p:txBody>
      </p:sp>
      <p:sp>
        <p:nvSpPr>
          <p:cNvPr id="3" name="Text Placeholder 2"/>
          <p:cNvSpPr>
            <a:spLocks noGrp="1"/>
          </p:cNvSpPr>
          <p:nvPr>
            <p:ph type="body" idx="1"/>
          </p:nvPr>
        </p:nvSpPr>
        <p:spPr>
          <a:xfrm>
            <a:off x="468313" y="1419225"/>
            <a:ext cx="8424862" cy="3113088"/>
          </a:xfrm>
        </p:spPr>
        <p:txBody>
          <a:bodyPr/>
          <a:lstStyle/>
          <a:p>
            <a:pPr marL="76200" indent="0" algn="ctr" eaLnBrk="1" fontAlgn="auto" hangingPunct="1">
              <a:buClr>
                <a:schemeClr val="accent1"/>
              </a:buClr>
              <a:buFont typeface="Barlow Light"/>
              <a:buNone/>
              <a:defRPr/>
            </a:pPr>
            <a:r>
              <a:rPr lang="ro-RO" sz="2400" u="sng" dirty="0">
                <a:solidFill>
                  <a:schemeClr val="dk1"/>
                </a:solidFill>
                <a:latin typeface="Barlow Light"/>
                <a:ea typeface="Barlow Light"/>
                <a:cs typeface="Barlow Light"/>
                <a:sym typeface="Barlow Light"/>
              </a:rPr>
              <a:t>The realistic approach:</a:t>
            </a:r>
            <a:endParaRPr lang="en-US" sz="2400" u="sng"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b="1" i="1" dirty="0">
                <a:solidFill>
                  <a:schemeClr val="dk1"/>
                </a:solidFill>
                <a:latin typeface="Barlow Light"/>
                <a:ea typeface="Barlow Light"/>
                <a:cs typeface="Barlow Light"/>
                <a:sym typeface="Barlow Light"/>
              </a:rPr>
              <a:t>Ask</a:t>
            </a:r>
            <a:r>
              <a:rPr lang="en-US" sz="2000" dirty="0">
                <a:solidFill>
                  <a:schemeClr val="dk1"/>
                </a:solidFill>
                <a:latin typeface="Barlow Light"/>
                <a:ea typeface="Barlow Light"/>
                <a:cs typeface="Barlow Light"/>
                <a:sym typeface="Barlow Light"/>
              </a:rPr>
              <a:t> – ask permission to discuss weight</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b="1" i="1" dirty="0">
                <a:solidFill>
                  <a:schemeClr val="dk1"/>
                </a:solidFill>
                <a:latin typeface="Barlow Light"/>
                <a:ea typeface="Barlow Light"/>
                <a:cs typeface="Barlow Light"/>
                <a:sym typeface="Barlow Light"/>
              </a:rPr>
              <a:t>Assess</a:t>
            </a:r>
            <a:r>
              <a:rPr lang="en-US" sz="2000" dirty="0">
                <a:solidFill>
                  <a:schemeClr val="dk1"/>
                </a:solidFill>
                <a:latin typeface="Barlow Light"/>
                <a:ea typeface="Barlow Light"/>
                <a:cs typeface="Barlow Light"/>
                <a:sym typeface="Barlow Light"/>
              </a:rPr>
              <a:t> – perform anthropometric determinations and identify possible complications and barriers</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b="1" i="1" dirty="0">
                <a:solidFill>
                  <a:schemeClr val="dk1"/>
                </a:solidFill>
                <a:latin typeface="Barlow Light"/>
                <a:ea typeface="Barlow Light"/>
                <a:cs typeface="Barlow Light"/>
                <a:sym typeface="Barlow Light"/>
              </a:rPr>
              <a:t>Advise</a:t>
            </a:r>
            <a:r>
              <a:rPr lang="en-US" sz="2000" dirty="0">
                <a:solidFill>
                  <a:schemeClr val="dk1"/>
                </a:solidFill>
                <a:latin typeface="Barlow Light"/>
                <a:ea typeface="Barlow Light"/>
                <a:cs typeface="Barlow Light"/>
                <a:sym typeface="Barlow Light"/>
              </a:rPr>
              <a:t> – discuss the benefits of weight rebalancing and treatment options</a:t>
            </a:r>
          </a:p>
          <a:p>
            <a:pPr eaLnBrk="1" fontAlgn="auto" hangingPunct="1">
              <a:buClr>
                <a:schemeClr val="accent1"/>
              </a:buClr>
              <a:buFont typeface="Barlow Light"/>
              <a:buChar char="▸"/>
              <a:defRPr/>
            </a:pPr>
            <a:r>
              <a:rPr lang="en-US" sz="2000" b="1" i="1" dirty="0">
                <a:solidFill>
                  <a:schemeClr val="dk1"/>
                </a:solidFill>
                <a:latin typeface="Barlow Light"/>
                <a:ea typeface="Barlow Light"/>
                <a:cs typeface="Barlow Light"/>
                <a:sym typeface="Barlow Light"/>
              </a:rPr>
              <a:t>Establish</a:t>
            </a:r>
            <a:r>
              <a:rPr lang="en-US" sz="2000" dirty="0">
                <a:solidFill>
                  <a:schemeClr val="dk1"/>
                </a:solidFill>
                <a:latin typeface="Barlow Light"/>
                <a:ea typeface="Barlow Light"/>
                <a:cs typeface="Barlow Light"/>
                <a:sym typeface="Barlow Light"/>
              </a:rPr>
              <a:t> – a realistic weight loss with a treatment tailored to the patient</a:t>
            </a:r>
            <a:endParaRPr lang="ro-RO" sz="2000" dirty="0">
              <a:solidFill>
                <a:schemeClr val="dk1"/>
              </a:solidFill>
              <a:latin typeface="Barlow Light"/>
              <a:ea typeface="Barlow Light"/>
              <a:cs typeface="Barlow Light"/>
              <a:sym typeface="Barlow Light"/>
            </a:endParaRPr>
          </a:p>
          <a:p>
            <a:pPr eaLnBrk="1" fontAlgn="auto" hangingPunct="1">
              <a:buClr>
                <a:schemeClr val="accent1"/>
              </a:buClr>
              <a:buFont typeface="Barlow Light"/>
              <a:buChar char="▸"/>
              <a:defRPr/>
            </a:pPr>
            <a:r>
              <a:rPr lang="en-US" sz="2000" b="1" i="1" dirty="0">
                <a:solidFill>
                  <a:schemeClr val="dk1"/>
                </a:solidFill>
                <a:latin typeface="Barlow Light"/>
                <a:ea typeface="Barlow Light"/>
                <a:cs typeface="Barlow Light"/>
                <a:sym typeface="Barlow Light"/>
              </a:rPr>
              <a:t>Assist</a:t>
            </a:r>
            <a:r>
              <a:rPr lang="en-US" sz="2000" dirty="0">
                <a:solidFill>
                  <a:schemeClr val="dk1"/>
                </a:solidFill>
                <a:latin typeface="Barlow Light"/>
                <a:ea typeface="Barlow Light"/>
                <a:cs typeface="Barlow Light"/>
                <a:sym typeface="Barlow Light"/>
              </a:rPr>
              <a:t> – assist the patient in the long-term process of weight rebalancing through the necessary means available (constant assessment, provision of informational resources, adaptation)</a:t>
            </a:r>
          </a:p>
          <a:p>
            <a:pPr eaLnBrk="1" fontAlgn="auto" hangingPunct="1">
              <a:buClr>
                <a:schemeClr val="accent1"/>
              </a:buClr>
              <a:buFont typeface="Barlow Light"/>
              <a:buChar char="▸"/>
              <a:defRPr/>
            </a:pPr>
            <a:endParaRPr lang="ro-RO" sz="2000" dirty="0">
              <a:solidFill>
                <a:schemeClr val="dk1"/>
              </a:solidFill>
              <a:latin typeface="Barlow Light"/>
              <a:ea typeface="Barlow Light"/>
              <a:cs typeface="Barlow Light"/>
              <a:sym typeface="Barlow Light"/>
            </a:endParaRPr>
          </a:p>
        </p:txBody>
      </p:sp>
      <p:sp>
        <p:nvSpPr>
          <p:cNvPr id="25604"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24D6F9BE-01F2-4B37-80D7-69F9B4A54028}" type="slidenum">
              <a:rPr lang="en-US" altLang="en-US" sz="1100" smtClean="0">
                <a:solidFill>
                  <a:srgbClr val="748394"/>
                </a:solidFill>
                <a:latin typeface="Barlow SemiBold" charset="0"/>
                <a:sym typeface="Barlow SemiBold" charset="0"/>
              </a:rPr>
              <a:pPr/>
              <a:t>20</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en-US" altLang="en-US" sz="3000" smtClean="0">
                <a:solidFill>
                  <a:srgbClr val="FFFFFF"/>
                </a:solidFill>
                <a:latin typeface="Barlow SemiBold" charset="0"/>
                <a:cs typeface="Arial" charset="0"/>
                <a:sym typeface="Barlow SemiBold" charset="0"/>
              </a:rPr>
              <a:t>Lifestyle medicine as part of obesity management (2)</a:t>
            </a:r>
          </a:p>
        </p:txBody>
      </p:sp>
      <p:sp>
        <p:nvSpPr>
          <p:cNvPr id="3" name="Text Placeholder 2"/>
          <p:cNvSpPr>
            <a:spLocks noGrp="1"/>
          </p:cNvSpPr>
          <p:nvPr>
            <p:ph type="body" idx="1"/>
          </p:nvPr>
        </p:nvSpPr>
        <p:spPr>
          <a:xfrm>
            <a:off x="614363" y="1419225"/>
            <a:ext cx="8205787" cy="3113088"/>
          </a:xfrm>
        </p:spPr>
        <p:txBody>
          <a:bodyPr/>
          <a:lstStyle/>
          <a:p>
            <a:pPr marL="76200" indent="0" algn="ctr" eaLnBrk="1" fontAlgn="auto" hangingPunct="1">
              <a:buClr>
                <a:schemeClr val="accent1"/>
              </a:buClr>
              <a:buFont typeface="Barlow Light"/>
              <a:buNone/>
              <a:defRPr/>
            </a:pPr>
            <a:r>
              <a:rPr lang="ro-RO" sz="2400" u="sng" dirty="0">
                <a:solidFill>
                  <a:schemeClr val="dk1"/>
                </a:solidFill>
                <a:latin typeface="Barlow Light"/>
                <a:ea typeface="Barlow Light"/>
                <a:cs typeface="Barlow Light"/>
                <a:sym typeface="Barlow Light"/>
              </a:rPr>
              <a:t>Multimodal management of obesity</a:t>
            </a:r>
          </a:p>
          <a:p>
            <a:pPr marL="533400" indent="-457200" eaLnBrk="1" fontAlgn="auto" hangingPunct="1">
              <a:buClr>
                <a:schemeClr val="accent1"/>
              </a:buClr>
              <a:buFont typeface="Barlow Light"/>
              <a:buAutoNum type="arabicPeriod"/>
              <a:defRPr/>
            </a:pPr>
            <a:r>
              <a:rPr lang="ro-RO" sz="2000" dirty="0">
                <a:solidFill>
                  <a:schemeClr val="dk1"/>
                </a:solidFill>
                <a:latin typeface="Barlow Light"/>
                <a:ea typeface="Barlow Light"/>
                <a:cs typeface="Barlow Light"/>
                <a:sym typeface="Barlow Light"/>
              </a:rPr>
              <a:t>Diagnosis of obesity (anthropometric tests, malnutrition scores, laboratory analyses, genetic and epigenetic, metabolomic or gut microbiome tests) followed by identification of associated risks (detailed medical history)</a:t>
            </a:r>
          </a:p>
          <a:p>
            <a:pPr marL="533400" indent="-457200" eaLnBrk="1" fontAlgn="auto" hangingPunct="1">
              <a:buClr>
                <a:schemeClr val="accent1"/>
              </a:buClr>
              <a:buFont typeface="Barlow Light"/>
              <a:buAutoNum type="arabicPeriod"/>
              <a:defRPr/>
            </a:pPr>
            <a:r>
              <a:rPr lang="ro-RO" sz="2000" dirty="0">
                <a:solidFill>
                  <a:schemeClr val="dk1"/>
                </a:solidFill>
                <a:latin typeface="Barlow Light"/>
                <a:ea typeface="Barlow Light"/>
                <a:cs typeface="Barlow Light"/>
                <a:sym typeface="Barlow Light"/>
              </a:rPr>
              <a:t>Setting realistic goals</a:t>
            </a:r>
          </a:p>
          <a:p>
            <a:pPr marL="533400" indent="-457200" eaLnBrk="1" fontAlgn="auto" hangingPunct="1">
              <a:buClr>
                <a:schemeClr val="accent1"/>
              </a:buClr>
              <a:buFont typeface="Barlow Light"/>
              <a:buAutoNum type="arabicPeriod"/>
              <a:defRPr/>
            </a:pPr>
            <a:r>
              <a:rPr lang="ro-RO" sz="2000" dirty="0">
                <a:solidFill>
                  <a:schemeClr val="dk1"/>
                </a:solidFill>
                <a:latin typeface="Barlow Light"/>
                <a:ea typeface="Barlow Light"/>
                <a:cs typeface="Barlow Light"/>
                <a:sym typeface="Barlow Light"/>
              </a:rPr>
              <a:t>Involvement in an adapted sport activity</a:t>
            </a:r>
          </a:p>
          <a:p>
            <a:pPr marL="533400" indent="-457200" eaLnBrk="1" fontAlgn="auto" hangingPunct="1">
              <a:buClr>
                <a:schemeClr val="accent1"/>
              </a:buClr>
              <a:buFont typeface="Barlow Light"/>
              <a:buAutoNum type="arabicPeriod"/>
              <a:defRPr/>
            </a:pPr>
            <a:r>
              <a:rPr lang="ro-RO" sz="2000" dirty="0">
                <a:solidFill>
                  <a:schemeClr val="dk1"/>
                </a:solidFill>
                <a:latin typeface="Barlow Light"/>
                <a:ea typeface="Barlow Light"/>
                <a:cs typeface="Barlow Light"/>
                <a:sym typeface="Barlow Light"/>
              </a:rPr>
              <a:t>Dietary and hydration support</a:t>
            </a:r>
          </a:p>
          <a:p>
            <a:pPr marL="533400" indent="-457200" eaLnBrk="1" fontAlgn="auto" hangingPunct="1">
              <a:buClr>
                <a:schemeClr val="accent1"/>
              </a:buClr>
              <a:buFont typeface="Barlow Light"/>
              <a:buAutoNum type="arabicPeriod"/>
              <a:defRPr/>
            </a:pPr>
            <a:r>
              <a:rPr lang="ro-RO" sz="2000" dirty="0">
                <a:solidFill>
                  <a:schemeClr val="dk1"/>
                </a:solidFill>
                <a:latin typeface="Barlow Light"/>
                <a:ea typeface="Barlow Light"/>
                <a:cs typeface="Barlow Light"/>
                <a:sym typeface="Barlow Light"/>
              </a:rPr>
              <a:t>Behavioral therapy</a:t>
            </a:r>
          </a:p>
        </p:txBody>
      </p:sp>
      <p:sp>
        <p:nvSpPr>
          <p:cNvPr id="26628"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5962F499-DF4B-495E-8127-6B7C91E57D91}" type="slidenum">
              <a:rPr lang="en-US" altLang="en-US" sz="1100" smtClean="0">
                <a:solidFill>
                  <a:srgbClr val="748394"/>
                </a:solidFill>
                <a:latin typeface="Barlow SemiBold" charset="0"/>
                <a:sym typeface="Barlow SemiBold" charset="0"/>
              </a:rPr>
              <a:pPr/>
              <a:t>21</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en-US" altLang="en-US" sz="3000" smtClean="0">
                <a:solidFill>
                  <a:srgbClr val="FFFFFF"/>
                </a:solidFill>
                <a:latin typeface="Barlow SemiBold" charset="0"/>
                <a:cs typeface="Arial" charset="0"/>
                <a:sym typeface="Barlow SemiBold" charset="0"/>
              </a:rPr>
              <a:t>Lifestyle medicine as part of obesity management (3)</a:t>
            </a:r>
          </a:p>
        </p:txBody>
      </p:sp>
      <p:sp>
        <p:nvSpPr>
          <p:cNvPr id="27651" name="Text Placeholder 2"/>
          <p:cNvSpPr txBox="1">
            <a:spLocks noGrp="1" noChangeArrowheads="1"/>
          </p:cNvSpPr>
          <p:nvPr>
            <p:ph type="body" idx="1"/>
          </p:nvPr>
        </p:nvSpPr>
        <p:spPr>
          <a:xfrm>
            <a:off x="614363" y="1704975"/>
            <a:ext cx="7989887" cy="2827338"/>
          </a:xfrm>
        </p:spPr>
        <p:txBody>
          <a:bodyPr/>
          <a:lstStyle/>
          <a:p>
            <a:pPr marL="76200" indent="0" eaLnBrk="1" hangingPunct="1">
              <a:spcAft>
                <a:spcPct val="0"/>
              </a:spcAft>
              <a:buClr>
                <a:schemeClr val="accent1"/>
              </a:buClr>
              <a:buFont typeface="Barlow Light" charset="0"/>
              <a:buNone/>
            </a:pPr>
            <a:r>
              <a:rPr lang="en-US" altLang="en-US" sz="2000" smtClean="0">
                <a:solidFill>
                  <a:srgbClr val="001F46"/>
                </a:solidFill>
                <a:latin typeface="Barlow Light" charset="0"/>
                <a:cs typeface="Arial" charset="0"/>
                <a:sym typeface="Barlow Light" charset="0"/>
              </a:rPr>
              <a:t>6. Drug therapy (when obesity reaches a high level or comorbidities appear)</a:t>
            </a:r>
            <a:endParaRPr lang="ro-RO" altLang="en-US" sz="2000" smtClean="0">
              <a:solidFill>
                <a:srgbClr val="001F46"/>
              </a:solidFill>
              <a:latin typeface="Barlow Light" charset="0"/>
              <a:cs typeface="Arial" charset="0"/>
              <a:sym typeface="Barlow Light" charset="0"/>
            </a:endParaRPr>
          </a:p>
          <a:p>
            <a:pPr marL="76200" indent="0" eaLnBrk="1" hangingPunct="1">
              <a:spcAft>
                <a:spcPct val="0"/>
              </a:spcAft>
              <a:buClr>
                <a:schemeClr val="accent1"/>
              </a:buClr>
              <a:buFont typeface="Barlow Light" charset="0"/>
              <a:buNone/>
            </a:pPr>
            <a:r>
              <a:rPr lang="en-US" altLang="en-US" sz="2000" smtClean="0">
                <a:solidFill>
                  <a:srgbClr val="001F46"/>
                </a:solidFill>
                <a:latin typeface="Barlow Light" charset="0"/>
                <a:cs typeface="Arial" charset="0"/>
                <a:sym typeface="Barlow Light" charset="0"/>
              </a:rPr>
              <a:t>7. Surgical intervention (when at least 2 comorbidities are present and dietary + drug therapy has failed)</a:t>
            </a:r>
            <a:endParaRPr lang="ro-RO" altLang="en-US" sz="2000" smtClean="0">
              <a:solidFill>
                <a:srgbClr val="001F46"/>
              </a:solidFill>
              <a:latin typeface="Barlow Light" charset="0"/>
              <a:cs typeface="Arial" charset="0"/>
              <a:sym typeface="Barlow Light" charset="0"/>
            </a:endParaRPr>
          </a:p>
          <a:p>
            <a:pPr marL="76200" indent="0" eaLnBrk="1" hangingPunct="1">
              <a:spcAft>
                <a:spcPct val="0"/>
              </a:spcAft>
              <a:buClr>
                <a:schemeClr val="accent1"/>
              </a:buClr>
              <a:buFont typeface="Barlow Light" charset="0"/>
              <a:buNone/>
            </a:pPr>
            <a:r>
              <a:rPr lang="en-US" altLang="en-US" sz="2000" smtClean="0">
                <a:solidFill>
                  <a:srgbClr val="001F46"/>
                </a:solidFill>
                <a:latin typeface="Barlow Light" charset="0"/>
                <a:cs typeface="Arial" charset="0"/>
                <a:sym typeface="Barlow Light" charset="0"/>
              </a:rPr>
              <a:t>8. Involvement of family members for support</a:t>
            </a:r>
            <a:endParaRPr lang="ro-RO" altLang="en-US" sz="2000" smtClean="0">
              <a:solidFill>
                <a:srgbClr val="001F46"/>
              </a:solidFill>
              <a:latin typeface="Barlow Light" charset="0"/>
              <a:cs typeface="Arial" charset="0"/>
              <a:sym typeface="Barlow Light" charset="0"/>
            </a:endParaRPr>
          </a:p>
          <a:p>
            <a:pPr marL="76200" indent="0" eaLnBrk="1" hangingPunct="1">
              <a:spcAft>
                <a:spcPct val="0"/>
              </a:spcAft>
              <a:buClr>
                <a:schemeClr val="accent1"/>
              </a:buClr>
              <a:buFont typeface="Barlow Light" charset="0"/>
              <a:buNone/>
            </a:pPr>
            <a:r>
              <a:rPr lang="en-US" altLang="en-US" sz="2000" smtClean="0">
                <a:solidFill>
                  <a:srgbClr val="001F46"/>
                </a:solidFill>
                <a:latin typeface="Barlow Light" charset="0"/>
                <a:cs typeface="Arial" charset="0"/>
                <a:sym typeface="Barlow Light" charset="0"/>
              </a:rPr>
              <a:t>9. Psychological support, empathy, avoidance of stigma (group or individual therapy)</a:t>
            </a:r>
            <a:endParaRPr lang="ro-RO" altLang="en-US" sz="2000" smtClean="0">
              <a:solidFill>
                <a:srgbClr val="001F46"/>
              </a:solidFill>
              <a:latin typeface="Barlow Light" charset="0"/>
              <a:cs typeface="Arial" charset="0"/>
              <a:sym typeface="Barlow Light" charset="0"/>
            </a:endParaRPr>
          </a:p>
          <a:p>
            <a:pPr marL="76200" indent="0" eaLnBrk="1" hangingPunct="1">
              <a:spcAft>
                <a:spcPct val="0"/>
              </a:spcAft>
              <a:buClr>
                <a:schemeClr val="accent1"/>
              </a:buClr>
              <a:buFont typeface="Barlow Light" charset="0"/>
              <a:buNone/>
            </a:pPr>
            <a:r>
              <a:rPr lang="en-US" altLang="en-US" sz="2000" smtClean="0">
                <a:solidFill>
                  <a:srgbClr val="001F46"/>
                </a:solidFill>
                <a:latin typeface="Barlow Light" charset="0"/>
                <a:cs typeface="Arial" charset="0"/>
                <a:sym typeface="Barlow Light" charset="0"/>
              </a:rPr>
              <a:t>10. Monitoring and Maintenance</a:t>
            </a:r>
            <a:endParaRPr lang="ro-RO" altLang="en-US" sz="2000" smtClean="0">
              <a:solidFill>
                <a:srgbClr val="001F46"/>
              </a:solidFill>
              <a:latin typeface="Barlow Light" charset="0"/>
              <a:cs typeface="Arial" charset="0"/>
              <a:sym typeface="Barlow Light" charset="0"/>
            </a:endParaRPr>
          </a:p>
        </p:txBody>
      </p:sp>
      <p:sp>
        <p:nvSpPr>
          <p:cNvPr id="27652"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AE9C9823-4CF4-45EF-9062-A52C04B8EE8E}" type="slidenum">
              <a:rPr lang="en-US" altLang="en-US" sz="1100" smtClean="0">
                <a:solidFill>
                  <a:srgbClr val="748394"/>
                </a:solidFill>
                <a:latin typeface="Barlow SemiBold" charset="0"/>
                <a:sym typeface="Barlow SemiBold" charset="0"/>
              </a:rPr>
              <a:pPr/>
              <a:t>22</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2400" i="1" smtClean="0">
                <a:solidFill>
                  <a:srgbClr val="FFFFFF"/>
                </a:solidFill>
                <a:latin typeface="Barlow SemiBold" charset="0"/>
                <a:cs typeface="Arial" charset="0"/>
                <a:sym typeface="Barlow SemiBold" charset="0"/>
              </a:rPr>
              <a:t>Bibliography</a:t>
            </a:r>
            <a:endParaRPr lang="en-US" altLang="en-US" sz="2400" i="1" smtClean="0">
              <a:solidFill>
                <a:srgbClr val="FFFFFF"/>
              </a:solidFill>
              <a:latin typeface="Barlow SemiBold" charset="0"/>
              <a:cs typeface="Arial" charset="0"/>
              <a:sym typeface="Barlow SemiBold" charset="0"/>
            </a:endParaRPr>
          </a:p>
        </p:txBody>
      </p:sp>
      <p:sp>
        <p:nvSpPr>
          <p:cNvPr id="28675" name="Text Placeholder 2"/>
          <p:cNvSpPr txBox="1">
            <a:spLocks noGrp="1" noChangeArrowheads="1"/>
          </p:cNvSpPr>
          <p:nvPr>
            <p:ph type="body" idx="1"/>
          </p:nvPr>
        </p:nvSpPr>
        <p:spPr>
          <a:xfrm>
            <a:off x="468313" y="1347788"/>
            <a:ext cx="8496300" cy="3114675"/>
          </a:xfrm>
        </p:spPr>
        <p:txBody>
          <a:bodyPr/>
          <a:lstStyle/>
          <a:p>
            <a:pPr eaLnBrk="1" hangingPunct="1">
              <a:spcAft>
                <a:spcPct val="0"/>
              </a:spcAft>
              <a:buClr>
                <a:schemeClr val="accent1"/>
              </a:buClr>
              <a:buFont typeface="Barlow Light" charset="0"/>
              <a:buChar char="▸"/>
            </a:pPr>
            <a:r>
              <a:rPr lang="en-US" altLang="en-US" sz="1200" smtClean="0">
                <a:solidFill>
                  <a:srgbClr val="001F46"/>
                </a:solidFill>
                <a:latin typeface="Barlow Light" charset="0"/>
                <a:cs typeface="Arial" charset="0"/>
                <a:sym typeface="Barlow Light" charset="0"/>
              </a:rPr>
              <a:t>Chaput JP, Ferraro ZM, Prud'homme D, Sharma AM. Widespread misconceptions about obesity. Can Fam Physician. 2014</a:t>
            </a:r>
            <a:r>
              <a:rPr lang="ro-RO" altLang="en-US" sz="1200" smtClean="0">
                <a:solidFill>
                  <a:srgbClr val="001F46"/>
                </a:solidFill>
                <a:latin typeface="Barlow Light" charset="0"/>
                <a:cs typeface="Arial" charset="0"/>
                <a:sym typeface="Barlow Light" charset="0"/>
              </a:rPr>
              <a:t>,  </a:t>
            </a:r>
            <a:r>
              <a:rPr lang="en-US" altLang="en-US" sz="1200" smtClean="0">
                <a:solidFill>
                  <a:srgbClr val="001F46"/>
                </a:solidFill>
                <a:latin typeface="Barlow Light" charset="0"/>
                <a:cs typeface="Arial" charset="0"/>
                <a:sym typeface="Barlow Light" charset="0"/>
              </a:rPr>
              <a:t>60(11):973-5, 981-</a:t>
            </a:r>
            <a:r>
              <a:rPr lang="ro-RO" altLang="en-US" sz="1200" smtClean="0">
                <a:solidFill>
                  <a:srgbClr val="001F46"/>
                </a:solidFill>
                <a:latin typeface="Barlow Light" charset="0"/>
                <a:cs typeface="Arial" charset="0"/>
                <a:sym typeface="Barlow Light" charset="0"/>
              </a:rPr>
              <a:t>4</a:t>
            </a:r>
          </a:p>
          <a:p>
            <a:pPr eaLnBrk="1" hangingPunct="1">
              <a:spcAft>
                <a:spcPct val="0"/>
              </a:spcAft>
              <a:buClr>
                <a:schemeClr val="accent1"/>
              </a:buClr>
              <a:buFont typeface="Barlow Light" charset="0"/>
              <a:buChar char="▸"/>
            </a:pPr>
            <a:r>
              <a:rPr lang="en-US" altLang="en-US" sz="1200" smtClean="0">
                <a:solidFill>
                  <a:srgbClr val="001F46"/>
                </a:solidFill>
                <a:latin typeface="Barlow Light" charset="0"/>
                <a:cs typeface="Arial" charset="0"/>
                <a:sym typeface="Barlow Light" charset="0"/>
              </a:rPr>
              <a:t>Mahmoud R</a:t>
            </a:r>
            <a:r>
              <a:rPr lang="ro-RO" altLang="en-US" sz="1200" smtClean="0">
                <a:solidFill>
                  <a:srgbClr val="001F46"/>
                </a:solidFill>
                <a:latin typeface="Barlow Light" charset="0"/>
                <a:cs typeface="Arial" charset="0"/>
                <a:sym typeface="Barlow Light" charset="0"/>
              </a:rPr>
              <a:t>,</a:t>
            </a:r>
            <a:r>
              <a:rPr lang="en-US" altLang="en-US" sz="1200" smtClean="0">
                <a:solidFill>
                  <a:srgbClr val="001F46"/>
                </a:solidFill>
                <a:latin typeface="Barlow Light" charset="0"/>
                <a:cs typeface="Arial" charset="0"/>
                <a:sym typeface="Barlow Light" charset="0"/>
              </a:rPr>
              <a:t> Kimonis V</a:t>
            </a:r>
            <a:r>
              <a:rPr lang="ro-RO" altLang="en-US" sz="1200" smtClean="0">
                <a:solidFill>
                  <a:srgbClr val="001F46"/>
                </a:solidFill>
                <a:latin typeface="Barlow Light" charset="0"/>
                <a:cs typeface="Arial" charset="0"/>
                <a:sym typeface="Barlow Light" charset="0"/>
              </a:rPr>
              <a:t>, </a:t>
            </a:r>
            <a:r>
              <a:rPr lang="en-US" altLang="en-US" sz="1200" smtClean="0">
                <a:solidFill>
                  <a:srgbClr val="001F46"/>
                </a:solidFill>
                <a:latin typeface="Barlow Light" charset="0"/>
                <a:cs typeface="Arial" charset="0"/>
                <a:sym typeface="Barlow Light" charset="0"/>
              </a:rPr>
              <a:t>Butler MG. Genetics of Obesity in Humans: A Clinical Review. Int. J. Mol. Sci. 2022, 23</a:t>
            </a:r>
            <a:r>
              <a:rPr lang="ro-RO" altLang="en-US" sz="1200" smtClean="0">
                <a:solidFill>
                  <a:srgbClr val="001F46"/>
                </a:solidFill>
                <a:latin typeface="Barlow Light" charset="0"/>
                <a:cs typeface="Arial" charset="0"/>
                <a:sym typeface="Barlow Light" charset="0"/>
              </a:rPr>
              <a:t>:</a:t>
            </a:r>
            <a:r>
              <a:rPr lang="en-US" altLang="en-US" sz="1200" smtClean="0">
                <a:solidFill>
                  <a:srgbClr val="001F46"/>
                </a:solidFill>
                <a:latin typeface="Barlow Light" charset="0"/>
                <a:cs typeface="Arial" charset="0"/>
                <a:sym typeface="Barlow Light" charset="0"/>
              </a:rPr>
              <a:t>11005</a:t>
            </a:r>
            <a:endParaRPr lang="ro-RO" altLang="en-US" sz="1200" smtClean="0">
              <a:solidFill>
                <a:srgbClr val="001F46"/>
              </a:solidFill>
              <a:latin typeface="Barlow Light" charset="0"/>
              <a:cs typeface="Arial" charset="0"/>
              <a:sym typeface="Barlow Light" charset="0"/>
            </a:endParaRPr>
          </a:p>
          <a:p>
            <a:pPr eaLnBrk="1" hangingPunct="1">
              <a:spcAft>
                <a:spcPct val="0"/>
              </a:spcAft>
              <a:buClr>
                <a:schemeClr val="accent1"/>
              </a:buClr>
              <a:buFont typeface="Barlow Light" charset="0"/>
              <a:buChar char="▸"/>
            </a:pPr>
            <a:r>
              <a:rPr lang="en-US" altLang="en-US" sz="1200" smtClean="0">
                <a:solidFill>
                  <a:srgbClr val="001F46"/>
                </a:solidFill>
                <a:latin typeface="Barlow Light" charset="0"/>
                <a:cs typeface="Arial" charset="0"/>
                <a:sym typeface="Barlow Light" charset="0"/>
              </a:rPr>
              <a:t>NCD Risk Factor Collaboration</a:t>
            </a:r>
            <a:r>
              <a:rPr lang="ro-RO" altLang="en-US" sz="1200" smtClean="0">
                <a:solidFill>
                  <a:srgbClr val="001F46"/>
                </a:solidFill>
                <a:latin typeface="Barlow Light" charset="0"/>
                <a:cs typeface="Arial" charset="0"/>
                <a:sym typeface="Barlow Light" charset="0"/>
              </a:rPr>
              <a:t>.</a:t>
            </a:r>
            <a:r>
              <a:rPr lang="en-US" altLang="en-US" sz="1200" smtClean="0">
                <a:solidFill>
                  <a:srgbClr val="001F46"/>
                </a:solidFill>
                <a:latin typeface="Barlow Light" charset="0"/>
                <a:cs typeface="Arial" charset="0"/>
                <a:sym typeface="Barlow Light" charset="0"/>
              </a:rPr>
              <a:t> UN Population Division and World Obesity Federation projections</a:t>
            </a:r>
            <a:r>
              <a:rPr lang="ro-RO" altLang="en-US" sz="1200" smtClean="0">
                <a:solidFill>
                  <a:srgbClr val="001F46"/>
                </a:solidFill>
                <a:latin typeface="Barlow Light" charset="0"/>
                <a:cs typeface="Arial" charset="0"/>
                <a:sym typeface="Barlow Light" charset="0"/>
              </a:rPr>
              <a:t>. 2017</a:t>
            </a:r>
          </a:p>
          <a:p>
            <a:pPr eaLnBrk="1" hangingPunct="1">
              <a:spcAft>
                <a:spcPct val="0"/>
              </a:spcAft>
              <a:buClr>
                <a:schemeClr val="accent1"/>
              </a:buClr>
              <a:buFont typeface="Barlow Light" charset="0"/>
              <a:buChar char="▸"/>
            </a:pPr>
            <a:r>
              <a:rPr lang="ro-RO" altLang="en-US" sz="1200" smtClean="0">
                <a:solidFill>
                  <a:srgbClr val="001F46"/>
                </a:solidFill>
                <a:latin typeface="Barlow Light" charset="0"/>
                <a:cs typeface="Arial" charset="0"/>
                <a:sym typeface="Barlow Light" charset="0"/>
              </a:rPr>
              <a:t>Freemark M.S. Pediatric Obesity, Etiology, Pathogenesis and Treatment, Second edition. Humana Press. 2018, ISBN 978-3-319-68191-7</a:t>
            </a:r>
          </a:p>
          <a:p>
            <a:pPr eaLnBrk="1" hangingPunct="1">
              <a:spcAft>
                <a:spcPct val="0"/>
              </a:spcAft>
              <a:buClr>
                <a:schemeClr val="accent1"/>
              </a:buClr>
              <a:buFont typeface="Barlow Light" charset="0"/>
              <a:buChar char="▸"/>
            </a:pPr>
            <a:r>
              <a:rPr lang="en-US" altLang="en-US" sz="1200" smtClean="0">
                <a:solidFill>
                  <a:srgbClr val="001F46"/>
                </a:solidFill>
                <a:latin typeface="Barlow Light" charset="0"/>
                <a:cs typeface="Arial" charset="0"/>
                <a:sym typeface="Barlow Light" charset="0"/>
              </a:rPr>
              <a:t>World Obesity Federation. ”World Obesity Atlas 2022”, London, 2022</a:t>
            </a:r>
            <a:endParaRPr lang="ro-RO" altLang="en-US" sz="1200" smtClean="0">
              <a:solidFill>
                <a:srgbClr val="001F46"/>
              </a:solidFill>
              <a:latin typeface="Barlow Light" charset="0"/>
              <a:cs typeface="Arial" charset="0"/>
              <a:sym typeface="Barlow Light" charset="0"/>
            </a:endParaRPr>
          </a:p>
          <a:p>
            <a:pPr eaLnBrk="1" hangingPunct="1">
              <a:spcAft>
                <a:spcPct val="0"/>
              </a:spcAft>
              <a:buClr>
                <a:schemeClr val="accent1"/>
              </a:buClr>
              <a:buFont typeface="Barlow Light" charset="0"/>
              <a:buChar char="▸"/>
            </a:pPr>
            <a:r>
              <a:rPr lang="en-US" altLang="en-US" sz="1200" smtClean="0">
                <a:solidFill>
                  <a:srgbClr val="001F46"/>
                </a:solidFill>
                <a:latin typeface="Barlow Light" charset="0"/>
                <a:cs typeface="Arial" charset="0"/>
                <a:sym typeface="Barlow Light" charset="0"/>
              </a:rPr>
              <a:t>Grief SN, Waterman M</a:t>
            </a:r>
            <a:r>
              <a:rPr lang="ro-RO" altLang="en-US" sz="1200" smtClean="0">
                <a:solidFill>
                  <a:srgbClr val="001F46"/>
                </a:solidFill>
                <a:latin typeface="Barlow Light" charset="0"/>
                <a:cs typeface="Arial" charset="0"/>
                <a:sym typeface="Barlow Light" charset="0"/>
              </a:rPr>
              <a:t>. </a:t>
            </a:r>
            <a:r>
              <a:rPr lang="en-US" altLang="en-US" sz="1200" smtClean="0">
                <a:solidFill>
                  <a:srgbClr val="001F46"/>
                </a:solidFill>
                <a:latin typeface="Barlow Light" charset="0"/>
                <a:cs typeface="Arial" charset="0"/>
                <a:sym typeface="Barlow Light" charset="0"/>
              </a:rPr>
              <a:t>Approach to Obesity Management in the Primary Care Setting. J Obes Weight-Loss Medication</a:t>
            </a:r>
            <a:r>
              <a:rPr lang="ro-RO" altLang="en-US" sz="1200" smtClean="0">
                <a:solidFill>
                  <a:srgbClr val="001F46"/>
                </a:solidFill>
                <a:latin typeface="Barlow Light" charset="0"/>
                <a:cs typeface="Arial" charset="0"/>
                <a:sym typeface="Barlow Light" charset="0"/>
              </a:rPr>
              <a:t>. 2019,  </a:t>
            </a:r>
            <a:r>
              <a:rPr lang="en-US" altLang="en-US" sz="1200" smtClean="0">
                <a:solidFill>
                  <a:srgbClr val="001F46"/>
                </a:solidFill>
                <a:latin typeface="Barlow Light" charset="0"/>
                <a:cs typeface="Arial" charset="0"/>
                <a:sym typeface="Barlow Light" charset="0"/>
              </a:rPr>
              <a:t> 5:</a:t>
            </a:r>
            <a:r>
              <a:rPr lang="ro-RO" altLang="en-US" sz="1200" smtClean="0">
                <a:solidFill>
                  <a:srgbClr val="001F46"/>
                </a:solidFill>
                <a:latin typeface="Barlow Light" charset="0"/>
                <a:cs typeface="Arial" charset="0"/>
                <a:sym typeface="Barlow Light" charset="0"/>
              </a:rPr>
              <a:t>1</a:t>
            </a:r>
            <a:r>
              <a:rPr lang="en-US" altLang="en-US" sz="1200" smtClean="0">
                <a:solidFill>
                  <a:srgbClr val="001F46"/>
                </a:solidFill>
                <a:latin typeface="Barlow Light" charset="0"/>
                <a:cs typeface="Arial" charset="0"/>
                <a:sym typeface="Barlow Light" charset="0"/>
              </a:rPr>
              <a:t>024</a:t>
            </a:r>
            <a:endParaRPr lang="ro-RO" altLang="en-US" sz="1200" smtClean="0">
              <a:solidFill>
                <a:srgbClr val="001F46"/>
              </a:solidFill>
              <a:latin typeface="Barlow Light" charset="0"/>
              <a:cs typeface="Arial" charset="0"/>
              <a:sym typeface="Barlow Light" charset="0"/>
            </a:endParaRPr>
          </a:p>
          <a:p>
            <a:pPr eaLnBrk="1" hangingPunct="1">
              <a:spcAft>
                <a:spcPct val="0"/>
              </a:spcAft>
              <a:buClr>
                <a:schemeClr val="accent1"/>
              </a:buClr>
              <a:buFont typeface="Barlow Light" charset="0"/>
              <a:buChar char="▸"/>
            </a:pPr>
            <a:r>
              <a:rPr lang="en-US" altLang="en-US" sz="1200" smtClean="0">
                <a:solidFill>
                  <a:srgbClr val="001F46"/>
                </a:solidFill>
                <a:latin typeface="Barlow Light" charset="0"/>
                <a:cs typeface="Arial" charset="0"/>
                <a:sym typeface="Barlow Light" charset="0"/>
              </a:rPr>
              <a:t>Forgione N, Deed G, Kilov G et al. Managing Obesity in Primary Care: Breaking Down the Barriers. Adv Ther </a:t>
            </a:r>
            <a:r>
              <a:rPr lang="ro-RO" altLang="en-US" sz="1200" smtClean="0">
                <a:solidFill>
                  <a:srgbClr val="001F46"/>
                </a:solidFill>
                <a:latin typeface="Barlow Light" charset="0"/>
                <a:cs typeface="Arial" charset="0"/>
                <a:sym typeface="Barlow Light" charset="0"/>
              </a:rPr>
              <a:t>2018, </a:t>
            </a:r>
            <a:r>
              <a:rPr lang="en-US" altLang="en-US" sz="1200" smtClean="0">
                <a:solidFill>
                  <a:srgbClr val="001F46"/>
                </a:solidFill>
                <a:latin typeface="Barlow Light" charset="0"/>
                <a:cs typeface="Arial" charset="0"/>
                <a:sym typeface="Barlow Light" charset="0"/>
              </a:rPr>
              <a:t>35</a:t>
            </a:r>
            <a:r>
              <a:rPr lang="ro-RO" altLang="en-US" sz="1200" smtClean="0">
                <a:solidFill>
                  <a:srgbClr val="001F46"/>
                </a:solidFill>
                <a:latin typeface="Barlow Light" charset="0"/>
                <a:cs typeface="Arial" charset="0"/>
                <a:sym typeface="Barlow Light" charset="0"/>
              </a:rPr>
              <a:t>:</a:t>
            </a:r>
            <a:r>
              <a:rPr lang="en-US" altLang="en-US" sz="1200" smtClean="0">
                <a:solidFill>
                  <a:srgbClr val="001F46"/>
                </a:solidFill>
                <a:latin typeface="Barlow Light" charset="0"/>
                <a:cs typeface="Arial" charset="0"/>
                <a:sym typeface="Barlow Light" charset="0"/>
              </a:rPr>
              <a:t>191–198</a:t>
            </a:r>
            <a:endParaRPr lang="ro-RO" altLang="en-US" sz="1200" smtClean="0">
              <a:solidFill>
                <a:srgbClr val="001F46"/>
              </a:solidFill>
              <a:latin typeface="Barlow Light" charset="0"/>
              <a:cs typeface="Arial" charset="0"/>
              <a:sym typeface="Barlow Light" charset="0"/>
            </a:endParaRPr>
          </a:p>
          <a:p>
            <a:pPr eaLnBrk="1" hangingPunct="1">
              <a:spcAft>
                <a:spcPct val="0"/>
              </a:spcAft>
              <a:buClr>
                <a:schemeClr val="accent1"/>
              </a:buClr>
              <a:buFont typeface="Barlow Light" charset="0"/>
              <a:buChar char="▸"/>
            </a:pPr>
            <a:r>
              <a:rPr lang="ro-RO" altLang="en-US" sz="1200" smtClean="0">
                <a:latin typeface="Barlow Light" charset="0"/>
                <a:cs typeface="Arial" charset="0"/>
                <a:sym typeface="Barlow Light" charset="0"/>
              </a:rPr>
              <a:t>MacKay H, Gunasekara CJ, Yam KY, et al. Sex-specific epigenetic development in the mouse hypothalamic arcuate nucleus pinpoints human genomic regions associated with body mass index. Sci Adv. 2022, 8(39):eabo3991. </a:t>
            </a:r>
          </a:p>
          <a:p>
            <a:pPr eaLnBrk="1" hangingPunct="1">
              <a:spcAft>
                <a:spcPct val="0"/>
              </a:spcAft>
              <a:buClr>
                <a:schemeClr val="accent1"/>
              </a:buClr>
              <a:buFont typeface="Barlow Light" charset="0"/>
              <a:buChar char="▸"/>
            </a:pPr>
            <a:r>
              <a:rPr lang="en-US" altLang="en-US" sz="1200" smtClean="0">
                <a:solidFill>
                  <a:srgbClr val="001F46"/>
                </a:solidFill>
                <a:latin typeface="Barlow Light" charset="0"/>
                <a:cs typeface="Arial" charset="0"/>
                <a:sym typeface="Barlow Light" charset="0"/>
              </a:rPr>
              <a:t>Eurostat.  ”Body mass index (BMI) by sex, age and income quintile” 2019, available  at </a:t>
            </a:r>
            <a:r>
              <a:rPr lang="en-US" altLang="en-US" sz="1200" smtClean="0">
                <a:solidFill>
                  <a:srgbClr val="001F46"/>
                </a:solidFill>
                <a:latin typeface="Barlow Light" charset="0"/>
                <a:cs typeface="Arial" charset="0"/>
                <a:sym typeface="Barlow Light" charset="0"/>
                <a:hlinkClick r:id="rId2"/>
              </a:rPr>
              <a:t>https://appsso.eurostat.ec.europa.eu/nui/show.do?dataset=hlth_ehis_bm1i&amp;lang=en</a:t>
            </a:r>
            <a:endParaRPr lang="en-US" altLang="en-US" sz="1200" smtClean="0">
              <a:solidFill>
                <a:srgbClr val="001F46"/>
              </a:solidFill>
              <a:latin typeface="Barlow Light" charset="0"/>
              <a:cs typeface="Arial" charset="0"/>
              <a:sym typeface="Barlow Light" charset="0"/>
            </a:endParaRPr>
          </a:p>
          <a:p>
            <a:pPr eaLnBrk="1" hangingPunct="1">
              <a:spcAft>
                <a:spcPct val="0"/>
              </a:spcAft>
              <a:buClr>
                <a:schemeClr val="accent1"/>
              </a:buClr>
              <a:buFont typeface="Barlow Light" charset="0"/>
              <a:buChar char="▸"/>
            </a:pPr>
            <a:r>
              <a:rPr lang="en-US" altLang="en-US" sz="1200" smtClean="0">
                <a:solidFill>
                  <a:srgbClr val="001F46"/>
                </a:solidFill>
                <a:latin typeface="Barlow Light" charset="0"/>
                <a:cs typeface="Arial" charset="0"/>
                <a:sym typeface="Barlow Light" charset="0"/>
              </a:rPr>
              <a:t>https://www.verywellmind.com/difference-between-disordered-eating-and-eating-disorders-5184548</a:t>
            </a:r>
          </a:p>
        </p:txBody>
      </p:sp>
      <p:sp>
        <p:nvSpPr>
          <p:cNvPr id="28676"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22A78314-FA73-4AF8-A343-F5FCFCEC5CF4}" type="slidenum">
              <a:rPr lang="en-US" altLang="en-US" sz="1100" smtClean="0">
                <a:solidFill>
                  <a:srgbClr val="748394"/>
                </a:solidFill>
                <a:latin typeface="Barlow SemiBold" charset="0"/>
                <a:sym typeface="Barlow SemiBold" charset="0"/>
              </a:rPr>
              <a:pPr/>
              <a:t>23</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Google Shape;503;p35"/>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F5C42E62-170F-44E8-83A7-A15AC792F6F7}" type="slidenum">
              <a:rPr lang="en-US" altLang="en-US" sz="1100" smtClean="0">
                <a:solidFill>
                  <a:srgbClr val="748394"/>
                </a:solidFill>
                <a:latin typeface="Barlow SemiBold" charset="0"/>
                <a:sym typeface="Barlow SemiBold" charset="0"/>
              </a:rPr>
              <a:pPr/>
              <a:t>24</a:t>
            </a:fld>
            <a:endParaRPr lang="en-US" altLang="en-US" sz="1100" smtClean="0">
              <a:solidFill>
                <a:srgbClr val="748394"/>
              </a:solidFill>
              <a:latin typeface="Barlow SemiBold" charset="0"/>
              <a:sym typeface="Barlow SemiBold" charset="0"/>
            </a:endParaRPr>
          </a:p>
        </p:txBody>
      </p:sp>
      <p:pic>
        <p:nvPicPr>
          <p:cNvPr id="296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635125"/>
            <a:ext cx="35528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63;p14"/>
          <p:cNvSpPr txBox="1">
            <a:spLocks noGrp="1" noChangeArrowheads="1"/>
          </p:cNvSpPr>
          <p:nvPr>
            <p:ph type="title"/>
          </p:nvPr>
        </p:nvSpPr>
        <p:spPr>
          <a:xfrm>
            <a:off x="614363" y="392113"/>
            <a:ext cx="6757987" cy="919162"/>
          </a:xfrm>
        </p:spPr>
        <p:txBody>
          <a:bodyPr/>
          <a:lstStyle/>
          <a:p>
            <a:pPr marL="139700" eaLnBrk="1" hangingPunct="1">
              <a:lnSpc>
                <a:spcPct val="90000"/>
              </a:lnSpc>
              <a:spcBef>
                <a:spcPct val="0"/>
              </a:spcBef>
              <a:spcAft>
                <a:spcPct val="0"/>
              </a:spcAft>
              <a:buClr>
                <a:srgbClr val="FFFFFF"/>
              </a:buClr>
              <a:buFont typeface="Barlow SemiBold" charset="0"/>
              <a:buNone/>
            </a:pPr>
            <a:r>
              <a:rPr lang="en-US" altLang="en-US" sz="2000" smtClean="0">
                <a:solidFill>
                  <a:schemeClr val="bg1"/>
                </a:solidFill>
                <a:latin typeface="Barlow SemiBold" charset="0"/>
                <a:cs typeface="Arial" charset="0"/>
                <a:sym typeface="Barlow SemiBold" charset="0"/>
              </a:rPr>
              <a:t>Project Number: 2021-1-RO01- KA220-HED-38B739A3</a:t>
            </a:r>
          </a:p>
        </p:txBody>
      </p:sp>
      <p:sp>
        <p:nvSpPr>
          <p:cNvPr id="166" name="Google Shape;166;p14"/>
          <p:cNvSpPr txBox="1">
            <a:spLocks noGrp="1"/>
          </p:cNvSpPr>
          <p:nvPr>
            <p:ph type="body" idx="2"/>
          </p:nvPr>
        </p:nvSpPr>
        <p:spPr>
          <a:xfrm>
            <a:off x="363538" y="2787650"/>
            <a:ext cx="4967287" cy="1223963"/>
          </a:xfrm>
        </p:spPr>
        <p:txBody>
          <a:bodyPr/>
          <a:lstStyle/>
          <a:p>
            <a:pPr marL="139700" indent="0" algn="ctr" eaLnBrk="1" fontAlgn="auto" hangingPunct="1">
              <a:buClr>
                <a:schemeClr val="accent1"/>
              </a:buClr>
              <a:buFont typeface="Barlow Light"/>
              <a:buNone/>
              <a:defRPr/>
            </a:pPr>
            <a:r>
              <a:rPr lang="en-US" sz="1400" dirty="0">
                <a:solidFill>
                  <a:schemeClr val="tx1"/>
                </a:solidFill>
                <a:latin typeface="Barlow SemiBold" panose="020B0604020202020204" charset="0"/>
                <a:ea typeface="Barlow Light"/>
                <a:cs typeface="Calibri" panose="020F0502020204030204" pitchFamily="34" charset="0"/>
                <a:sym typeface="Barlow Light"/>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indent="0" eaLnBrk="1" fontAlgn="auto" hangingPunct="1">
              <a:spcBef>
                <a:spcPts val="0"/>
              </a:spcBef>
              <a:buClr>
                <a:schemeClr val="dk1"/>
              </a:buClr>
              <a:buSzPts val="1100"/>
              <a:buFont typeface="Arial"/>
              <a:buNone/>
              <a:defRPr/>
            </a:pPr>
            <a:endParaRPr sz="1400" dirty="0">
              <a:solidFill>
                <a:schemeClr val="accent2"/>
              </a:solidFill>
              <a:latin typeface="Barlow Light"/>
              <a:ea typeface="Barlow Light"/>
              <a:cs typeface="Barlow Light"/>
              <a:sym typeface="Barlow Light"/>
            </a:endParaRPr>
          </a:p>
          <a:p>
            <a:pPr marL="0" indent="0" eaLnBrk="1" fontAlgn="auto" hangingPunct="1">
              <a:spcBef>
                <a:spcPts val="0"/>
              </a:spcBef>
              <a:buClr>
                <a:schemeClr val="accent1"/>
              </a:buClr>
              <a:buFont typeface="Barlow Light"/>
              <a:buNone/>
              <a:defRPr/>
            </a:pPr>
            <a:endParaRPr sz="1400" dirty="0">
              <a:solidFill>
                <a:schemeClr val="accent2"/>
              </a:solidFill>
              <a:latin typeface="Barlow Light"/>
              <a:ea typeface="Barlow Light"/>
              <a:cs typeface="Barlow Light"/>
              <a:sym typeface="Barlow Light"/>
            </a:endParaRPr>
          </a:p>
        </p:txBody>
      </p:sp>
      <p:sp>
        <p:nvSpPr>
          <p:cNvPr id="8196" name="Google Shape;167;p14"/>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66A9D211-631D-47A9-AA58-04B63F680DB6}" type="slidenum">
              <a:rPr lang="en-US" altLang="en-US" sz="1100" smtClean="0">
                <a:solidFill>
                  <a:srgbClr val="748394"/>
                </a:solidFill>
                <a:latin typeface="Barlow SemiBold" charset="0"/>
                <a:sym typeface="Barlow SemiBold" charset="0"/>
              </a:rPr>
              <a:pPr/>
              <a:t>3</a:t>
            </a:fld>
            <a:endParaRPr lang="en-US" altLang="en-US" sz="1100" smtClean="0">
              <a:solidFill>
                <a:srgbClr val="748394"/>
              </a:solidFill>
              <a:latin typeface="Barlow SemiBold" charset="0"/>
              <a:sym typeface="Barlow SemiBold" charset="0"/>
            </a:endParaRPr>
          </a:p>
        </p:txBody>
      </p:sp>
      <p:grpSp>
        <p:nvGrpSpPr>
          <p:cNvPr id="8197" name="Google Shape;168;p14"/>
          <p:cNvGrpSpPr>
            <a:grpSpLocks/>
          </p:cNvGrpSpPr>
          <p:nvPr/>
        </p:nvGrpSpPr>
        <p:grpSpPr bwMode="auto">
          <a:xfrm>
            <a:off x="8391525" y="301625"/>
            <a:ext cx="450850" cy="450850"/>
            <a:chOff x="3277794" y="2969995"/>
            <a:chExt cx="457200" cy="457200"/>
          </a:xfrm>
        </p:grpSpPr>
        <p:sp>
          <p:nvSpPr>
            <p:cNvPr id="8200" name="Google Shape;169;p14"/>
            <p:cNvSpPr>
              <a:spLocks/>
            </p:cNvSpPr>
            <p:nvPr/>
          </p:nvSpPr>
          <p:spPr bwMode="auto">
            <a:xfrm>
              <a:off x="3277794" y="2969995"/>
              <a:ext cx="457200" cy="171450"/>
            </a:xfrm>
            <a:custGeom>
              <a:avLst/>
              <a:gdLst>
                <a:gd name="T0" fmla="*/ 19050 w 457200"/>
                <a:gd name="T1" fmla="*/ 104775 h 171450"/>
                <a:gd name="T2" fmla="*/ 40005 w 457200"/>
                <a:gd name="T3" fmla="*/ 104775 h 171450"/>
                <a:gd name="T4" fmla="*/ 123825 w 457200"/>
                <a:gd name="T5" fmla="*/ 171450 h 171450"/>
                <a:gd name="T6" fmla="*/ 207645 w 457200"/>
                <a:gd name="T7" fmla="*/ 104775 h 171450"/>
                <a:gd name="T8" fmla="*/ 250508 w 457200"/>
                <a:gd name="T9" fmla="*/ 104775 h 171450"/>
                <a:gd name="T10" fmla="*/ 334328 w 457200"/>
                <a:gd name="T11" fmla="*/ 171450 h 171450"/>
                <a:gd name="T12" fmla="*/ 418148 w 457200"/>
                <a:gd name="T13" fmla="*/ 104775 h 171450"/>
                <a:gd name="T14" fmla="*/ 438150 w 457200"/>
                <a:gd name="T15" fmla="*/ 104775 h 171450"/>
                <a:gd name="T16" fmla="*/ 457200 w 457200"/>
                <a:gd name="T17" fmla="*/ 85725 h 171450"/>
                <a:gd name="T18" fmla="*/ 438150 w 457200"/>
                <a:gd name="T19" fmla="*/ 66675 h 171450"/>
                <a:gd name="T20" fmla="*/ 417195 w 457200"/>
                <a:gd name="T21" fmla="*/ 66675 h 171450"/>
                <a:gd name="T22" fmla="*/ 333375 w 457200"/>
                <a:gd name="T23" fmla="*/ 0 h 171450"/>
                <a:gd name="T24" fmla="*/ 249555 w 457200"/>
                <a:gd name="T25" fmla="*/ 66675 h 171450"/>
                <a:gd name="T26" fmla="*/ 206693 w 457200"/>
                <a:gd name="T27" fmla="*/ 66675 h 171450"/>
                <a:gd name="T28" fmla="*/ 122873 w 457200"/>
                <a:gd name="T29" fmla="*/ 0 h 171450"/>
                <a:gd name="T30" fmla="*/ 40005 w 457200"/>
                <a:gd name="T31" fmla="*/ 66675 h 171450"/>
                <a:gd name="T32" fmla="*/ 19050 w 457200"/>
                <a:gd name="T33" fmla="*/ 66675 h 171450"/>
                <a:gd name="T34" fmla="*/ 0 w 457200"/>
                <a:gd name="T35" fmla="*/ 85725 h 171450"/>
                <a:gd name="T36" fmla="*/ 19050 w 457200"/>
                <a:gd name="T37" fmla="*/ 104775 h 171450"/>
                <a:gd name="T38" fmla="*/ 289560 w 457200"/>
                <a:gd name="T39" fmla="*/ 66675 h 171450"/>
                <a:gd name="T40" fmla="*/ 333375 w 457200"/>
                <a:gd name="T41" fmla="*/ 38100 h 171450"/>
                <a:gd name="T42" fmla="*/ 377190 w 457200"/>
                <a:gd name="T43" fmla="*/ 66675 h 171450"/>
                <a:gd name="T44" fmla="*/ 381000 w 457200"/>
                <a:gd name="T45" fmla="*/ 85725 h 171450"/>
                <a:gd name="T46" fmla="*/ 377190 w 457200"/>
                <a:gd name="T47" fmla="*/ 104775 h 171450"/>
                <a:gd name="T48" fmla="*/ 333375 w 457200"/>
                <a:gd name="T49" fmla="*/ 133350 h 171450"/>
                <a:gd name="T50" fmla="*/ 289560 w 457200"/>
                <a:gd name="T51" fmla="*/ 104775 h 171450"/>
                <a:gd name="T52" fmla="*/ 285750 w 457200"/>
                <a:gd name="T53" fmla="*/ 85725 h 171450"/>
                <a:gd name="T54" fmla="*/ 289560 w 457200"/>
                <a:gd name="T55" fmla="*/ 66675 h 171450"/>
                <a:gd name="T56" fmla="*/ 80010 w 457200"/>
                <a:gd name="T57" fmla="*/ 66675 h 171450"/>
                <a:gd name="T58" fmla="*/ 123825 w 457200"/>
                <a:gd name="T59" fmla="*/ 38100 h 171450"/>
                <a:gd name="T60" fmla="*/ 167640 w 457200"/>
                <a:gd name="T61" fmla="*/ 66675 h 171450"/>
                <a:gd name="T62" fmla="*/ 171450 w 457200"/>
                <a:gd name="T63" fmla="*/ 85725 h 171450"/>
                <a:gd name="T64" fmla="*/ 167640 w 457200"/>
                <a:gd name="T65" fmla="*/ 104775 h 171450"/>
                <a:gd name="T66" fmla="*/ 123825 w 457200"/>
                <a:gd name="T67" fmla="*/ 133350 h 171450"/>
                <a:gd name="T68" fmla="*/ 80010 w 457200"/>
                <a:gd name="T69" fmla="*/ 104775 h 171450"/>
                <a:gd name="T70" fmla="*/ 76200 w 457200"/>
                <a:gd name="T71" fmla="*/ 85725 h 171450"/>
                <a:gd name="T72" fmla="*/ 80010 w 457200"/>
                <a:gd name="T73" fmla="*/ 66675 h 1714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bg1"/>
            </a:solidFill>
            <a:ln>
              <a:noFill/>
            </a:ln>
            <a:effectLst>
              <a:outerShdw dist="19050" dir="5400000" algn="bl" rotWithShape="0">
                <a:schemeClr val="tx1">
                  <a:alpha val="14998"/>
                </a:schemeClr>
              </a:outerShdw>
            </a:effectLst>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it-IT"/>
            </a:p>
          </p:txBody>
        </p:sp>
        <p:sp>
          <p:nvSpPr>
            <p:cNvPr id="8201" name="Google Shape;170;p14"/>
            <p:cNvSpPr>
              <a:spLocks/>
            </p:cNvSpPr>
            <p:nvPr/>
          </p:nvSpPr>
          <p:spPr bwMode="auto">
            <a:xfrm>
              <a:off x="3430194" y="3189070"/>
              <a:ext cx="304800" cy="238125"/>
            </a:xfrm>
            <a:custGeom>
              <a:avLst/>
              <a:gdLst>
                <a:gd name="T0" fmla="*/ 295275 w 304800"/>
                <a:gd name="T1" fmla="*/ 0 h 238125"/>
                <a:gd name="T2" fmla="*/ 9525 w 304800"/>
                <a:gd name="T3" fmla="*/ 0 h 238125"/>
                <a:gd name="T4" fmla="*/ 0 w 304800"/>
                <a:gd name="T5" fmla="*/ 9525 h 238125"/>
                <a:gd name="T6" fmla="*/ 0 w 304800"/>
                <a:gd name="T7" fmla="*/ 47625 h 238125"/>
                <a:gd name="T8" fmla="*/ 142875 w 304800"/>
                <a:gd name="T9" fmla="*/ 47625 h 238125"/>
                <a:gd name="T10" fmla="*/ 171450 w 304800"/>
                <a:gd name="T11" fmla="*/ 76200 h 238125"/>
                <a:gd name="T12" fmla="*/ 171450 w 304800"/>
                <a:gd name="T13" fmla="*/ 238125 h 238125"/>
                <a:gd name="T14" fmla="*/ 304800 w 304800"/>
                <a:gd name="T15" fmla="*/ 238125 h 238125"/>
                <a:gd name="T16" fmla="*/ 304800 w 304800"/>
                <a:gd name="T17" fmla="*/ 9525 h 238125"/>
                <a:gd name="T18" fmla="*/ 295275 w 304800"/>
                <a:gd name="T19" fmla="*/ 0 h 2381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bg1"/>
            </a:solidFill>
            <a:ln>
              <a:noFill/>
            </a:ln>
            <a:effectLst>
              <a:outerShdw dist="19050" dir="5400000" algn="bl" rotWithShape="0">
                <a:schemeClr val="tx1">
                  <a:alpha val="14998"/>
                </a:schemeClr>
              </a:outerShdw>
            </a:effectLst>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it-IT"/>
            </a:p>
          </p:txBody>
        </p:sp>
        <p:sp>
          <p:nvSpPr>
            <p:cNvPr id="8202" name="Google Shape;171;p14"/>
            <p:cNvSpPr>
              <a:spLocks/>
            </p:cNvSpPr>
            <p:nvPr/>
          </p:nvSpPr>
          <p:spPr bwMode="auto">
            <a:xfrm>
              <a:off x="3277794" y="3255745"/>
              <a:ext cx="304800" cy="171450"/>
            </a:xfrm>
            <a:custGeom>
              <a:avLst/>
              <a:gdLst>
                <a:gd name="T0" fmla="*/ 285750 w 304800"/>
                <a:gd name="T1" fmla="*/ 0 h 171450"/>
                <a:gd name="T2" fmla="*/ 19050 w 304800"/>
                <a:gd name="T3" fmla="*/ 0 h 171450"/>
                <a:gd name="T4" fmla="*/ 0 w 304800"/>
                <a:gd name="T5" fmla="*/ 19050 h 171450"/>
                <a:gd name="T6" fmla="*/ 0 w 304800"/>
                <a:gd name="T7" fmla="*/ 170498 h 171450"/>
                <a:gd name="T8" fmla="*/ 953 w 304800"/>
                <a:gd name="T9" fmla="*/ 171450 h 171450"/>
                <a:gd name="T10" fmla="*/ 304800 w 304800"/>
                <a:gd name="T11" fmla="*/ 171450 h 171450"/>
                <a:gd name="T12" fmla="*/ 304800 w 304800"/>
                <a:gd name="T13" fmla="*/ 171450 h 171450"/>
                <a:gd name="T14" fmla="*/ 304800 w 304800"/>
                <a:gd name="T15" fmla="*/ 19050 h 171450"/>
                <a:gd name="T16" fmla="*/ 285750 w 304800"/>
                <a:gd name="T17" fmla="*/ 0 h 171450"/>
                <a:gd name="T18" fmla="*/ 242888 w 304800"/>
                <a:gd name="T19" fmla="*/ 142875 h 171450"/>
                <a:gd name="T20" fmla="*/ 61913 w 304800"/>
                <a:gd name="T21" fmla="*/ 142875 h 171450"/>
                <a:gd name="T22" fmla="*/ 47625 w 304800"/>
                <a:gd name="T23" fmla="*/ 128588 h 171450"/>
                <a:gd name="T24" fmla="*/ 61913 w 304800"/>
                <a:gd name="T25" fmla="*/ 114300 h 171450"/>
                <a:gd name="T26" fmla="*/ 242888 w 304800"/>
                <a:gd name="T27" fmla="*/ 114300 h 171450"/>
                <a:gd name="T28" fmla="*/ 257175 w 304800"/>
                <a:gd name="T29" fmla="*/ 128588 h 171450"/>
                <a:gd name="T30" fmla="*/ 242888 w 304800"/>
                <a:gd name="T31" fmla="*/ 142875 h 171450"/>
                <a:gd name="T32" fmla="*/ 242888 w 304800"/>
                <a:gd name="T33" fmla="*/ 85725 h 171450"/>
                <a:gd name="T34" fmla="*/ 61913 w 304800"/>
                <a:gd name="T35" fmla="*/ 85725 h 171450"/>
                <a:gd name="T36" fmla="*/ 47625 w 304800"/>
                <a:gd name="T37" fmla="*/ 71438 h 171450"/>
                <a:gd name="T38" fmla="*/ 61913 w 304800"/>
                <a:gd name="T39" fmla="*/ 57150 h 171450"/>
                <a:gd name="T40" fmla="*/ 242888 w 304800"/>
                <a:gd name="T41" fmla="*/ 57150 h 171450"/>
                <a:gd name="T42" fmla="*/ 257175 w 304800"/>
                <a:gd name="T43" fmla="*/ 71438 h 171450"/>
                <a:gd name="T44" fmla="*/ 242888 w 304800"/>
                <a:gd name="T45" fmla="*/ 85725 h 171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bg1"/>
            </a:solidFill>
            <a:ln>
              <a:noFill/>
            </a:ln>
            <a:effectLst>
              <a:outerShdw dist="19050" dir="5400000" algn="bl" rotWithShape="0">
                <a:schemeClr val="tx1">
                  <a:alpha val="14998"/>
                </a:schemeClr>
              </a:outerShdw>
            </a:effectLst>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it-IT"/>
            </a:p>
          </p:txBody>
        </p:sp>
      </p:grpSp>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924050"/>
            <a:ext cx="3195638"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708150"/>
            <a:ext cx="475773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noGrp="1" noChangeArrowheads="1"/>
          </p:cNvSpPr>
          <p:nvPr>
            <p:ph type="ctrTitle"/>
          </p:nvPr>
        </p:nvSpPr>
        <p:spPr>
          <a:xfrm>
            <a:off x="614363" y="3124200"/>
            <a:ext cx="6059487" cy="1533525"/>
          </a:xfrm>
        </p:spPr>
        <p:txBody>
          <a:bodyPr/>
          <a:lstStyle/>
          <a:p>
            <a:pPr algn="ctr" eaLnBrk="1" hangingPunct="1">
              <a:lnSpc>
                <a:spcPct val="90000"/>
              </a:lnSpc>
              <a:spcBef>
                <a:spcPct val="0"/>
              </a:spcBef>
              <a:spcAft>
                <a:spcPct val="0"/>
              </a:spcAft>
              <a:buClr>
                <a:srgbClr val="FFFFFF"/>
              </a:buClr>
              <a:buFont typeface="Barlow SemiBold" charset="0"/>
              <a:buNone/>
            </a:pPr>
            <a:r>
              <a:rPr lang="ro-RO" altLang="en-US" sz="3200" smtClean="0">
                <a:solidFill>
                  <a:srgbClr val="FFFFFF"/>
                </a:solidFill>
                <a:latin typeface="Barlow SemiBold" charset="0"/>
                <a:cs typeface="Arial" charset="0"/>
                <a:sym typeface="Barlow SemiBold" charset="0"/>
              </a:rPr>
              <a:t>Obesity</a:t>
            </a:r>
            <a:r>
              <a:rPr lang="en-US" altLang="en-US" sz="3200" smtClean="0">
                <a:solidFill>
                  <a:srgbClr val="FFFFFF"/>
                </a:solidFill>
                <a:latin typeface="Barlow SemiBold" charset="0"/>
                <a:cs typeface="Arial" charset="0"/>
                <a:sym typeface="Barlow SemiBold" charset="0"/>
              </a:rPr>
              <a:t> Definition</a:t>
            </a:r>
            <a:endParaRPr lang="ro-RO" altLang="en-US" sz="3200" smtClean="0">
              <a:solidFill>
                <a:srgbClr val="FFFFFF"/>
              </a:solidFill>
              <a:latin typeface="Barlow SemiBold" charset="0"/>
              <a:cs typeface="Arial" charset="0"/>
              <a:sym typeface="Barlow SemiBold" charset="0"/>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Google Shape;202;p18"/>
          <p:cNvSpPr txBox="1">
            <a:spLocks noGrp="1"/>
          </p:cNvSpPr>
          <p:nvPr>
            <p:ph type="body" idx="1"/>
          </p:nvPr>
        </p:nvSpPr>
        <p:spPr>
          <a:xfrm>
            <a:off x="395288" y="2284413"/>
            <a:ext cx="8569325" cy="2247900"/>
          </a:xfrm>
        </p:spPr>
        <p:txBody>
          <a:bodyPr/>
          <a:lstStyle/>
          <a:p>
            <a:pPr marL="76200" indent="0" algn="ctr" eaLnBrk="1" fontAlgn="auto" hangingPunct="1">
              <a:spcBef>
                <a:spcPts val="1000"/>
              </a:spcBef>
              <a:buClr>
                <a:schemeClr val="accent1"/>
              </a:buClr>
              <a:buFont typeface="Barlow Light"/>
              <a:buNone/>
              <a:defRPr/>
            </a:pPr>
            <a:r>
              <a:rPr lang="en-US" sz="2000" dirty="0">
                <a:solidFill>
                  <a:schemeClr val="dk1"/>
                </a:solidFill>
                <a:latin typeface="Barlow Light"/>
                <a:ea typeface="Barlow Light"/>
                <a:cs typeface="Barlow Light"/>
                <a:sym typeface="Barlow Light"/>
              </a:rPr>
              <a:t>According to the World Health Organization (WHO), obesity represents an excessive accumulation of adipose tissue (fat mass), a change considered abnormal and with health risks.</a:t>
            </a:r>
            <a:endParaRPr lang="ro-RO" sz="2000" dirty="0">
              <a:solidFill>
                <a:schemeClr val="dk1"/>
              </a:solidFill>
              <a:latin typeface="Barlow Light"/>
              <a:ea typeface="Barlow Light"/>
              <a:cs typeface="Barlow Light"/>
              <a:sym typeface="Barlow Light"/>
            </a:endParaRPr>
          </a:p>
          <a:p>
            <a:pPr algn="ctr" eaLnBrk="1" fontAlgn="auto" hangingPunct="1">
              <a:spcBef>
                <a:spcPts val="1000"/>
              </a:spcBef>
              <a:buClr>
                <a:schemeClr val="accent1"/>
              </a:buClr>
              <a:buFont typeface="Barlow Light"/>
              <a:buChar char="▸"/>
              <a:defRPr/>
            </a:pPr>
            <a:endParaRPr lang="ro-RO" sz="2000" dirty="0">
              <a:solidFill>
                <a:schemeClr val="dk1"/>
              </a:solidFill>
              <a:latin typeface="Barlow Light"/>
              <a:ea typeface="Barlow Light"/>
              <a:cs typeface="Barlow Light"/>
              <a:sym typeface="Barlow Light"/>
            </a:endParaRPr>
          </a:p>
        </p:txBody>
      </p:sp>
      <p:sp>
        <p:nvSpPr>
          <p:cNvPr id="10243" name="Google Shape;203;p18"/>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36EA2DDF-3FEB-4E3C-A2C3-3A1F29A02783}" type="slidenum">
              <a:rPr lang="en-US" altLang="en-US" sz="1100" smtClean="0">
                <a:solidFill>
                  <a:srgbClr val="748394"/>
                </a:solidFill>
                <a:latin typeface="Barlow SemiBold" charset="0"/>
                <a:sym typeface="Barlow SemiBold" charset="0"/>
              </a:rPr>
              <a:pPr/>
              <a:t>5</a:t>
            </a:fld>
            <a:endParaRPr lang="en-US" altLang="en-US" sz="1100" smtClean="0">
              <a:solidFill>
                <a:srgbClr val="748394"/>
              </a:solidFill>
              <a:latin typeface="Barlow SemiBold" charset="0"/>
              <a:sym typeface="Barlow SemiBold" charset="0"/>
            </a:endParaRPr>
          </a:p>
        </p:txBody>
      </p:sp>
      <p:grpSp>
        <p:nvGrpSpPr>
          <p:cNvPr id="10244" name="Google Shape;204;p18"/>
          <p:cNvGrpSpPr>
            <a:grpSpLocks/>
          </p:cNvGrpSpPr>
          <p:nvPr/>
        </p:nvGrpSpPr>
        <p:grpSpPr bwMode="auto">
          <a:xfrm>
            <a:off x="8435975" y="288925"/>
            <a:ext cx="361950" cy="476250"/>
            <a:chOff x="4276825" y="487236"/>
            <a:chExt cx="317500" cy="419100"/>
          </a:xfrm>
        </p:grpSpPr>
        <p:sp>
          <p:nvSpPr>
            <p:cNvPr id="10246" name="Google Shape;205;p18"/>
            <p:cNvSpPr>
              <a:spLocks/>
            </p:cNvSpPr>
            <p:nvPr/>
          </p:nvSpPr>
          <p:spPr bwMode="auto">
            <a:xfrm>
              <a:off x="4276825" y="706311"/>
              <a:ext cx="317500" cy="200025"/>
            </a:xfrm>
            <a:custGeom>
              <a:avLst/>
              <a:gdLst>
                <a:gd name="T0" fmla="*/ 233456 w 317500"/>
                <a:gd name="T1" fmla="*/ 11968 h 200025"/>
                <a:gd name="T2" fmla="*/ 233456 w 317500"/>
                <a:gd name="T3" fmla="*/ 77950 h 200025"/>
                <a:gd name="T4" fmla="*/ 250530 w 317500"/>
                <a:gd name="T5" fmla="*/ 114415 h 200025"/>
                <a:gd name="T6" fmla="*/ 214779 w 317500"/>
                <a:gd name="T7" fmla="*/ 131832 h 200025"/>
                <a:gd name="T8" fmla="*/ 197705 w 317500"/>
                <a:gd name="T9" fmla="*/ 95365 h 200025"/>
                <a:gd name="T10" fmla="*/ 214779 w 317500"/>
                <a:gd name="T11" fmla="*/ 77950 h 200025"/>
                <a:gd name="T12" fmla="*/ 214779 w 317500"/>
                <a:gd name="T13" fmla="*/ 5296 h 200025"/>
                <a:gd name="T14" fmla="*/ 177426 w 317500"/>
                <a:gd name="T15" fmla="*/ 0 h 200025"/>
                <a:gd name="T16" fmla="*/ 140074 w 317500"/>
                <a:gd name="T17" fmla="*/ 0 h 200025"/>
                <a:gd name="T18" fmla="*/ 102721 w 317500"/>
                <a:gd name="T19" fmla="*/ 5296 h 200025"/>
                <a:gd name="T20" fmla="*/ 102721 w 317500"/>
                <a:gd name="T21" fmla="*/ 76200 h 200025"/>
                <a:gd name="T22" fmla="*/ 112075 w 317500"/>
                <a:gd name="T23" fmla="*/ 76200 h 200025"/>
                <a:gd name="T24" fmla="*/ 149412 w 317500"/>
                <a:gd name="T25" fmla="*/ 114283 h 200025"/>
                <a:gd name="T26" fmla="*/ 149412 w 317500"/>
                <a:gd name="T27" fmla="*/ 114284 h 200025"/>
                <a:gd name="T28" fmla="*/ 149412 w 317500"/>
                <a:gd name="T29" fmla="*/ 171450 h 200025"/>
                <a:gd name="T30" fmla="*/ 140074 w 317500"/>
                <a:gd name="T31" fmla="*/ 180975 h 200025"/>
                <a:gd name="T32" fmla="*/ 121397 w 317500"/>
                <a:gd name="T33" fmla="*/ 180975 h 200025"/>
                <a:gd name="T34" fmla="*/ 112059 w 317500"/>
                <a:gd name="T35" fmla="*/ 171450 h 200025"/>
                <a:gd name="T36" fmla="*/ 121397 w 317500"/>
                <a:gd name="T37" fmla="*/ 161925 h 200025"/>
                <a:gd name="T38" fmla="*/ 130797 w 317500"/>
                <a:gd name="T39" fmla="*/ 161925 h 200025"/>
                <a:gd name="T40" fmla="*/ 130797 w 317500"/>
                <a:gd name="T41" fmla="*/ 114300 h 200025"/>
                <a:gd name="T42" fmla="*/ 112123 w 317500"/>
                <a:gd name="T43" fmla="*/ 95250 h 200025"/>
                <a:gd name="T44" fmla="*/ 112120 w 317500"/>
                <a:gd name="T45" fmla="*/ 95250 h 200025"/>
                <a:gd name="T46" fmla="*/ 74690 w 317500"/>
                <a:gd name="T47" fmla="*/ 95250 h 200025"/>
                <a:gd name="T48" fmla="*/ 55968 w 317500"/>
                <a:gd name="T49" fmla="*/ 114348 h 200025"/>
                <a:gd name="T50" fmla="*/ 55968 w 317500"/>
                <a:gd name="T51" fmla="*/ 161925 h 200025"/>
                <a:gd name="T52" fmla="*/ 65368 w 317500"/>
                <a:gd name="T53" fmla="*/ 161925 h 200025"/>
                <a:gd name="T54" fmla="*/ 74706 w 317500"/>
                <a:gd name="T55" fmla="*/ 171450 h 200025"/>
                <a:gd name="T56" fmla="*/ 65368 w 317500"/>
                <a:gd name="T57" fmla="*/ 180975 h 200025"/>
                <a:gd name="T58" fmla="*/ 46691 w 317500"/>
                <a:gd name="T59" fmla="*/ 180975 h 200025"/>
                <a:gd name="T60" fmla="*/ 37353 w 317500"/>
                <a:gd name="T61" fmla="*/ 171450 h 200025"/>
                <a:gd name="T62" fmla="*/ 37353 w 317500"/>
                <a:gd name="T63" fmla="*/ 114300 h 200025"/>
                <a:gd name="T64" fmla="*/ 74704 w 317500"/>
                <a:gd name="T65" fmla="*/ 76200 h 200025"/>
                <a:gd name="T66" fmla="*/ 74706 w 317500"/>
                <a:gd name="T67" fmla="*/ 76200 h 200025"/>
                <a:gd name="T68" fmla="*/ 84044 w 317500"/>
                <a:gd name="T69" fmla="*/ 76200 h 200025"/>
                <a:gd name="T70" fmla="*/ 84044 w 317500"/>
                <a:gd name="T71" fmla="*/ 11968 h 200025"/>
                <a:gd name="T72" fmla="*/ 0 w 317500"/>
                <a:gd name="T73" fmla="*/ 142875 h 200025"/>
                <a:gd name="T74" fmla="*/ 0 w 317500"/>
                <a:gd name="T75" fmla="*/ 200025 h 200025"/>
                <a:gd name="T76" fmla="*/ 317500 w 317500"/>
                <a:gd name="T77" fmla="*/ 200025 h 200025"/>
                <a:gd name="T78" fmla="*/ 317500 w 317500"/>
                <a:gd name="T79" fmla="*/ 142875 h 200025"/>
                <a:gd name="T80" fmla="*/ 233456 w 317500"/>
                <a:gd name="T81" fmla="*/ 11968 h 2000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bg1"/>
            </a:solidFill>
            <a:ln>
              <a:noFill/>
            </a:ln>
            <a:effectLst>
              <a:outerShdw dist="19050" dir="5400000" algn="bl" rotWithShape="0">
                <a:schemeClr val="tx1">
                  <a:alpha val="14998"/>
                </a:schemeClr>
              </a:outerShdw>
            </a:effectLst>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it-IT"/>
            </a:p>
          </p:txBody>
        </p:sp>
        <p:sp>
          <p:nvSpPr>
            <p:cNvPr id="10247" name="Google Shape;206;p18"/>
            <p:cNvSpPr>
              <a:spLocks/>
            </p:cNvSpPr>
            <p:nvPr/>
          </p:nvSpPr>
          <p:spPr bwMode="auto">
            <a:xfrm>
              <a:off x="4342192" y="487236"/>
              <a:ext cx="186764" cy="190500"/>
            </a:xfrm>
            <a:custGeom>
              <a:avLst/>
              <a:gdLst>
                <a:gd name="T0" fmla="*/ 186765 w 186764"/>
                <a:gd name="T1" fmla="*/ 95250 h 190500"/>
                <a:gd name="T2" fmla="*/ 93382 w 186764"/>
                <a:gd name="T3" fmla="*/ 190500 h 190500"/>
                <a:gd name="T4" fmla="*/ 0 w 186764"/>
                <a:gd name="T5" fmla="*/ 95250 h 190500"/>
                <a:gd name="T6" fmla="*/ 93382 w 186764"/>
                <a:gd name="T7" fmla="*/ 0 h 190500"/>
                <a:gd name="T8" fmla="*/ 186765 w 186764"/>
                <a:gd name="T9" fmla="*/ 95250 h 1905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bg1"/>
            </a:solidFill>
            <a:ln>
              <a:noFill/>
            </a:ln>
            <a:effectLst>
              <a:outerShdw dist="19050" dir="5400000" algn="bl" rotWithShape="0">
                <a:schemeClr val="tx1">
                  <a:alpha val="14998"/>
                </a:schemeClr>
              </a:outerShdw>
            </a:effectLst>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it-IT"/>
            </a:p>
          </p:txBody>
        </p:sp>
      </p:grpSp>
      <p:sp>
        <p:nvSpPr>
          <p:cNvPr id="10245"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Obesity – definition</a:t>
            </a:r>
            <a:endParaRPr lang="it-IT" altLang="en-US" sz="3000" smtClean="0">
              <a:solidFill>
                <a:srgbClr val="FFFFFF"/>
              </a:solidFill>
              <a:latin typeface="Barlow SemiBold" charset="0"/>
              <a:cs typeface="Arial" charset="0"/>
              <a:sym typeface="Barlow SemiBold"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Body mass index</a:t>
            </a:r>
            <a:endParaRPr lang="en-US" altLang="en-US" sz="3000" smtClean="0">
              <a:solidFill>
                <a:srgbClr val="FFFFFF"/>
              </a:solidFill>
              <a:latin typeface="Barlow SemiBold" charset="0"/>
              <a:cs typeface="Arial" charset="0"/>
              <a:sym typeface="Barlow SemiBold" charset="0"/>
            </a:endParaRPr>
          </a:p>
        </p:txBody>
      </p:sp>
      <p:sp>
        <p:nvSpPr>
          <p:cNvPr id="11267" name="Text Placeholder 2"/>
          <p:cNvSpPr txBox="1">
            <a:spLocks noGrp="1" noChangeArrowheads="1"/>
          </p:cNvSpPr>
          <p:nvPr>
            <p:ph type="body" idx="1"/>
          </p:nvPr>
        </p:nvSpPr>
        <p:spPr>
          <a:xfrm>
            <a:off x="614363" y="1704975"/>
            <a:ext cx="8421687" cy="2827338"/>
          </a:xfrm>
        </p:spPr>
        <p:txBody>
          <a:bodyPr/>
          <a:lstStyle/>
          <a:p>
            <a:pPr eaLnBrk="1" hangingPunct="1">
              <a:spcAft>
                <a:spcPct val="0"/>
              </a:spcAft>
              <a:buClr>
                <a:schemeClr val="accent1"/>
              </a:buClr>
              <a:buFont typeface="Barlow Light" charset="0"/>
              <a:buChar char="▸"/>
            </a:pPr>
            <a:r>
              <a:rPr lang="en-US" altLang="en-US" sz="2400" smtClean="0">
                <a:solidFill>
                  <a:srgbClr val="001F46"/>
                </a:solidFill>
                <a:latin typeface="Barlow Light" charset="0"/>
                <a:cs typeface="Arial" charset="0"/>
                <a:sym typeface="Barlow Light" charset="0"/>
              </a:rPr>
              <a:t>From a theoretical point of view, this category includes people with a Body Mass Index (BMI) over 30 kg/m².</a:t>
            </a:r>
          </a:p>
          <a:p>
            <a:pPr eaLnBrk="1" hangingPunct="1">
              <a:spcAft>
                <a:spcPct val="0"/>
              </a:spcAft>
              <a:buClr>
                <a:schemeClr val="accent1"/>
              </a:buClr>
              <a:buFont typeface="Barlow Light" charset="0"/>
              <a:buChar char="▸"/>
            </a:pPr>
            <a:endParaRPr lang="en-US" altLang="en-US" sz="2400" smtClean="0">
              <a:solidFill>
                <a:srgbClr val="001F46"/>
              </a:solidFill>
              <a:latin typeface="Barlow Light" charset="0"/>
              <a:cs typeface="Arial" charset="0"/>
              <a:sym typeface="Barlow Light" charset="0"/>
            </a:endParaRPr>
          </a:p>
        </p:txBody>
      </p:sp>
      <p:sp>
        <p:nvSpPr>
          <p:cNvPr id="11268"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A58D7790-4969-47D6-83A3-8C780A92F01C}" type="slidenum">
              <a:rPr lang="en-US" altLang="en-US" sz="1100" smtClean="0">
                <a:solidFill>
                  <a:srgbClr val="748394"/>
                </a:solidFill>
                <a:latin typeface="Barlow SemiBold" charset="0"/>
                <a:sym typeface="Barlow SemiBold" charset="0"/>
              </a:rPr>
              <a:pPr/>
              <a:t>6</a:t>
            </a:fld>
            <a:endParaRPr lang="en-US" altLang="en-US" sz="1100" smtClean="0">
              <a:solidFill>
                <a:srgbClr val="748394"/>
              </a:solidFill>
              <a:latin typeface="Barlow SemiBold" charset="0"/>
              <a:sym typeface="Barlow SemiBold" charset="0"/>
            </a:endParaRPr>
          </a:p>
        </p:txBody>
      </p:sp>
      <p:graphicFrame>
        <p:nvGraphicFramePr>
          <p:cNvPr id="5" name="Table 5"/>
          <p:cNvGraphicFramePr>
            <a:graphicFrameLocks noGrp="1"/>
          </p:cNvGraphicFramePr>
          <p:nvPr/>
        </p:nvGraphicFramePr>
        <p:xfrm>
          <a:off x="1944688" y="2809875"/>
          <a:ext cx="5254626" cy="1941716"/>
        </p:xfrm>
        <a:graphic>
          <a:graphicData uri="http://schemas.openxmlformats.org/drawingml/2006/table">
            <a:tbl>
              <a:tblPr firstRow="1" bandRow="1">
                <a:tableStyleId>{3B4B98B0-60AC-42C2-AFA5-B58CD77FA1E5}</a:tableStyleId>
              </a:tblPr>
              <a:tblGrid>
                <a:gridCol w="2627313"/>
                <a:gridCol w="2627313"/>
              </a:tblGrid>
              <a:tr h="274182">
                <a:tc>
                  <a:txBody>
                    <a:bodyPr/>
                    <a:lstStyle/>
                    <a:p>
                      <a:pPr algn="ctr"/>
                      <a:r>
                        <a:rPr lang="ro-RO" sz="1200" b="1" dirty="0">
                          <a:latin typeface="Barlow Light" panose="00000400000000000000" pitchFamily="2" charset="0"/>
                        </a:rPr>
                        <a:t>Body Mass Index</a:t>
                      </a:r>
                      <a:r>
                        <a:rPr lang="en-US" sz="1200" b="1" dirty="0">
                          <a:latin typeface="Barlow Light" panose="00000400000000000000" pitchFamily="2" charset="0"/>
                        </a:rPr>
                        <a:t> (kg/m²)</a:t>
                      </a:r>
                    </a:p>
                  </a:txBody>
                  <a:tcPr marL="91465" marR="91465" marT="45668" marB="4566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o-RO" sz="1200" b="1" dirty="0">
                          <a:latin typeface="Barlow Light" panose="00000400000000000000" pitchFamily="2" charset="0"/>
                        </a:rPr>
                        <a:t>Interpretation</a:t>
                      </a:r>
                      <a:endParaRPr lang="en-US" sz="1200" b="1" dirty="0">
                        <a:latin typeface="Barlow Light" panose="00000400000000000000" pitchFamily="2" charset="0"/>
                      </a:endParaRPr>
                    </a:p>
                  </a:txBody>
                  <a:tcPr marL="91465" marR="91465" marT="45668" marB="4566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74182">
                <a:tc>
                  <a:txBody>
                    <a:bodyPr/>
                    <a:lstStyle/>
                    <a:p>
                      <a:pPr algn="ctr"/>
                      <a:r>
                        <a:rPr lang="en-US" sz="1200" dirty="0">
                          <a:latin typeface="Barlow Light" panose="00000400000000000000" pitchFamily="2" charset="0"/>
                        </a:rPr>
                        <a:t>&lt;18.5</a:t>
                      </a:r>
                    </a:p>
                  </a:txBody>
                  <a:tcPr marL="91465" marR="91465" marT="45668" marB="4566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Barlow Light" panose="00000400000000000000" pitchFamily="2" charset="0"/>
                        </a:rPr>
                        <a:t>Underweight</a:t>
                      </a:r>
                    </a:p>
                  </a:txBody>
                  <a:tcPr marL="91465" marR="91465" marT="45668" marB="4566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182">
                <a:tc>
                  <a:txBody>
                    <a:bodyPr/>
                    <a:lstStyle/>
                    <a:p>
                      <a:pPr algn="ctr"/>
                      <a:r>
                        <a:rPr lang="en-US" sz="1200" dirty="0">
                          <a:latin typeface="Barlow Light" panose="00000400000000000000" pitchFamily="2" charset="0"/>
                        </a:rPr>
                        <a:t>18.5 – 24.9</a:t>
                      </a:r>
                    </a:p>
                  </a:txBody>
                  <a:tcPr marL="91465" marR="91465" marT="45668" marB="4566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Barlow Light" panose="00000400000000000000" pitchFamily="2" charset="0"/>
                        </a:rPr>
                        <a:t>Normal range</a:t>
                      </a:r>
                    </a:p>
                  </a:txBody>
                  <a:tcPr marL="91465" marR="91465" marT="45668" marB="4566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182">
                <a:tc>
                  <a:txBody>
                    <a:bodyPr/>
                    <a:lstStyle/>
                    <a:p>
                      <a:pPr algn="ctr"/>
                      <a:r>
                        <a:rPr lang="en-US" sz="1200" dirty="0">
                          <a:latin typeface="Barlow Light" panose="00000400000000000000" pitchFamily="2" charset="0"/>
                        </a:rPr>
                        <a:t>25 – 29.9</a:t>
                      </a:r>
                    </a:p>
                  </a:txBody>
                  <a:tcPr marL="91465" marR="91465" marT="45668" marB="4566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Barlow Light" panose="00000400000000000000" pitchFamily="2" charset="0"/>
                        </a:rPr>
                        <a:t>Overweight / </a:t>
                      </a:r>
                      <a:r>
                        <a:rPr lang="en-US" sz="1200" dirty="0" err="1">
                          <a:latin typeface="Barlow Light" panose="00000400000000000000" pitchFamily="2" charset="0"/>
                        </a:rPr>
                        <a:t>preobese</a:t>
                      </a:r>
                      <a:endParaRPr lang="en-US" sz="1200" dirty="0">
                        <a:latin typeface="Barlow Light" panose="00000400000000000000" pitchFamily="2" charset="0"/>
                      </a:endParaRPr>
                    </a:p>
                  </a:txBody>
                  <a:tcPr marL="91465" marR="91465" marT="45668" marB="4566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182">
                <a:tc>
                  <a:txBody>
                    <a:bodyPr/>
                    <a:lstStyle/>
                    <a:p>
                      <a:pPr algn="ctr"/>
                      <a:r>
                        <a:rPr lang="en-US" sz="1200" dirty="0">
                          <a:latin typeface="Barlow Light" panose="00000400000000000000" pitchFamily="2" charset="0"/>
                        </a:rPr>
                        <a:t>30 – 34.9</a:t>
                      </a:r>
                    </a:p>
                  </a:txBody>
                  <a:tcPr marL="91465" marR="91465" marT="45668" marB="4566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Barlow Light" panose="00000400000000000000" pitchFamily="2" charset="0"/>
                        </a:rPr>
                        <a:t>Obese, class I</a:t>
                      </a:r>
                    </a:p>
                  </a:txBody>
                  <a:tcPr marL="91465" marR="91465" marT="45668" marB="4566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182">
                <a:tc>
                  <a:txBody>
                    <a:bodyPr/>
                    <a:lstStyle/>
                    <a:p>
                      <a:pPr algn="ctr"/>
                      <a:r>
                        <a:rPr lang="en-US" sz="1200" dirty="0">
                          <a:latin typeface="Barlow Light" panose="00000400000000000000" pitchFamily="2" charset="0"/>
                        </a:rPr>
                        <a:t>35.0 – 39.9</a:t>
                      </a:r>
                    </a:p>
                  </a:txBody>
                  <a:tcPr marL="91465" marR="91465" marT="45668" marB="4566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Barlow Light" panose="00000400000000000000" pitchFamily="2" charset="0"/>
                        </a:rPr>
                        <a:t>Obese, class II</a:t>
                      </a:r>
                    </a:p>
                  </a:txBody>
                  <a:tcPr marL="91465" marR="91465" marT="45668" marB="4566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420">
                <a:tc>
                  <a:txBody>
                    <a:bodyPr/>
                    <a:lstStyle/>
                    <a:p>
                      <a:pPr algn="ctr"/>
                      <a:r>
                        <a:rPr lang="en-US" sz="1200" dirty="0">
                          <a:latin typeface="Barlow Light" panose="00000400000000000000" pitchFamily="2" charset="0"/>
                        </a:rPr>
                        <a:t>&gt;40.0</a:t>
                      </a:r>
                    </a:p>
                  </a:txBody>
                  <a:tcPr marL="91465" marR="91465" marT="45668" marB="4566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200" dirty="0">
                          <a:latin typeface="Barlow Light" panose="00000400000000000000" pitchFamily="2" charset="0"/>
                        </a:rPr>
                        <a:t>Obese, class III</a:t>
                      </a:r>
                    </a:p>
                  </a:txBody>
                  <a:tcPr marL="91465" marR="91465" marT="45668" marB="4566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Worldwide incidence</a:t>
            </a:r>
            <a:endParaRPr lang="en-US" altLang="en-US" sz="3000" smtClean="0">
              <a:solidFill>
                <a:srgbClr val="FFFFFF"/>
              </a:solidFill>
              <a:latin typeface="Barlow SemiBold" charset="0"/>
              <a:cs typeface="Arial" charset="0"/>
              <a:sym typeface="Barlow SemiBold" charset="0"/>
            </a:endParaRPr>
          </a:p>
        </p:txBody>
      </p:sp>
      <p:sp>
        <p:nvSpPr>
          <p:cNvPr id="12291" name="Text Placeholder 2"/>
          <p:cNvSpPr txBox="1">
            <a:spLocks noGrp="1" noChangeArrowheads="1"/>
          </p:cNvSpPr>
          <p:nvPr>
            <p:ph type="body" idx="1"/>
          </p:nvPr>
        </p:nvSpPr>
        <p:spPr>
          <a:xfrm>
            <a:off x="614363" y="1704975"/>
            <a:ext cx="7702550" cy="2827338"/>
          </a:xfrm>
        </p:spPr>
        <p:txBody>
          <a:bodyPr/>
          <a:lstStyle/>
          <a:p>
            <a:pPr eaLnBrk="1" hangingPunct="1">
              <a:spcAft>
                <a:spcPct val="0"/>
              </a:spcAft>
              <a:buClr>
                <a:schemeClr val="accent1"/>
              </a:buClr>
              <a:buFont typeface="Barlow Light" charset="0"/>
              <a:buChar char="▸"/>
            </a:pPr>
            <a:r>
              <a:rPr lang="en-US" altLang="en-US" sz="2400" smtClean="0">
                <a:solidFill>
                  <a:srgbClr val="001F46"/>
                </a:solidFill>
                <a:latin typeface="Barlow Light" charset="0"/>
                <a:cs typeface="Arial" charset="0"/>
                <a:sym typeface="Barlow Light" charset="0"/>
              </a:rPr>
              <a:t>The increase in the prevalence of obesity worldwide has reached epidemic proportions</a:t>
            </a:r>
            <a:endParaRPr lang="ro-RO" altLang="en-US" sz="2400" smtClean="0">
              <a:solidFill>
                <a:srgbClr val="001F46"/>
              </a:solidFill>
              <a:latin typeface="Barlow Light" charset="0"/>
              <a:cs typeface="Arial" charset="0"/>
              <a:sym typeface="Barlow Light" charset="0"/>
            </a:endParaRPr>
          </a:p>
          <a:p>
            <a:pPr eaLnBrk="1" hangingPunct="1">
              <a:spcAft>
                <a:spcPct val="0"/>
              </a:spcAft>
              <a:buClr>
                <a:schemeClr val="accent1"/>
              </a:buClr>
              <a:buFont typeface="Barlow Light" charset="0"/>
              <a:buChar char="▸"/>
            </a:pPr>
            <a:endParaRPr lang="ro-RO" altLang="en-US" sz="2400" smtClean="0">
              <a:solidFill>
                <a:srgbClr val="001F46"/>
              </a:solidFill>
              <a:latin typeface="Barlow Light" charset="0"/>
              <a:cs typeface="Arial" charset="0"/>
              <a:sym typeface="Barlow Light" charset="0"/>
            </a:endParaRPr>
          </a:p>
          <a:p>
            <a:pPr eaLnBrk="1" hangingPunct="1">
              <a:spcAft>
                <a:spcPct val="0"/>
              </a:spcAft>
              <a:buClr>
                <a:schemeClr val="accent1"/>
              </a:buClr>
              <a:buFont typeface="Barlow Light" charset="0"/>
              <a:buChar char="▸"/>
            </a:pPr>
            <a:r>
              <a:rPr lang="en-US" altLang="en-US" sz="2400" smtClean="0">
                <a:solidFill>
                  <a:srgbClr val="001F46"/>
                </a:solidFill>
                <a:latin typeface="Barlow Light" charset="0"/>
                <a:cs typeface="Arial" charset="0"/>
                <a:sym typeface="Barlow Light" charset="0"/>
              </a:rPr>
              <a:t>According to a WHO report from 2017 → over 4 million deaths are due to excess weight annually</a:t>
            </a:r>
            <a:endParaRPr lang="ro-RO" altLang="en-US" sz="2400" smtClean="0">
              <a:solidFill>
                <a:srgbClr val="001F46"/>
              </a:solidFill>
              <a:latin typeface="Barlow Light" charset="0"/>
              <a:cs typeface="Arial" charset="0"/>
              <a:sym typeface="Barlow Light" charset="0"/>
            </a:endParaRPr>
          </a:p>
        </p:txBody>
      </p:sp>
      <p:sp>
        <p:nvSpPr>
          <p:cNvPr id="12292"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4E33F25B-D530-4420-B745-52852D2FC64A}" type="slidenum">
              <a:rPr lang="en-US" altLang="en-US" sz="1100" smtClean="0">
                <a:solidFill>
                  <a:srgbClr val="748394"/>
                </a:solidFill>
                <a:latin typeface="Barlow SemiBold" charset="0"/>
                <a:sym typeface="Barlow SemiBold" charset="0"/>
              </a:rPr>
              <a:pPr/>
              <a:t>7</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Incidence and evolution</a:t>
            </a:r>
            <a:endParaRPr lang="en-US" altLang="en-US" sz="3000" smtClean="0">
              <a:solidFill>
                <a:srgbClr val="FFFFFF"/>
              </a:solidFill>
              <a:latin typeface="Barlow SemiBold" charset="0"/>
              <a:cs typeface="Arial" charset="0"/>
              <a:sym typeface="Barlow SemiBold" charset="0"/>
            </a:endParaRPr>
          </a:p>
        </p:txBody>
      </p:sp>
      <p:sp>
        <p:nvSpPr>
          <p:cNvPr id="13315"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6310D826-A6E0-4596-B14A-EAD206512372}" type="slidenum">
              <a:rPr lang="en-US" altLang="en-US" sz="1100" smtClean="0">
                <a:solidFill>
                  <a:srgbClr val="748394"/>
                </a:solidFill>
                <a:latin typeface="Barlow SemiBold" charset="0"/>
                <a:sym typeface="Barlow SemiBold" charset="0"/>
              </a:rPr>
              <a:pPr/>
              <a:t>8</a:t>
            </a:fld>
            <a:endParaRPr lang="en-US" altLang="en-US" sz="1100" smtClean="0">
              <a:solidFill>
                <a:srgbClr val="748394"/>
              </a:solidFill>
              <a:latin typeface="Barlow SemiBold" charset="0"/>
              <a:sym typeface="Barlow SemiBold" charset="0"/>
            </a:endParaRPr>
          </a:p>
        </p:txBody>
      </p:sp>
      <p:graphicFrame>
        <p:nvGraphicFramePr>
          <p:cNvPr id="6" name="Table 6"/>
          <p:cNvGraphicFramePr>
            <a:graphicFrameLocks noGrp="1"/>
          </p:cNvGraphicFramePr>
          <p:nvPr/>
        </p:nvGraphicFramePr>
        <p:xfrm>
          <a:off x="946150" y="1924050"/>
          <a:ext cx="7154865" cy="2044700"/>
        </p:xfrm>
        <a:graphic>
          <a:graphicData uri="http://schemas.openxmlformats.org/drawingml/2006/table">
            <a:tbl>
              <a:tblPr firstRow="1" bandRow="1">
                <a:tableStyleId>{912C8C85-51F0-491E-9774-3900AFEF0FD7}</a:tableStyleId>
              </a:tblPr>
              <a:tblGrid>
                <a:gridCol w="1430973"/>
                <a:gridCol w="1430973"/>
                <a:gridCol w="1430973"/>
                <a:gridCol w="1430973"/>
                <a:gridCol w="1430973"/>
              </a:tblGrid>
              <a:tr h="426466">
                <a:tc>
                  <a:txBody>
                    <a:bodyPr/>
                    <a:lstStyle/>
                    <a:p>
                      <a:pPr algn="ctr"/>
                      <a:r>
                        <a:rPr lang="en-US" sz="1100" b="1" dirty="0">
                          <a:solidFill>
                            <a:srgbClr val="FF0000"/>
                          </a:solidFill>
                          <a:effectLst>
                            <a:outerShdw blurRad="38100" dist="38100" dir="2700000" algn="tl">
                              <a:srgbClr val="000000">
                                <a:alpha val="43137"/>
                              </a:srgbClr>
                            </a:outerShdw>
                          </a:effectLst>
                        </a:rPr>
                        <a:t>%</a:t>
                      </a:r>
                    </a:p>
                  </a:txBody>
                  <a:tcPr marL="91444" marR="91444" marT="45698" marB="45698"/>
                </a:tc>
                <a:tc>
                  <a:txBody>
                    <a:bodyPr/>
                    <a:lstStyle/>
                    <a:p>
                      <a:pPr algn="ctr"/>
                      <a:r>
                        <a:rPr lang="ro-RO" sz="1400" b="0" dirty="0">
                          <a:solidFill>
                            <a:srgbClr val="FF0000"/>
                          </a:solidFill>
                          <a:effectLst>
                            <a:outerShdw blurRad="38100" dist="38100" dir="2700000" algn="tl">
                              <a:srgbClr val="000000">
                                <a:alpha val="43137"/>
                              </a:srgbClr>
                            </a:outerShdw>
                          </a:effectLst>
                        </a:rPr>
                        <a:t>2010</a:t>
                      </a:r>
                      <a:endParaRPr lang="en-US" sz="1400" b="0" dirty="0">
                        <a:solidFill>
                          <a:srgbClr val="FF0000"/>
                        </a:solidFill>
                        <a:effectLst>
                          <a:outerShdw blurRad="38100" dist="38100" dir="2700000" algn="tl">
                            <a:srgbClr val="000000">
                              <a:alpha val="43137"/>
                            </a:srgbClr>
                          </a:outerShdw>
                        </a:effectLst>
                      </a:endParaRPr>
                    </a:p>
                  </a:txBody>
                  <a:tcPr marL="91444" marR="91444" marT="45698" marB="45698"/>
                </a:tc>
                <a:tc>
                  <a:txBody>
                    <a:bodyPr/>
                    <a:lstStyle/>
                    <a:p>
                      <a:pPr algn="ctr"/>
                      <a:r>
                        <a:rPr lang="ro-RO" sz="1400" b="0" dirty="0">
                          <a:solidFill>
                            <a:srgbClr val="FF0000"/>
                          </a:solidFill>
                          <a:effectLst>
                            <a:outerShdw blurRad="38100" dist="38100" dir="2700000" algn="tl">
                              <a:srgbClr val="000000">
                                <a:alpha val="43137"/>
                              </a:srgbClr>
                            </a:outerShdw>
                          </a:effectLst>
                        </a:rPr>
                        <a:t>2020</a:t>
                      </a:r>
                      <a:endParaRPr lang="en-US" sz="1400" b="0" dirty="0">
                        <a:solidFill>
                          <a:srgbClr val="FF0000"/>
                        </a:solidFill>
                        <a:effectLst>
                          <a:outerShdw blurRad="38100" dist="38100" dir="2700000" algn="tl">
                            <a:srgbClr val="000000">
                              <a:alpha val="43137"/>
                            </a:srgbClr>
                          </a:outerShdw>
                        </a:effectLst>
                      </a:endParaRPr>
                    </a:p>
                  </a:txBody>
                  <a:tcPr marL="91444" marR="91444" marT="45698" marB="45698"/>
                </a:tc>
                <a:tc>
                  <a:txBody>
                    <a:bodyPr/>
                    <a:lstStyle/>
                    <a:p>
                      <a:pPr algn="ctr"/>
                      <a:r>
                        <a:rPr lang="ro-RO" sz="1400" b="0" dirty="0">
                          <a:solidFill>
                            <a:srgbClr val="FF0000"/>
                          </a:solidFill>
                          <a:effectLst>
                            <a:outerShdw blurRad="38100" dist="38100" dir="2700000" algn="tl">
                              <a:srgbClr val="000000">
                                <a:alpha val="43137"/>
                              </a:srgbClr>
                            </a:outerShdw>
                          </a:effectLst>
                        </a:rPr>
                        <a:t>2025</a:t>
                      </a:r>
                      <a:endParaRPr lang="en-US" sz="1400" b="0" dirty="0">
                        <a:solidFill>
                          <a:srgbClr val="FF0000"/>
                        </a:solidFill>
                        <a:effectLst>
                          <a:outerShdw blurRad="38100" dist="38100" dir="2700000" algn="tl">
                            <a:srgbClr val="000000">
                              <a:alpha val="43137"/>
                            </a:srgbClr>
                          </a:outerShdw>
                        </a:effectLst>
                      </a:endParaRPr>
                    </a:p>
                  </a:txBody>
                  <a:tcPr marL="91444" marR="91444" marT="45698" marB="45698"/>
                </a:tc>
                <a:tc>
                  <a:txBody>
                    <a:bodyPr/>
                    <a:lstStyle/>
                    <a:p>
                      <a:pPr algn="ctr"/>
                      <a:r>
                        <a:rPr lang="ro-RO" sz="1400" b="0" dirty="0">
                          <a:solidFill>
                            <a:srgbClr val="FF0000"/>
                          </a:solidFill>
                          <a:effectLst>
                            <a:outerShdw blurRad="38100" dist="38100" dir="2700000" algn="tl">
                              <a:srgbClr val="000000">
                                <a:alpha val="43137"/>
                              </a:srgbClr>
                            </a:outerShdw>
                          </a:effectLst>
                        </a:rPr>
                        <a:t>2030</a:t>
                      </a:r>
                      <a:endParaRPr lang="en-US" sz="1400" b="0" dirty="0">
                        <a:solidFill>
                          <a:srgbClr val="FF0000"/>
                        </a:solidFill>
                        <a:effectLst>
                          <a:outerShdw blurRad="38100" dist="38100" dir="2700000" algn="tl">
                            <a:srgbClr val="000000">
                              <a:alpha val="43137"/>
                            </a:srgbClr>
                          </a:outerShdw>
                        </a:effectLst>
                      </a:endParaRPr>
                    </a:p>
                  </a:txBody>
                  <a:tcPr marL="91444" marR="91444" marT="45698" marB="45698"/>
                </a:tc>
              </a:tr>
              <a:tr h="595884">
                <a:tc>
                  <a:txBody>
                    <a:bodyPr/>
                    <a:lstStyle/>
                    <a:p>
                      <a:r>
                        <a:rPr lang="ro-RO" sz="1400" b="1" dirty="0"/>
                        <a:t>Both gender</a:t>
                      </a:r>
                      <a:endParaRPr lang="en-US" sz="1400" b="1" dirty="0"/>
                    </a:p>
                  </a:txBody>
                  <a:tcPr marL="91444" marR="91444" marT="45698" marB="45698"/>
                </a:tc>
                <a:tc>
                  <a:txBody>
                    <a:bodyPr/>
                    <a:lstStyle/>
                    <a:p>
                      <a:pPr algn="ctr"/>
                      <a:r>
                        <a:rPr lang="ro-RO" sz="1400" dirty="0"/>
                        <a:t>15</a:t>
                      </a:r>
                      <a:endParaRPr lang="en-US" sz="1400" dirty="0"/>
                    </a:p>
                  </a:txBody>
                  <a:tcPr marL="91444" marR="91444" marT="45698" marB="45698"/>
                </a:tc>
                <a:tc>
                  <a:txBody>
                    <a:bodyPr/>
                    <a:lstStyle/>
                    <a:p>
                      <a:pPr algn="ctr"/>
                      <a:r>
                        <a:rPr lang="ro-RO" sz="1400" dirty="0"/>
                        <a:t>22</a:t>
                      </a:r>
                      <a:endParaRPr lang="en-US" sz="1400" dirty="0"/>
                    </a:p>
                  </a:txBody>
                  <a:tcPr marL="91444" marR="91444" marT="45698" marB="45698"/>
                </a:tc>
                <a:tc>
                  <a:txBody>
                    <a:bodyPr/>
                    <a:lstStyle/>
                    <a:p>
                      <a:pPr algn="ctr"/>
                      <a:r>
                        <a:rPr lang="ro-RO" sz="1400" dirty="0"/>
                        <a:t>23</a:t>
                      </a:r>
                      <a:endParaRPr lang="en-US" sz="1400" dirty="0"/>
                    </a:p>
                  </a:txBody>
                  <a:tcPr marL="91444" marR="91444" marT="45698" marB="45698"/>
                </a:tc>
                <a:tc>
                  <a:txBody>
                    <a:bodyPr/>
                    <a:lstStyle/>
                    <a:p>
                      <a:pPr algn="ctr"/>
                      <a:r>
                        <a:rPr lang="ro-RO" sz="1400" dirty="0"/>
                        <a:t>26</a:t>
                      </a:r>
                      <a:endParaRPr lang="en-US" sz="1400" dirty="0"/>
                    </a:p>
                  </a:txBody>
                  <a:tcPr marL="91444" marR="91444" marT="45698" marB="45698"/>
                </a:tc>
              </a:tr>
              <a:tr h="595884">
                <a:tc>
                  <a:txBody>
                    <a:bodyPr/>
                    <a:lstStyle/>
                    <a:p>
                      <a:r>
                        <a:rPr lang="ro-RO" sz="1400" b="1" dirty="0"/>
                        <a:t>Male</a:t>
                      </a:r>
                      <a:endParaRPr lang="en-US" sz="1400" b="1" dirty="0"/>
                    </a:p>
                  </a:txBody>
                  <a:tcPr marL="91444" marR="91444" marT="45698" marB="45698"/>
                </a:tc>
                <a:tc>
                  <a:txBody>
                    <a:bodyPr/>
                    <a:lstStyle/>
                    <a:p>
                      <a:pPr algn="ctr"/>
                      <a:r>
                        <a:rPr lang="ro-RO" sz="1400" dirty="0"/>
                        <a:t>11.5</a:t>
                      </a:r>
                      <a:endParaRPr lang="en-US" sz="1400" dirty="0"/>
                    </a:p>
                  </a:txBody>
                  <a:tcPr marL="91444" marR="91444" marT="45698" marB="45698"/>
                </a:tc>
                <a:tc>
                  <a:txBody>
                    <a:bodyPr/>
                    <a:lstStyle/>
                    <a:p>
                      <a:pPr algn="ctr"/>
                      <a:r>
                        <a:rPr lang="ro-RO" sz="1400" dirty="0"/>
                        <a:t>17</a:t>
                      </a:r>
                      <a:endParaRPr lang="en-US" sz="1400" dirty="0"/>
                    </a:p>
                  </a:txBody>
                  <a:tcPr marL="91444" marR="91444" marT="45698" marB="45698"/>
                </a:tc>
                <a:tc>
                  <a:txBody>
                    <a:bodyPr/>
                    <a:lstStyle/>
                    <a:p>
                      <a:pPr algn="ctr"/>
                      <a:r>
                        <a:rPr lang="ro-RO" sz="1400" dirty="0"/>
                        <a:t>18</a:t>
                      </a:r>
                      <a:endParaRPr lang="en-US" sz="1400" dirty="0"/>
                    </a:p>
                  </a:txBody>
                  <a:tcPr marL="91444" marR="91444" marT="45698" marB="45698"/>
                </a:tc>
                <a:tc>
                  <a:txBody>
                    <a:bodyPr/>
                    <a:lstStyle/>
                    <a:p>
                      <a:pPr algn="ctr"/>
                      <a:r>
                        <a:rPr lang="ro-RO" sz="1400" dirty="0"/>
                        <a:t>20</a:t>
                      </a:r>
                      <a:endParaRPr lang="en-US" sz="1400" dirty="0"/>
                    </a:p>
                  </a:txBody>
                  <a:tcPr marL="91444" marR="91444" marT="45698" marB="45698"/>
                </a:tc>
              </a:tr>
              <a:tr h="426466">
                <a:tc>
                  <a:txBody>
                    <a:bodyPr/>
                    <a:lstStyle/>
                    <a:p>
                      <a:r>
                        <a:rPr lang="ro-RO" sz="1400" b="1" dirty="0"/>
                        <a:t>Female</a:t>
                      </a:r>
                      <a:endParaRPr lang="en-US" sz="1400" b="1" dirty="0"/>
                    </a:p>
                  </a:txBody>
                  <a:tcPr marL="91444" marR="91444" marT="45698" marB="45698"/>
                </a:tc>
                <a:tc>
                  <a:txBody>
                    <a:bodyPr/>
                    <a:lstStyle/>
                    <a:p>
                      <a:pPr algn="ctr"/>
                      <a:r>
                        <a:rPr lang="ro-RO" sz="1400" dirty="0"/>
                        <a:t>19</a:t>
                      </a:r>
                      <a:endParaRPr lang="en-US" sz="1400" dirty="0"/>
                    </a:p>
                  </a:txBody>
                  <a:tcPr marL="91444" marR="91444" marT="45698" marB="45698"/>
                </a:tc>
                <a:tc>
                  <a:txBody>
                    <a:bodyPr/>
                    <a:lstStyle/>
                    <a:p>
                      <a:pPr algn="ctr"/>
                      <a:r>
                        <a:rPr lang="ro-RO" sz="1400" dirty="0"/>
                        <a:t>25</a:t>
                      </a:r>
                      <a:endParaRPr lang="en-US" sz="1400" dirty="0"/>
                    </a:p>
                  </a:txBody>
                  <a:tcPr marL="91444" marR="91444" marT="45698" marB="45698"/>
                </a:tc>
                <a:tc>
                  <a:txBody>
                    <a:bodyPr/>
                    <a:lstStyle/>
                    <a:p>
                      <a:pPr algn="ctr"/>
                      <a:r>
                        <a:rPr lang="ro-RO" sz="1400" dirty="0"/>
                        <a:t>27</a:t>
                      </a:r>
                      <a:endParaRPr lang="en-US" sz="1400" dirty="0"/>
                    </a:p>
                  </a:txBody>
                  <a:tcPr marL="91444" marR="91444" marT="45698" marB="45698"/>
                </a:tc>
                <a:tc>
                  <a:txBody>
                    <a:bodyPr/>
                    <a:lstStyle/>
                    <a:p>
                      <a:pPr algn="ctr"/>
                      <a:r>
                        <a:rPr lang="ro-RO" sz="1400" dirty="0"/>
                        <a:t>30</a:t>
                      </a:r>
                      <a:endParaRPr lang="en-US" sz="1400" dirty="0"/>
                    </a:p>
                  </a:txBody>
                  <a:tcPr marL="91444" marR="91444" marT="45698" marB="45698"/>
                </a:tc>
              </a:tr>
            </a:tbl>
          </a:graphicData>
        </a:graphic>
      </p:graphicFrame>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noGrp="1" noChangeArrowheads="1"/>
          </p:cNvSpPr>
          <p:nvPr>
            <p:ph type="title"/>
          </p:nvPr>
        </p:nvSpPr>
        <p:spPr>
          <a:xfrm>
            <a:off x="614363" y="392113"/>
            <a:ext cx="6757987" cy="919162"/>
          </a:xfrm>
        </p:spPr>
        <p:txBody>
          <a:bodyPr/>
          <a:lstStyle/>
          <a:p>
            <a:pPr eaLnBrk="1" hangingPunct="1">
              <a:lnSpc>
                <a:spcPct val="90000"/>
              </a:lnSpc>
              <a:spcBef>
                <a:spcPct val="0"/>
              </a:spcBef>
              <a:spcAft>
                <a:spcPct val="0"/>
              </a:spcAft>
              <a:buClr>
                <a:srgbClr val="FFFFFF"/>
              </a:buClr>
              <a:buFont typeface="Barlow SemiBold" charset="0"/>
              <a:buNone/>
            </a:pPr>
            <a:r>
              <a:rPr lang="ro-RO" altLang="en-US" sz="3000" smtClean="0">
                <a:solidFill>
                  <a:srgbClr val="FFFFFF"/>
                </a:solidFill>
                <a:latin typeface="Barlow SemiBold" charset="0"/>
                <a:cs typeface="Arial" charset="0"/>
                <a:sym typeface="Barlow SemiBold" charset="0"/>
              </a:rPr>
              <a:t>Etiology</a:t>
            </a:r>
            <a:endParaRPr lang="en-US" altLang="en-US" sz="3000" smtClean="0">
              <a:solidFill>
                <a:srgbClr val="FFFFFF"/>
              </a:solidFill>
              <a:latin typeface="Barlow SemiBold" charset="0"/>
              <a:cs typeface="Arial" charset="0"/>
              <a:sym typeface="Barlow SemiBold" charset="0"/>
            </a:endParaRPr>
          </a:p>
        </p:txBody>
      </p:sp>
      <p:sp>
        <p:nvSpPr>
          <p:cNvPr id="14339" name="Text Placeholder 2"/>
          <p:cNvSpPr txBox="1">
            <a:spLocks noGrp="1" noChangeArrowheads="1"/>
          </p:cNvSpPr>
          <p:nvPr>
            <p:ph type="body" idx="1"/>
          </p:nvPr>
        </p:nvSpPr>
        <p:spPr>
          <a:xfrm>
            <a:off x="614363" y="1704975"/>
            <a:ext cx="7845425" cy="2827338"/>
          </a:xfrm>
        </p:spPr>
        <p:txBody>
          <a:bodyPr/>
          <a:lstStyle/>
          <a:p>
            <a:pPr eaLnBrk="1" hangingPunct="1">
              <a:spcAft>
                <a:spcPct val="0"/>
              </a:spcAft>
              <a:buClr>
                <a:schemeClr val="accent1"/>
              </a:buClr>
              <a:buFont typeface="Barlow Light" charset="0"/>
              <a:buChar char="▸"/>
            </a:pPr>
            <a:r>
              <a:rPr lang="en-US" altLang="en-US" sz="2400" smtClean="0">
                <a:solidFill>
                  <a:srgbClr val="001F46"/>
                </a:solidFill>
                <a:latin typeface="Barlow Light" charset="0"/>
                <a:cs typeface="Arial" charset="0"/>
                <a:sym typeface="Barlow Light" charset="0"/>
              </a:rPr>
              <a:t>The causes are multiple, obesity being a multifactorial disease</a:t>
            </a:r>
            <a:endParaRPr lang="ro-RO" altLang="en-US" sz="2400" smtClean="0">
              <a:solidFill>
                <a:srgbClr val="001F46"/>
              </a:solidFill>
              <a:latin typeface="Barlow Light" charset="0"/>
              <a:cs typeface="Arial" charset="0"/>
              <a:sym typeface="Barlow Light" charset="0"/>
            </a:endParaRPr>
          </a:p>
          <a:p>
            <a:pPr eaLnBrk="1" hangingPunct="1">
              <a:spcAft>
                <a:spcPct val="0"/>
              </a:spcAft>
              <a:buClr>
                <a:schemeClr val="accent1"/>
              </a:buClr>
              <a:buFont typeface="Barlow Light" charset="0"/>
              <a:buChar char="▸"/>
            </a:pPr>
            <a:endParaRPr lang="ro-RO" altLang="en-US" sz="2400" smtClean="0">
              <a:solidFill>
                <a:srgbClr val="001F46"/>
              </a:solidFill>
              <a:latin typeface="Barlow Light" charset="0"/>
              <a:cs typeface="Arial" charset="0"/>
              <a:sym typeface="Barlow Light" charset="0"/>
            </a:endParaRPr>
          </a:p>
          <a:p>
            <a:pPr eaLnBrk="1" hangingPunct="1">
              <a:spcAft>
                <a:spcPct val="0"/>
              </a:spcAft>
              <a:buClr>
                <a:schemeClr val="accent1"/>
              </a:buClr>
              <a:buFont typeface="Barlow Light" charset="0"/>
              <a:buChar char="▸"/>
            </a:pPr>
            <a:r>
              <a:rPr lang="en-US" altLang="en-US" sz="2400" smtClean="0">
                <a:solidFill>
                  <a:srgbClr val="001F46"/>
                </a:solidFill>
                <a:latin typeface="Barlow Light" charset="0"/>
                <a:cs typeface="Arial" charset="0"/>
                <a:sym typeface="Barlow Light" charset="0"/>
              </a:rPr>
              <a:t>The most well-known and frequent cause is food excess: a higher caloric intake than the individual needs, along with an imbalance in macronutrient consumption</a:t>
            </a:r>
          </a:p>
        </p:txBody>
      </p:sp>
      <p:sp>
        <p:nvSpPr>
          <p:cNvPr id="14340" name="Slide Number Placeholder 3"/>
          <p:cNvSpPr>
            <a:spLocks noGrp="1" noChangeArrowheads="1"/>
          </p:cNvSpPr>
          <p:nvPr>
            <p:ph type="sldNum" sz="quarter" idx="10"/>
          </p:nvPr>
        </p:nvSpPr>
        <p:spPr>
          <a:noFill/>
        </p:spPr>
        <p:txBody>
          <a:bodyPr/>
          <a:lstStyle>
            <a:lvl1pPr>
              <a:buClr>
                <a:srgbClr val="000000"/>
              </a:buClr>
              <a:buFont typeface="Arial" charset="0"/>
              <a:defRPr sz="1400">
                <a:solidFill>
                  <a:srgbClr val="000000"/>
                </a:solidFill>
                <a:latin typeface="Arial" charset="0"/>
                <a:cs typeface="Arial" charset="0"/>
                <a:sym typeface="Arial" charset="0"/>
              </a:defRPr>
            </a:lvl1pPr>
            <a:lvl2pPr marL="742950" indent="-285750">
              <a:buClr>
                <a:srgbClr val="000000"/>
              </a:buClr>
              <a:buFont typeface="Arial" charset="0"/>
              <a:defRPr sz="1400">
                <a:solidFill>
                  <a:srgbClr val="000000"/>
                </a:solidFill>
                <a:latin typeface="Arial" charset="0"/>
                <a:cs typeface="Arial" charset="0"/>
                <a:sym typeface="Arial" charset="0"/>
              </a:defRPr>
            </a:lvl2pPr>
            <a:lvl3pPr marL="1143000" indent="-228600">
              <a:buClr>
                <a:srgbClr val="000000"/>
              </a:buClr>
              <a:buFont typeface="Arial" charset="0"/>
              <a:defRPr sz="1400">
                <a:solidFill>
                  <a:srgbClr val="000000"/>
                </a:solidFill>
                <a:latin typeface="Arial" charset="0"/>
                <a:cs typeface="Arial" charset="0"/>
                <a:sym typeface="Arial" charset="0"/>
              </a:defRPr>
            </a:lvl3pPr>
            <a:lvl4pPr marL="1600200" indent="-228600">
              <a:buClr>
                <a:srgbClr val="000000"/>
              </a:buClr>
              <a:buFont typeface="Arial" charset="0"/>
              <a:defRPr sz="1400">
                <a:solidFill>
                  <a:srgbClr val="000000"/>
                </a:solidFill>
                <a:latin typeface="Arial" charset="0"/>
                <a:cs typeface="Arial" charset="0"/>
                <a:sym typeface="Arial" charset="0"/>
              </a:defRPr>
            </a:lvl4pPr>
            <a:lvl5pPr marL="2057400" indent="-228600">
              <a:buClr>
                <a:srgbClr val="000000"/>
              </a:buClr>
              <a:buFont typeface="Arial" charse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buClr>
                <a:srgbClr val="000000"/>
              </a:buClr>
              <a:buFont typeface="Arial" charset="0"/>
              <a:defRPr sz="1400">
                <a:solidFill>
                  <a:srgbClr val="000000"/>
                </a:solidFill>
                <a:latin typeface="Arial" charset="0"/>
                <a:cs typeface="Arial" charset="0"/>
                <a:sym typeface="Arial" charset="0"/>
              </a:defRPr>
            </a:lvl9pPr>
          </a:lstStyle>
          <a:p>
            <a:fld id="{3A263BBB-848F-4F02-95CD-371F3A1ACBEA}" type="slidenum">
              <a:rPr lang="en-US" altLang="en-US" sz="1100" smtClean="0">
                <a:solidFill>
                  <a:srgbClr val="748394"/>
                </a:solidFill>
                <a:latin typeface="Barlow SemiBold" charset="0"/>
                <a:sym typeface="Barlow SemiBold" charset="0"/>
              </a:rPr>
              <a:pPr/>
              <a:t>9</a:t>
            </a:fld>
            <a:endParaRPr lang="en-US" altLang="en-US" sz="1100" smtClean="0">
              <a:solidFill>
                <a:srgbClr val="748394"/>
              </a:solidFill>
              <a:latin typeface="Barlow SemiBold" charset="0"/>
              <a:sym typeface="Barlow SemiBold" charset="0"/>
            </a:endParaRPr>
          </a:p>
        </p:txBody>
      </p:sp>
    </p:spTree>
  </p:cSld>
  <p:clrMapOvr>
    <a:masterClrMapping/>
  </p:clrMapOvr>
  <p:transition>
    <p:fade thruBlk="1"/>
  </p:transition>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2481</TotalTime>
  <Words>1249</Words>
  <Application>Microsoft Office PowerPoint</Application>
  <PresentationFormat>On-screen Show (16:9)</PresentationFormat>
  <Paragraphs>180</Paragraphs>
  <Slides>24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Barlow Light</vt:lpstr>
      <vt:lpstr>Barlow SemiBold</vt:lpstr>
      <vt:lpstr>Caius template</vt:lpstr>
      <vt:lpstr> Obesity and Eating Disorders Definition Roxana Martin-Hadmas, Adrian Martin Registered Dietitians, PhD</vt:lpstr>
      <vt:lpstr>Project Number: 2021-1-RO01- KA220-HED-38B739A3</vt:lpstr>
      <vt:lpstr>Project Number: 2021-1-RO01- KA220-HED-38B739A3</vt:lpstr>
      <vt:lpstr>Obesity Definition</vt:lpstr>
      <vt:lpstr>Obesity – definition</vt:lpstr>
      <vt:lpstr>Body mass index</vt:lpstr>
      <vt:lpstr>Worldwide incidence</vt:lpstr>
      <vt:lpstr>Incidence and evolution</vt:lpstr>
      <vt:lpstr>Etiology</vt:lpstr>
      <vt:lpstr>Etiology</vt:lpstr>
      <vt:lpstr>Etiology</vt:lpstr>
      <vt:lpstr>Etiology</vt:lpstr>
      <vt:lpstr>Etiology</vt:lpstr>
      <vt:lpstr>Misconceptions</vt:lpstr>
      <vt:lpstr>Misconceptions</vt:lpstr>
      <vt:lpstr>Misconceptions</vt:lpstr>
      <vt:lpstr>Misconceptions</vt:lpstr>
      <vt:lpstr>Misconceptions</vt:lpstr>
      <vt:lpstr>Misconceptions</vt:lpstr>
      <vt:lpstr>Lifestyle medicine as part of obesity management (1)</vt:lpstr>
      <vt:lpstr>Lifestyle medicine as part of obesity management (2)</vt:lpstr>
      <vt:lpstr>Lifestyle medicine as part of obesity management (3)</vt:lpstr>
      <vt:lpstr>Bibliography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andrea.anzanello@outlook.it</cp:lastModifiedBy>
  <cp:revision>122</cp:revision>
  <dcterms:modified xsi:type="dcterms:W3CDTF">2023-04-20T10:38:32Z</dcterms:modified>
</cp:coreProperties>
</file>