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311" r:id="rId3"/>
    <p:sldId id="308" r:id="rId4"/>
    <p:sldId id="261" r:id="rId5"/>
    <p:sldId id="314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9" r:id="rId16"/>
    <p:sldId id="290" r:id="rId17"/>
    <p:sldId id="292" r:id="rId18"/>
    <p:sldId id="293" r:id="rId19"/>
    <p:sldId id="287" r:id="rId20"/>
    <p:sldId id="296" r:id="rId21"/>
    <p:sldId id="297" r:id="rId22"/>
    <p:sldId id="313" r:id="rId23"/>
    <p:sldId id="278" r:id="rId24"/>
  </p:sldIdLst>
  <p:sldSz cx="9144000" cy="5143500" type="screen16x9"/>
  <p:notesSz cx="6858000" cy="9144000"/>
  <p:embeddedFontLst>
    <p:embeddedFont>
      <p:font typeface="Barlow Light" panose="020B0604020202020204" charset="-18"/>
      <p:regular r:id="rId26"/>
      <p:bold r:id="rId27"/>
      <p:italic r:id="rId28"/>
      <p:boldItalic r:id="rId29"/>
    </p:embeddedFont>
    <p:embeddedFont>
      <p:font typeface="Barlow SemiBold" panose="020B0604020202020204" charset="-18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Google Shape;4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668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51;g35f391192_0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7" name="Google Shape;152;g35f391192_00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2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60;g3606f1c2d_3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5" name="Google Shape;161;g3606f1c2d_30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6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98;p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4819" name="Google Shape;199;p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9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498;g747fdb7cbc_0_149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3" name="Google Shape;499;g747fdb7cbc_0_1493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6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oogle Shape;11;p2"/>
          <p:cNvGrpSpPr>
            <a:grpSpLocks/>
          </p:cNvGrpSpPr>
          <p:nvPr/>
        </p:nvGrpSpPr>
        <p:grpSpPr bwMode="auto">
          <a:xfrm rot="10800000" flipH="1">
            <a:off x="341313" y="3124200"/>
            <a:ext cx="8801100" cy="2019300"/>
            <a:chOff x="-4395163" y="751996"/>
            <a:chExt cx="13539073" cy="3105254"/>
          </a:xfrm>
        </p:grpSpPr>
        <p:sp>
          <p:nvSpPr>
            <p:cNvPr id="5" name="Google Shape;12;p2"/>
            <p:cNvSpPr>
              <a:spLocks/>
            </p:cNvSpPr>
            <p:nvPr/>
          </p:nvSpPr>
          <p:spPr bwMode="auto">
            <a:xfrm>
              <a:off x="5833150" y="752100"/>
              <a:ext cx="743025" cy="3102950"/>
            </a:xfrm>
            <a:custGeom>
              <a:avLst/>
              <a:gdLst>
                <a:gd name="T0" fmla="*/ 18474375 w 29721"/>
                <a:gd name="T1" fmla="*/ 0 h 124118"/>
                <a:gd name="T2" fmla="*/ 0 w 29721"/>
                <a:gd name="T3" fmla="*/ 13339375 h 124118"/>
                <a:gd name="T4" fmla="*/ 0 w 29721"/>
                <a:gd name="T5" fmla="*/ 77573750 h 124118"/>
                <a:gd name="T6" fmla="*/ 18575625 w 29721"/>
                <a:gd name="T7" fmla="*/ 64299375 h 124118"/>
                <a:gd name="T8" fmla="*/ 18474375 w 29721"/>
                <a:gd name="T9" fmla="*/ 0 h 124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lnTo>
                    <a:pt x="295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Google Shape;13;p2"/>
            <p:cNvSpPr>
              <a:spLocks noChangeArrowheads="1"/>
            </p:cNvSpPr>
            <p:nvPr/>
          </p:nvSpPr>
          <p:spPr bwMode="auto">
            <a:xfrm>
              <a:off x="6569923" y="751996"/>
              <a:ext cx="2571544" cy="257306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/>
            </a:p>
          </p:txBody>
        </p:sp>
        <p:sp>
          <p:nvSpPr>
            <p:cNvPr id="7" name="Google Shape;14;p2"/>
            <p:cNvSpPr/>
            <p:nvPr/>
          </p:nvSpPr>
          <p:spPr>
            <a:xfrm>
              <a:off x="-4402490" y="1301274"/>
              <a:ext cx="10230011" cy="257062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;p2"/>
            <p:cNvSpPr>
              <a:spLocks/>
            </p:cNvSpPr>
            <p:nvPr/>
          </p:nvSpPr>
          <p:spPr bwMode="auto">
            <a:xfrm>
              <a:off x="5833500" y="751996"/>
              <a:ext cx="738775" cy="745525"/>
            </a:xfrm>
            <a:custGeom>
              <a:avLst/>
              <a:gdLst>
                <a:gd name="T0" fmla="*/ 18373125 w 29551"/>
                <a:gd name="T1" fmla="*/ 0 h 29821"/>
                <a:gd name="T2" fmla="*/ 40000 w 29551"/>
                <a:gd name="T3" fmla="*/ 13365625 h 29821"/>
                <a:gd name="T4" fmla="*/ 0 w 29551"/>
                <a:gd name="T5" fmla="*/ 18638125 h 29821"/>
                <a:gd name="T6" fmla="*/ 18469375 w 29551"/>
                <a:gd name="T7" fmla="*/ 5390625 h 29821"/>
                <a:gd name="T8" fmla="*/ 18373125 w 29551"/>
                <a:gd name="T9" fmla="*/ 0 h 298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Google Shape;16;p2"/>
            <p:cNvSpPr>
              <a:spLocks noChangeArrowheads="1"/>
            </p:cNvSpPr>
            <p:nvPr/>
          </p:nvSpPr>
          <p:spPr bwMode="auto">
            <a:xfrm>
              <a:off x="6569923" y="754436"/>
              <a:ext cx="2571544" cy="212388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/>
            </a:p>
          </p:txBody>
        </p:sp>
        <p:sp>
          <p:nvSpPr>
            <p:cNvPr id="10" name="Google Shape;17;p2"/>
            <p:cNvSpPr>
              <a:spLocks noChangeArrowheads="1"/>
            </p:cNvSpPr>
            <p:nvPr/>
          </p:nvSpPr>
          <p:spPr bwMode="auto">
            <a:xfrm>
              <a:off x="-4397606" y="1289068"/>
              <a:ext cx="10230011" cy="209946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/>
            </a:p>
          </p:txBody>
        </p:sp>
      </p:grpSp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932238"/>
            <a:ext cx="11636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27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4;p5"/>
          <p:cNvGrpSpPr>
            <a:grpSpLocks/>
          </p:cNvGrpSpPr>
          <p:nvPr/>
        </p:nvGrpSpPr>
        <p:grpSpPr bwMode="auto">
          <a:xfrm>
            <a:off x="0" y="4762500"/>
            <a:ext cx="603250" cy="381000"/>
            <a:chOff x="0" y="4762400"/>
            <a:chExt cx="603997" cy="381100"/>
          </a:xfrm>
        </p:grpSpPr>
        <p:sp>
          <p:nvSpPr>
            <p:cNvPr id="5" name="Google Shape;45;p5"/>
            <p:cNvSpPr/>
            <p:nvPr/>
          </p:nvSpPr>
          <p:spPr>
            <a:xfrm>
              <a:off x="379883" y="4762400"/>
              <a:ext cx="224114" cy="3811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;p5"/>
            <p:cNvSpPr/>
            <p:nvPr/>
          </p:nvSpPr>
          <p:spPr>
            <a:xfrm>
              <a:off x="0" y="4762400"/>
              <a:ext cx="381472" cy="381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47;p5"/>
          <p:cNvGrpSpPr>
            <a:grpSpLocks/>
          </p:cNvGrpSpPr>
          <p:nvPr/>
        </p:nvGrpSpPr>
        <p:grpSpPr bwMode="auto">
          <a:xfrm>
            <a:off x="381000" y="0"/>
            <a:ext cx="8763000" cy="1311275"/>
            <a:chOff x="381000" y="0"/>
            <a:chExt cx="8763111" cy="1310918"/>
          </a:xfrm>
        </p:grpSpPr>
        <p:grpSp>
          <p:nvGrpSpPr>
            <p:cNvPr id="8" name="Google Shape;48;p5"/>
            <p:cNvGrpSpPr>
              <a:grpSpLocks/>
            </p:cNvGrpSpPr>
            <p:nvPr/>
          </p:nvGrpSpPr>
          <p:grpSpPr bwMode="auto"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3" name="Google Shape;49;p5"/>
              <p:cNvSpPr>
                <a:spLocks/>
              </p:cNvSpPr>
              <p:nvPr/>
            </p:nvSpPr>
            <p:spPr bwMode="auto">
              <a:xfrm>
                <a:off x="7371879" y="0"/>
                <a:ext cx="721985" cy="1310275"/>
              </a:xfrm>
              <a:custGeom>
                <a:avLst/>
                <a:gdLst>
                  <a:gd name="T0" fmla="*/ 22026707 w 23660"/>
                  <a:gd name="T1" fmla="*/ 0 h 52411"/>
                  <a:gd name="T2" fmla="*/ 0 w 23660"/>
                  <a:gd name="T3" fmla="*/ 9653125 h 52411"/>
                  <a:gd name="T4" fmla="*/ 13030 w 23660"/>
                  <a:gd name="T5" fmla="*/ 32756875 h 52411"/>
                  <a:gd name="T6" fmla="*/ 22031375 w 23660"/>
                  <a:gd name="T7" fmla="*/ 26357500 h 52411"/>
                  <a:gd name="T8" fmla="*/ 22026707 w 23660"/>
                  <a:gd name="T9" fmla="*/ 0 h 52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lnTo>
                      <a:pt x="236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Google Shape;50;p5"/>
              <p:cNvSpPr>
                <a:spLocks noChangeArrowheads="1"/>
              </p:cNvSpPr>
              <p:nvPr/>
            </p:nvSpPr>
            <p:spPr bwMode="auto">
              <a:xfrm>
                <a:off x="8089998" y="0"/>
                <a:ext cx="1054113" cy="105381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15" name="Google Shape;51;p5"/>
              <p:cNvSpPr/>
              <p:nvPr/>
            </p:nvSpPr>
            <p:spPr>
              <a:xfrm>
                <a:off x="381000" y="384070"/>
                <a:ext cx="6991439" cy="926847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oogle Shape;52;p5"/>
            <p:cNvGrpSpPr>
              <a:grpSpLocks/>
            </p:cNvGrpSpPr>
            <p:nvPr/>
          </p:nvGrpSpPr>
          <p:grpSpPr bwMode="auto"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0" name="Google Shape;53;p5"/>
              <p:cNvSpPr>
                <a:spLocks/>
              </p:cNvSpPr>
              <p:nvPr/>
            </p:nvSpPr>
            <p:spPr bwMode="auto">
              <a:xfrm>
                <a:off x="7370250" y="863755"/>
                <a:ext cx="719800" cy="575475"/>
              </a:xfrm>
              <a:custGeom>
                <a:avLst/>
                <a:gdLst>
                  <a:gd name="T0" fmla="*/ 17995000 w 28792"/>
                  <a:gd name="T1" fmla="*/ 0 h 23019"/>
                  <a:gd name="T2" fmla="*/ 33125 w 28792"/>
                  <a:gd name="T3" fmla="*/ 11173750 h 23019"/>
                  <a:gd name="T4" fmla="*/ 0 w 28792"/>
                  <a:gd name="T5" fmla="*/ 14386875 h 23019"/>
                  <a:gd name="T6" fmla="*/ 17995000 w 28792"/>
                  <a:gd name="T7" fmla="*/ 3658125 h 23019"/>
                  <a:gd name="T8" fmla="*/ 17995000 w 28792"/>
                  <a:gd name="T9" fmla="*/ 0 h 230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lnTo>
                      <a:pt x="28792" y="0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Google Shape;54;p5"/>
              <p:cNvSpPr>
                <a:spLocks noChangeArrowheads="1"/>
              </p:cNvSpPr>
              <p:nvPr/>
            </p:nvSpPr>
            <p:spPr bwMode="auto">
              <a:xfrm>
                <a:off x="8089998" y="861197"/>
                <a:ext cx="1054113" cy="146505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12" name="Google Shape;55;p5"/>
              <p:cNvSpPr>
                <a:spLocks noChangeArrowheads="1"/>
              </p:cNvSpPr>
              <p:nvPr/>
            </p:nvSpPr>
            <p:spPr bwMode="auto">
              <a:xfrm>
                <a:off x="381000" y="1311370"/>
                <a:ext cx="6991439" cy="12786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/>
              </a:p>
            </p:txBody>
          </p:sp>
        </p:grpSp>
      </p:grpSp>
      <p:pic>
        <p:nvPicPr>
          <p:cNvPr id="16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91063"/>
            <a:ext cx="7969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58;p5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0FE2B37E-A36F-4211-A4C2-96B58168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5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0;p6"/>
          <p:cNvGrpSpPr>
            <a:grpSpLocks/>
          </p:cNvGrpSpPr>
          <p:nvPr/>
        </p:nvGrpSpPr>
        <p:grpSpPr bwMode="auto">
          <a:xfrm>
            <a:off x="0" y="4762500"/>
            <a:ext cx="603250" cy="381000"/>
            <a:chOff x="0" y="4762400"/>
            <a:chExt cx="603997" cy="381100"/>
          </a:xfrm>
        </p:grpSpPr>
        <p:sp>
          <p:nvSpPr>
            <p:cNvPr id="5" name="Google Shape;61;p6"/>
            <p:cNvSpPr/>
            <p:nvPr/>
          </p:nvSpPr>
          <p:spPr>
            <a:xfrm>
              <a:off x="379883" y="4762400"/>
              <a:ext cx="224114" cy="3811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62;p6"/>
            <p:cNvSpPr/>
            <p:nvPr/>
          </p:nvSpPr>
          <p:spPr>
            <a:xfrm>
              <a:off x="0" y="4762400"/>
              <a:ext cx="381472" cy="381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66;p6"/>
          <p:cNvGrpSpPr>
            <a:grpSpLocks/>
          </p:cNvGrpSpPr>
          <p:nvPr/>
        </p:nvGrpSpPr>
        <p:grpSpPr bwMode="auto">
          <a:xfrm rot="10800000">
            <a:off x="4572000" y="0"/>
            <a:ext cx="4572000" cy="5157788"/>
            <a:chOff x="8" y="-13862"/>
            <a:chExt cx="4572000" cy="5157522"/>
          </a:xfrm>
        </p:grpSpPr>
        <p:sp>
          <p:nvSpPr>
            <p:cNvPr id="8" name="Google Shape;67;p6"/>
            <p:cNvSpPr>
              <a:spLocks noChangeArrowheads="1"/>
            </p:cNvSpPr>
            <p:nvPr/>
          </p:nvSpPr>
          <p:spPr bwMode="auto">
            <a:xfrm rot="10800000">
              <a:off x="8" y="-1163"/>
              <a:ext cx="377825" cy="514323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/>
            </a:p>
          </p:txBody>
        </p:sp>
        <p:sp>
          <p:nvSpPr>
            <p:cNvPr id="9" name="Google Shape;68;p6"/>
            <p:cNvSpPr>
              <a:spLocks/>
            </p:cNvSpPr>
            <p:nvPr/>
          </p:nvSpPr>
          <p:spPr bwMode="auto">
            <a:xfrm>
              <a:off x="366508" y="-13862"/>
              <a:ext cx="267425" cy="5157350"/>
            </a:xfrm>
            <a:custGeom>
              <a:avLst/>
              <a:gdLst>
                <a:gd name="T0" fmla="*/ 230625 w 10697"/>
                <a:gd name="T1" fmla="*/ 128933750 h 206294"/>
                <a:gd name="T2" fmla="*/ 6685625 w 10697"/>
                <a:gd name="T3" fmla="*/ 119277500 h 206294"/>
                <a:gd name="T4" fmla="*/ 6639375 w 10697"/>
                <a:gd name="T5" fmla="*/ 9958750 h 206294"/>
                <a:gd name="T6" fmla="*/ 0 w 10697"/>
                <a:gd name="T7" fmla="*/ 0 h 206294"/>
                <a:gd name="T8" fmla="*/ 230625 w 10697"/>
                <a:gd name="T9" fmla="*/ 128933750 h 206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lnTo>
                    <a:pt x="369" y="2062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Google Shape;69;p6"/>
            <p:cNvSpPr/>
            <p:nvPr/>
          </p:nvSpPr>
          <p:spPr>
            <a:xfrm rot="10800000">
              <a:off x="638183" y="382993"/>
              <a:ext cx="3938587" cy="4376512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91063"/>
            <a:ext cx="7969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65;p6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91C8FD40-C23B-45AC-9F4F-D7AED7E87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1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1;p7"/>
          <p:cNvGrpSpPr>
            <a:grpSpLocks/>
          </p:cNvGrpSpPr>
          <p:nvPr/>
        </p:nvGrpSpPr>
        <p:grpSpPr bwMode="auto">
          <a:xfrm>
            <a:off x="0" y="4762500"/>
            <a:ext cx="603250" cy="381000"/>
            <a:chOff x="0" y="4762400"/>
            <a:chExt cx="603997" cy="381100"/>
          </a:xfrm>
        </p:grpSpPr>
        <p:sp>
          <p:nvSpPr>
            <p:cNvPr id="6" name="Google Shape;72;p7"/>
            <p:cNvSpPr/>
            <p:nvPr/>
          </p:nvSpPr>
          <p:spPr>
            <a:xfrm>
              <a:off x="379883" y="4762400"/>
              <a:ext cx="224114" cy="3811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73;p7"/>
            <p:cNvSpPr/>
            <p:nvPr/>
          </p:nvSpPr>
          <p:spPr>
            <a:xfrm>
              <a:off x="0" y="4762400"/>
              <a:ext cx="381472" cy="381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74;p7"/>
          <p:cNvGrpSpPr>
            <a:grpSpLocks/>
          </p:cNvGrpSpPr>
          <p:nvPr/>
        </p:nvGrpSpPr>
        <p:grpSpPr bwMode="auto">
          <a:xfrm>
            <a:off x="381000" y="0"/>
            <a:ext cx="8763000" cy="1311275"/>
            <a:chOff x="381000" y="0"/>
            <a:chExt cx="8763111" cy="1310918"/>
          </a:xfrm>
        </p:grpSpPr>
        <p:grpSp>
          <p:nvGrpSpPr>
            <p:cNvPr id="9" name="Google Shape;75;p7"/>
            <p:cNvGrpSpPr>
              <a:grpSpLocks/>
            </p:cNvGrpSpPr>
            <p:nvPr/>
          </p:nvGrpSpPr>
          <p:grpSpPr bwMode="auto"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4" name="Google Shape;76;p7"/>
              <p:cNvSpPr>
                <a:spLocks/>
              </p:cNvSpPr>
              <p:nvPr/>
            </p:nvSpPr>
            <p:spPr bwMode="auto">
              <a:xfrm>
                <a:off x="7371879" y="0"/>
                <a:ext cx="721985" cy="1310275"/>
              </a:xfrm>
              <a:custGeom>
                <a:avLst/>
                <a:gdLst>
                  <a:gd name="T0" fmla="*/ 22026707 w 23660"/>
                  <a:gd name="T1" fmla="*/ 0 h 52411"/>
                  <a:gd name="T2" fmla="*/ 0 w 23660"/>
                  <a:gd name="T3" fmla="*/ 9653125 h 52411"/>
                  <a:gd name="T4" fmla="*/ 13030 w 23660"/>
                  <a:gd name="T5" fmla="*/ 32756875 h 52411"/>
                  <a:gd name="T6" fmla="*/ 22031375 w 23660"/>
                  <a:gd name="T7" fmla="*/ 26357500 h 52411"/>
                  <a:gd name="T8" fmla="*/ 22026707 w 23660"/>
                  <a:gd name="T9" fmla="*/ 0 h 52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lnTo>
                      <a:pt x="236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Google Shape;77;p7"/>
              <p:cNvSpPr>
                <a:spLocks noChangeArrowheads="1"/>
              </p:cNvSpPr>
              <p:nvPr/>
            </p:nvSpPr>
            <p:spPr bwMode="auto">
              <a:xfrm>
                <a:off x="8089998" y="0"/>
                <a:ext cx="1054113" cy="105381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16" name="Google Shape;78;p7"/>
              <p:cNvSpPr/>
              <p:nvPr/>
            </p:nvSpPr>
            <p:spPr>
              <a:xfrm>
                <a:off x="381000" y="384070"/>
                <a:ext cx="6991439" cy="926847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79;p7"/>
            <p:cNvGrpSpPr>
              <a:grpSpLocks/>
            </p:cNvGrpSpPr>
            <p:nvPr/>
          </p:nvGrpSpPr>
          <p:grpSpPr bwMode="auto"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" name="Google Shape;80;p7"/>
              <p:cNvSpPr>
                <a:spLocks/>
              </p:cNvSpPr>
              <p:nvPr/>
            </p:nvSpPr>
            <p:spPr bwMode="auto">
              <a:xfrm>
                <a:off x="7370250" y="863755"/>
                <a:ext cx="719800" cy="575475"/>
              </a:xfrm>
              <a:custGeom>
                <a:avLst/>
                <a:gdLst>
                  <a:gd name="T0" fmla="*/ 17995000 w 28792"/>
                  <a:gd name="T1" fmla="*/ 0 h 23019"/>
                  <a:gd name="T2" fmla="*/ 33125 w 28792"/>
                  <a:gd name="T3" fmla="*/ 11173750 h 23019"/>
                  <a:gd name="T4" fmla="*/ 0 w 28792"/>
                  <a:gd name="T5" fmla="*/ 14386875 h 23019"/>
                  <a:gd name="T6" fmla="*/ 17995000 w 28792"/>
                  <a:gd name="T7" fmla="*/ 3658125 h 23019"/>
                  <a:gd name="T8" fmla="*/ 17995000 w 28792"/>
                  <a:gd name="T9" fmla="*/ 0 h 230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lnTo>
                      <a:pt x="28792" y="0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Google Shape;81;p7"/>
              <p:cNvSpPr>
                <a:spLocks noChangeArrowheads="1"/>
              </p:cNvSpPr>
              <p:nvPr/>
            </p:nvSpPr>
            <p:spPr bwMode="auto">
              <a:xfrm>
                <a:off x="8089998" y="861197"/>
                <a:ext cx="1054113" cy="146505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13" name="Google Shape;82;p7"/>
              <p:cNvSpPr>
                <a:spLocks noChangeArrowheads="1"/>
              </p:cNvSpPr>
              <p:nvPr/>
            </p:nvSpPr>
            <p:spPr bwMode="auto">
              <a:xfrm>
                <a:off x="381000" y="1311370"/>
                <a:ext cx="6991439" cy="12786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/>
              </a:p>
            </p:txBody>
          </p:sp>
        </p:grpSp>
      </p:grpSp>
      <p:pic>
        <p:nvPicPr>
          <p:cNvPr id="17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91063"/>
            <a:ext cx="7969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" name="Google Shape;86;p7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5B2654F3-178D-4BE7-9DFD-A4ADFEECB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3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0" y="4762500"/>
            <a:ext cx="381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06EF96AF-F857-4DA2-8F53-629D035A2200}" type="slidenum">
              <a:rPr lang="en-US"/>
              <a:t>‹#›</a:t>
            </a:fld>
            <a:endParaRPr lang="en-US"/>
          </a:p>
        </p:txBody>
      </p:sp>
      <p:sp>
        <p:nvSpPr>
          <p:cNvPr id="1027" name="Google Shape;7;p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14363" y="392113"/>
            <a:ext cx="675798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14363" y="1704975"/>
            <a:ext cx="6757987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so.eurostat.ec.europa.eu/nui/show.do?dataset=hlth_ehis_bm1i&amp;lang=e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58;p13"/>
          <p:cNvSpPr txBox="1">
            <a:spLocks noGrp="1" noChangeArrowheads="1"/>
          </p:cNvSpPr>
          <p:nvPr>
            <p:ph type="ctrTitle"/>
          </p:nvPr>
        </p:nvSpPr>
        <p:spPr>
          <a:xfrm>
            <a:off x="468313" y="3055938"/>
            <a:ext cx="6551612" cy="15319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br>
              <a:rPr lang="en-US" altLang="en-US" sz="2400" dirty="0">
                <a:solidFill>
                  <a:schemeClr val="accent1"/>
                </a:solidFill>
                <a:latin typeface="Barlow SemiBold" charset="0"/>
                <a:cs typeface="Arial" charset="0"/>
                <a:sym typeface="Barlow SemiBold" charset="0"/>
              </a:rPr>
            </a:br>
            <a:r>
              <a:rPr lang="cs-CZ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Definice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 </a:t>
            </a:r>
            <a:r>
              <a:rPr lang="ro-RO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obezity 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a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poruch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příjmu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potravy</a:t>
            </a:r>
            <a:br>
              <a:rPr lang="it-IT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</a:br>
            <a:r>
              <a:rPr lang="it-IT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Roxana Martin-Hadmas, Adrian Martin</a:t>
            </a:r>
            <a:br>
              <a:rPr lang="it-IT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</a:br>
            <a:r>
              <a:rPr lang="cs-CZ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r</a:t>
            </a:r>
            <a:r>
              <a:rPr lang="it-IT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egistrovaní dietologové</a:t>
            </a:r>
            <a:endParaRPr lang="en-US" alt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Barlow SemiBold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4213" y="908050"/>
            <a:ext cx="7643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chemeClr val="accent2"/>
                </a:solidFill>
              </a:rPr>
              <a:t>Connected 4 Health</a:t>
            </a:r>
            <a:endParaRPr lang="it-IT" altLang="en-US" sz="6000"/>
          </a:p>
        </p:txBody>
      </p:sp>
    </p:spTree>
    <p:extLst>
      <p:ext uri="{BB962C8B-B14F-4D97-AF65-F5344CB8AC3E}">
        <p14:creationId xmlns:p14="http://schemas.microsoft.com/office/powerpoint/2010/main" val="85247178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Etiologie</a:t>
            </a:r>
            <a:endParaRPr lang="en-US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419225"/>
            <a:ext cx="7918450" cy="3113088"/>
          </a:xfrm>
        </p:spPr>
        <p:txBody>
          <a:bodyPr/>
          <a:lstStyle/>
          <a:p>
            <a:pPr marL="76200" indent="0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ro-RO" sz="24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Další příčiny: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Nedostatek POMC (proopiomelanokortinu)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Mutace v genu MC4R (melanokortin-4 receptor) a v genech FTO, ADRB2, ADRB3, PLIN, DRD2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Chromozomální vady a genetické syndromy (Prader-Williho syndrom, Downův syndrom, Bardet-Biedlův syndrom, Alstromův syndrom, syndrom Cornelia de Lange)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Produkce hormonů na gastrointestinální úrovni (ghrelin, GLP-1, CCK, PYY, FGF19)</a:t>
            </a:r>
            <a:endParaRPr lang="en-US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16388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4B3E6FFC-E8BC-4ADA-9FDE-F9909BE0EAD2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10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0161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Etiologie</a:t>
            </a:r>
            <a:endParaRPr lang="en-US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17411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4C9573AC-C9EF-47C8-AA00-F4EDB989D532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11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042988" y="1924050"/>
          <a:ext cx="6970713" cy="237173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80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7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27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Známý vliv na chuť k jídlu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Známý vliv na hmotnost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Vliv na potřebu energie</a:t>
                      </a:r>
                    </a:p>
                  </a:txBody>
                  <a:tcPr marL="91450" marR="91450"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20"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Ghrelin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+++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+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Neznámý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0"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FGF19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Neznámý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-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+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20"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GLP-1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---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--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Neznámý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20"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PYY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--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-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+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20"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CCK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-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-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latin typeface="+mn-lt"/>
                        </a:rPr>
                        <a:t>Neznámý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50" marR="91450" marT="45706" marB="4570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568468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Etiologie</a:t>
            </a:r>
            <a:endParaRPr lang="en-US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7845425" cy="2827338"/>
          </a:xfrm>
        </p:spPr>
        <p:txBody>
          <a:bodyPr/>
          <a:lstStyle/>
          <a:p>
            <a:pPr marL="76200" indent="0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ro-RO" sz="24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Další příčiny: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Střevní dysbióza (snížení počtu </a:t>
            </a:r>
            <a:r>
              <a:rPr lang="ro-RO" sz="2000" i="1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Bacteroides </a:t>
            </a: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a </a:t>
            </a:r>
            <a:r>
              <a:rPr lang="ro-RO" sz="2000" i="1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Bifidobacterium</a:t>
            </a: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,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také </a:t>
            </a: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zvýšení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výskytu </a:t>
            </a:r>
            <a:r>
              <a:rPr lang="ro-RO" sz="2000" i="1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Firmicutes</a:t>
            </a: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, </a:t>
            </a:r>
            <a:r>
              <a:rPr lang="ro-RO" sz="2000" i="1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Lactobacillus </a:t>
            </a: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a </a:t>
            </a:r>
            <a:r>
              <a:rPr lang="ro-RO" sz="2000" i="1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Clostridium</a:t>
            </a: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).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Endokrinní disruptory: ftaláty, bisfenoly (BPA), perzistentní organické polutanty.</a:t>
            </a:r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B6F7EC62-77AD-4382-9669-8AA64F9DC4FB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12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7010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Mylné představy</a:t>
            </a:r>
            <a:endParaRPr lang="en-US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5125"/>
            <a:ext cx="86042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ro-RO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„</a:t>
            </a:r>
            <a:r>
              <a:rPr lang="en-US" sz="2400" u="sng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Obezita</a:t>
            </a:r>
            <a:r>
              <a:rPr lang="en-US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je způsobena pouze nedostatkem fyzické aktivity. 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n-US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a nezdravé stravovací </a:t>
            </a:r>
            <a:r>
              <a:rPr lang="en-US" sz="2400" u="sng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návyky</a:t>
            </a:r>
            <a:r>
              <a:rPr lang="en-US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.</a:t>
            </a:r>
            <a:r>
              <a:rPr lang="ro-RO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”</a:t>
            </a:r>
            <a:endParaRPr lang="en-US" sz="2400" u="sng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endParaRPr lang="ro-RO" sz="24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Přestože strava a sedavý způsob života jsou dva nejčastější faktory ovlivňující vznik nadváhy, nejsou jedinými faktory, které se podílejí na vzniku antropometrické nerovnováhy.</a:t>
            </a:r>
            <a:endParaRPr lang="ro-RO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Na tyto dva ukazatele se obvykle klade důraz, protože jsou modifikovatelné.</a:t>
            </a:r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D0368AA3-F828-4284-81CA-76F2543B02E8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13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70844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Mylné představy</a:t>
            </a:r>
            <a:endParaRPr lang="en-US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3502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cs-CZ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„</a:t>
            </a:r>
            <a:r>
              <a:rPr lang="en-US" sz="2400" u="sng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Obézní</a:t>
            </a:r>
            <a:r>
              <a:rPr lang="en-US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jedinci jsou méně aktivní než 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n-US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osoby s </a:t>
            </a:r>
            <a:r>
              <a:rPr lang="en-US" sz="2400" u="sng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normální</a:t>
            </a:r>
            <a:r>
              <a:rPr lang="en-US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hmotností</a:t>
            </a:r>
            <a:r>
              <a:rPr lang="ro-RO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”</a:t>
            </a:r>
            <a:endParaRPr lang="en-US" sz="2400" u="sng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endParaRPr lang="ro-RO" sz="2400" u="sng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Podle nejnovějších výzkumů dosahuje ideální úrovně fyzické aktivity méně než 10 % dětí a dospívajících, přičemž ženy s nadváhou mají tendenci ujít denně více kroků než ženy s normální hmotností.</a:t>
            </a:r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16C6DD3C-F010-4AC2-BC2C-CCDA5C45AE18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14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6406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Mylné představy</a:t>
            </a:r>
            <a:endParaRPr lang="en-US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278812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ro-RO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„</a:t>
            </a:r>
            <a:r>
              <a:rPr lang="en-US" sz="2400" u="sng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Diety</a:t>
            </a:r>
            <a:r>
              <a:rPr lang="en-US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fungují</a:t>
            </a:r>
            <a:r>
              <a:rPr lang="en-US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dlouhodobě</a:t>
            </a:r>
            <a:r>
              <a:rPr lang="ro-RO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”</a:t>
            </a:r>
            <a:endParaRPr lang="en-US" sz="2400" u="sng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endParaRPr lang="ro-RO" sz="2400" u="sng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Rozsáhlé studie provedené na velkých vzorcích osob ukazují, že 2/3 osob, které zhubnou, do roka opět přiberou a téměř všichni se do 5 let vrátí na svou původní váhu.</a:t>
            </a:r>
            <a:endParaRPr lang="ro-RO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Udržet si dlouhodobě cílovou hmotnost bývá tedy obtížnější než samotné hubnutí.</a:t>
            </a:r>
          </a:p>
        </p:txBody>
      </p:sp>
      <p:sp>
        <p:nvSpPr>
          <p:cNvPr id="21508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C8B1B4AD-46D1-4A05-BEF3-1229AF06C454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15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88770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Mylné představy</a:t>
            </a:r>
            <a:endParaRPr lang="en-US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1343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ro-RO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„</a:t>
            </a:r>
            <a:r>
              <a:rPr lang="en-US" sz="2400" u="sng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Snížení</a:t>
            </a:r>
            <a:r>
              <a:rPr lang="en-US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hmotnosti nemá žádné </a:t>
            </a:r>
            <a:r>
              <a:rPr lang="en-US" sz="2400" u="sng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významné</a:t>
            </a:r>
            <a:r>
              <a:rPr lang="en-US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</a:t>
            </a:r>
            <a:r>
              <a:rPr lang="cs-CZ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negativní</a:t>
            </a:r>
            <a:r>
              <a:rPr lang="en-US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</a:t>
            </a:r>
            <a:r>
              <a:rPr lang="cs-CZ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dopady</a:t>
            </a:r>
            <a:r>
              <a:rPr lang="ro-RO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”</a:t>
            </a:r>
            <a:endParaRPr lang="en-US" sz="2400" u="sng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endParaRPr lang="ro-RO" sz="2400" u="sng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Celkové snížení hmotnosti </a:t>
            </a: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zahrnuje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homeostatickou adaptaci těla a </a:t>
            </a:r>
            <a:r>
              <a:rPr lang="cs-CZ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celou řadu dalších změn</a:t>
            </a:r>
            <a:endParaRPr lang="ro-RO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Proces vyrovnávání hmotnosti zvyšuje hladinu stresu.</a:t>
            </a:r>
            <a:endParaRPr lang="ro-RO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22532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D00B49BF-D57A-4EAE-83AE-F61A4DCBE787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16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19891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Mylné představy</a:t>
            </a:r>
            <a:endParaRPr lang="en-US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1343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ro-RO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„</a:t>
            </a:r>
            <a:r>
              <a:rPr lang="en-US" sz="2400" u="sng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Cvičení</a:t>
            </a:r>
            <a:r>
              <a:rPr lang="en-US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je při hubnutí důležitější </a:t>
            </a:r>
            <a:r>
              <a:rPr lang="en-US" sz="2400" u="sng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než</a:t>
            </a:r>
            <a:r>
              <a:rPr lang="en-US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</a:t>
            </a:r>
            <a:r>
              <a:rPr lang="cs-CZ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strava.</a:t>
            </a:r>
            <a:r>
              <a:rPr lang="ro-RO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”</a:t>
            </a:r>
            <a:endParaRPr lang="en-US" sz="2400" u="sng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endParaRPr lang="ro-RO" sz="2400" u="sng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Snížení hmotnosti pouze zvýšením úrovně fyzické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aktivity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</a:t>
            </a:r>
            <a:r>
              <a:rPr lang="cs-CZ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bez úpravy jídelníčku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je malé/střední (pod 2 kg).</a:t>
            </a:r>
            <a:endParaRPr lang="ro-RO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Přestože je fyzická aktivita pro udržení dobrého zdraví nezbytná, není pro udržení optimální hmotnosti dostačující.</a:t>
            </a:r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C47CB7EC-D0CD-4E51-A5BC-A4E41EBB3371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17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48108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Mylné představy</a:t>
            </a:r>
            <a:endParaRPr lang="en-US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3502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cs-CZ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„Program na snižování hmotnosti se 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cs-CZ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hodnotí podle váhového úbytku.”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endParaRPr lang="cs-CZ" sz="2400" u="sng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cs-CZ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Hodnocení programu tímto způsobem zvýší výskyt depresí, poruch příjmu potravy a stigmatizace.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cs-CZ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Podle současných doporučení by se hodnocení mělo zaměřit na zdravotní přínosy, nikoli pouze na zvýšení/redukci hmotnosti.</a:t>
            </a:r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838A2108-CEC7-4C2C-BC48-01D2B3CADC7B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18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8024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Léčba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životního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stylu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jako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součást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léčby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obezity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424862" cy="311308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cs-CZ" sz="20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Realistický přístup: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cs-CZ" sz="1800" b="1" i="1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Zeptejte se </a:t>
            </a:r>
            <a:r>
              <a:rPr lang="cs-CZ" sz="18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- požádejte o svolení mluvit o hmotnosti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cs-CZ" sz="1800" b="1" i="1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Posuďte </a:t>
            </a:r>
            <a:r>
              <a:rPr lang="cs-CZ" sz="18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– proveďte </a:t>
            </a:r>
            <a:r>
              <a:rPr lang="cs-CZ" sz="1800" dirty="0">
                <a:solidFill>
                  <a:schemeClr val="dk1"/>
                </a:solidFill>
                <a:ea typeface="Barlow Light"/>
                <a:cs typeface="Barlow Light"/>
                <a:sym typeface="Barlow Light"/>
              </a:rPr>
              <a:t>antropometrické </a:t>
            </a:r>
            <a:r>
              <a:rPr lang="cs-CZ" sz="18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posouzení a identifikujte možné komplikace a překážky.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cs-CZ" sz="1800" b="1" i="1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Poraďte </a:t>
            </a:r>
            <a:r>
              <a:rPr lang="cs-CZ" sz="18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- diskutujte o výhodách vyvážení hmotnosti a možnostech léčby.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cs-CZ" sz="1800" b="1" i="1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Stanovte </a:t>
            </a:r>
            <a:r>
              <a:rPr lang="cs-CZ" sz="18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- realistickou redukci hmotnosti s léčbou šitou pacientovi na míru 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cs-CZ" sz="1800" b="1" i="1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Asistujte </a:t>
            </a:r>
            <a:r>
              <a:rPr lang="cs-CZ" sz="18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- pomáhejte pacientovi v dlouhodobém procesu obnovení normální hmotnosti prostřednictvím dostupných prostředků (stále vyhodnocování, poskytování informací, adaptace).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endParaRPr lang="cs-CZ" sz="18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24D6F9BE-01F2-4B37-80D7-69F9B4A54028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19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6886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63;p14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397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n-US" altLang="en-US" sz="2000" dirty="0" err="1">
                <a:solidFill>
                  <a:schemeClr val="bg1"/>
                </a:solidFill>
                <a:latin typeface="+mn-lt"/>
                <a:cs typeface="Arial" charset="0"/>
                <a:sym typeface="Barlow SemiBold" charset="0"/>
              </a:rPr>
              <a:t>Číslo</a:t>
            </a:r>
            <a:r>
              <a:rPr lang="en-US" altLang="en-US" sz="2000" dirty="0">
                <a:solidFill>
                  <a:schemeClr val="bg1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n-lt"/>
                <a:cs typeface="Arial" charset="0"/>
                <a:sym typeface="Barlow SemiBold" charset="0"/>
              </a:rPr>
              <a:t>projektu</a:t>
            </a:r>
            <a:r>
              <a:rPr lang="en-US" altLang="en-US" sz="2000" dirty="0">
                <a:solidFill>
                  <a:schemeClr val="bg1"/>
                </a:solidFill>
                <a:latin typeface="+mn-lt"/>
                <a:cs typeface="Arial" charset="0"/>
                <a:sym typeface="Barlow SemiBold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1"/>
          </p:nvPr>
        </p:nvSpPr>
        <p:spPr>
          <a:xfrm>
            <a:off x="363538" y="2787650"/>
            <a:ext cx="4967287" cy="1223963"/>
          </a:xfrm>
        </p:spPr>
        <p:txBody>
          <a:bodyPr/>
          <a:lstStyle/>
          <a:p>
            <a:pPr marL="1397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Barlow Light"/>
                <a:cs typeface="Calibri" panose="020F0502020204030204" pitchFamily="34" charset="0"/>
                <a:sym typeface="Barlow Light"/>
              </a:rPr>
              <a:t>Podpora Evropské komise při přípravě této prezentace nepředstavuje podporu jejího obsahu, který vyjadřuje pouze názory autorů, a Komise nenese odpovědnost za případné využití informací v ní obsažených.</a:t>
            </a:r>
          </a:p>
          <a:p>
            <a:pPr marL="0" indent="0" eaLnBrk="1" fontAlgn="auto" hangingPunct="1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/>
            </a:pPr>
            <a:endParaRPr sz="1400" dirty="0">
              <a:solidFill>
                <a:schemeClr val="accent2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marL="0" indent="0" eaLnBrk="1" fontAlgn="auto" hangingPunct="1">
              <a:spcBef>
                <a:spcPts val="0"/>
              </a:spcBef>
              <a:buClr>
                <a:schemeClr val="accent1"/>
              </a:buClr>
              <a:buFont typeface="Barlow Light"/>
              <a:buNone/>
              <a:defRPr/>
            </a:pPr>
            <a:endParaRPr sz="1400" dirty="0">
              <a:solidFill>
                <a:schemeClr val="accent2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8196" name="Google Shape;167;p14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6A9D211-631D-47A9-AA58-04B63F680DB6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2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pSp>
        <p:nvGrpSpPr>
          <p:cNvPr id="8197" name="Google Shape;168;p14"/>
          <p:cNvGrpSpPr>
            <a:grpSpLocks/>
          </p:cNvGrpSpPr>
          <p:nvPr/>
        </p:nvGrpSpPr>
        <p:grpSpPr bwMode="auto">
          <a:xfrm>
            <a:off x="8391525" y="301625"/>
            <a:ext cx="450850" cy="450850"/>
            <a:chOff x="3277794" y="2969995"/>
            <a:chExt cx="457200" cy="457200"/>
          </a:xfrm>
        </p:grpSpPr>
        <p:sp>
          <p:nvSpPr>
            <p:cNvPr id="8200" name="Google Shape;169;p14"/>
            <p:cNvSpPr>
              <a:spLocks/>
            </p:cNvSpPr>
            <p:nvPr/>
          </p:nvSpPr>
          <p:spPr bwMode="auto">
            <a:xfrm>
              <a:off x="3277794" y="2969995"/>
              <a:ext cx="457200" cy="171450"/>
            </a:xfrm>
            <a:custGeom>
              <a:avLst/>
              <a:gdLst>
                <a:gd name="T0" fmla="*/ 19050 w 457200"/>
                <a:gd name="T1" fmla="*/ 104775 h 171450"/>
                <a:gd name="T2" fmla="*/ 40005 w 457200"/>
                <a:gd name="T3" fmla="*/ 104775 h 171450"/>
                <a:gd name="T4" fmla="*/ 123825 w 457200"/>
                <a:gd name="T5" fmla="*/ 171450 h 171450"/>
                <a:gd name="T6" fmla="*/ 207645 w 457200"/>
                <a:gd name="T7" fmla="*/ 104775 h 171450"/>
                <a:gd name="T8" fmla="*/ 250508 w 457200"/>
                <a:gd name="T9" fmla="*/ 104775 h 171450"/>
                <a:gd name="T10" fmla="*/ 334328 w 457200"/>
                <a:gd name="T11" fmla="*/ 171450 h 171450"/>
                <a:gd name="T12" fmla="*/ 418148 w 457200"/>
                <a:gd name="T13" fmla="*/ 104775 h 171450"/>
                <a:gd name="T14" fmla="*/ 438150 w 457200"/>
                <a:gd name="T15" fmla="*/ 104775 h 171450"/>
                <a:gd name="T16" fmla="*/ 457200 w 457200"/>
                <a:gd name="T17" fmla="*/ 85725 h 171450"/>
                <a:gd name="T18" fmla="*/ 438150 w 457200"/>
                <a:gd name="T19" fmla="*/ 66675 h 171450"/>
                <a:gd name="T20" fmla="*/ 417195 w 457200"/>
                <a:gd name="T21" fmla="*/ 66675 h 171450"/>
                <a:gd name="T22" fmla="*/ 333375 w 457200"/>
                <a:gd name="T23" fmla="*/ 0 h 171450"/>
                <a:gd name="T24" fmla="*/ 249555 w 457200"/>
                <a:gd name="T25" fmla="*/ 66675 h 171450"/>
                <a:gd name="T26" fmla="*/ 206693 w 457200"/>
                <a:gd name="T27" fmla="*/ 66675 h 171450"/>
                <a:gd name="T28" fmla="*/ 122873 w 457200"/>
                <a:gd name="T29" fmla="*/ 0 h 171450"/>
                <a:gd name="T30" fmla="*/ 40005 w 457200"/>
                <a:gd name="T31" fmla="*/ 66675 h 171450"/>
                <a:gd name="T32" fmla="*/ 19050 w 457200"/>
                <a:gd name="T33" fmla="*/ 66675 h 171450"/>
                <a:gd name="T34" fmla="*/ 0 w 457200"/>
                <a:gd name="T35" fmla="*/ 85725 h 171450"/>
                <a:gd name="T36" fmla="*/ 19050 w 457200"/>
                <a:gd name="T37" fmla="*/ 104775 h 171450"/>
                <a:gd name="T38" fmla="*/ 289560 w 457200"/>
                <a:gd name="T39" fmla="*/ 66675 h 171450"/>
                <a:gd name="T40" fmla="*/ 333375 w 457200"/>
                <a:gd name="T41" fmla="*/ 38100 h 171450"/>
                <a:gd name="T42" fmla="*/ 377190 w 457200"/>
                <a:gd name="T43" fmla="*/ 66675 h 171450"/>
                <a:gd name="T44" fmla="*/ 381000 w 457200"/>
                <a:gd name="T45" fmla="*/ 85725 h 171450"/>
                <a:gd name="T46" fmla="*/ 377190 w 457200"/>
                <a:gd name="T47" fmla="*/ 104775 h 171450"/>
                <a:gd name="T48" fmla="*/ 333375 w 457200"/>
                <a:gd name="T49" fmla="*/ 133350 h 171450"/>
                <a:gd name="T50" fmla="*/ 289560 w 457200"/>
                <a:gd name="T51" fmla="*/ 104775 h 171450"/>
                <a:gd name="T52" fmla="*/ 285750 w 457200"/>
                <a:gd name="T53" fmla="*/ 85725 h 171450"/>
                <a:gd name="T54" fmla="*/ 289560 w 457200"/>
                <a:gd name="T55" fmla="*/ 66675 h 171450"/>
                <a:gd name="T56" fmla="*/ 80010 w 457200"/>
                <a:gd name="T57" fmla="*/ 66675 h 171450"/>
                <a:gd name="T58" fmla="*/ 123825 w 457200"/>
                <a:gd name="T59" fmla="*/ 38100 h 171450"/>
                <a:gd name="T60" fmla="*/ 167640 w 457200"/>
                <a:gd name="T61" fmla="*/ 66675 h 171450"/>
                <a:gd name="T62" fmla="*/ 171450 w 457200"/>
                <a:gd name="T63" fmla="*/ 85725 h 171450"/>
                <a:gd name="T64" fmla="*/ 167640 w 457200"/>
                <a:gd name="T65" fmla="*/ 104775 h 171450"/>
                <a:gd name="T66" fmla="*/ 123825 w 457200"/>
                <a:gd name="T67" fmla="*/ 133350 h 171450"/>
                <a:gd name="T68" fmla="*/ 80010 w 457200"/>
                <a:gd name="T69" fmla="*/ 104775 h 171450"/>
                <a:gd name="T70" fmla="*/ 76200 w 457200"/>
                <a:gd name="T71" fmla="*/ 85725 h 171450"/>
                <a:gd name="T72" fmla="*/ 80010 w 457200"/>
                <a:gd name="T73" fmla="*/ 66675 h 171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8201" name="Google Shape;170;p14"/>
            <p:cNvSpPr>
              <a:spLocks/>
            </p:cNvSpPr>
            <p:nvPr/>
          </p:nvSpPr>
          <p:spPr bwMode="auto">
            <a:xfrm>
              <a:off x="3430194" y="3189070"/>
              <a:ext cx="304800" cy="238125"/>
            </a:xfrm>
            <a:custGeom>
              <a:avLst/>
              <a:gdLst>
                <a:gd name="T0" fmla="*/ 295275 w 304800"/>
                <a:gd name="T1" fmla="*/ 0 h 238125"/>
                <a:gd name="T2" fmla="*/ 9525 w 304800"/>
                <a:gd name="T3" fmla="*/ 0 h 238125"/>
                <a:gd name="T4" fmla="*/ 0 w 304800"/>
                <a:gd name="T5" fmla="*/ 9525 h 238125"/>
                <a:gd name="T6" fmla="*/ 0 w 304800"/>
                <a:gd name="T7" fmla="*/ 47625 h 238125"/>
                <a:gd name="T8" fmla="*/ 142875 w 304800"/>
                <a:gd name="T9" fmla="*/ 47625 h 238125"/>
                <a:gd name="T10" fmla="*/ 171450 w 304800"/>
                <a:gd name="T11" fmla="*/ 76200 h 238125"/>
                <a:gd name="T12" fmla="*/ 171450 w 304800"/>
                <a:gd name="T13" fmla="*/ 238125 h 238125"/>
                <a:gd name="T14" fmla="*/ 304800 w 304800"/>
                <a:gd name="T15" fmla="*/ 238125 h 238125"/>
                <a:gd name="T16" fmla="*/ 304800 w 304800"/>
                <a:gd name="T17" fmla="*/ 9525 h 238125"/>
                <a:gd name="T18" fmla="*/ 295275 w 304800"/>
                <a:gd name="T19" fmla="*/ 0 h 238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8202" name="Google Shape;171;p14"/>
            <p:cNvSpPr>
              <a:spLocks/>
            </p:cNvSpPr>
            <p:nvPr/>
          </p:nvSpPr>
          <p:spPr bwMode="auto">
            <a:xfrm>
              <a:off x="3277794" y="3255745"/>
              <a:ext cx="304800" cy="171450"/>
            </a:xfrm>
            <a:custGeom>
              <a:avLst/>
              <a:gdLst>
                <a:gd name="T0" fmla="*/ 285750 w 304800"/>
                <a:gd name="T1" fmla="*/ 0 h 171450"/>
                <a:gd name="T2" fmla="*/ 19050 w 304800"/>
                <a:gd name="T3" fmla="*/ 0 h 171450"/>
                <a:gd name="T4" fmla="*/ 0 w 304800"/>
                <a:gd name="T5" fmla="*/ 19050 h 171450"/>
                <a:gd name="T6" fmla="*/ 0 w 304800"/>
                <a:gd name="T7" fmla="*/ 170498 h 171450"/>
                <a:gd name="T8" fmla="*/ 953 w 304800"/>
                <a:gd name="T9" fmla="*/ 171450 h 171450"/>
                <a:gd name="T10" fmla="*/ 304800 w 304800"/>
                <a:gd name="T11" fmla="*/ 171450 h 171450"/>
                <a:gd name="T12" fmla="*/ 304800 w 304800"/>
                <a:gd name="T13" fmla="*/ 171450 h 171450"/>
                <a:gd name="T14" fmla="*/ 304800 w 304800"/>
                <a:gd name="T15" fmla="*/ 19050 h 171450"/>
                <a:gd name="T16" fmla="*/ 285750 w 304800"/>
                <a:gd name="T17" fmla="*/ 0 h 171450"/>
                <a:gd name="T18" fmla="*/ 242888 w 304800"/>
                <a:gd name="T19" fmla="*/ 142875 h 171450"/>
                <a:gd name="T20" fmla="*/ 61913 w 304800"/>
                <a:gd name="T21" fmla="*/ 142875 h 171450"/>
                <a:gd name="T22" fmla="*/ 47625 w 304800"/>
                <a:gd name="T23" fmla="*/ 128588 h 171450"/>
                <a:gd name="T24" fmla="*/ 61913 w 304800"/>
                <a:gd name="T25" fmla="*/ 114300 h 171450"/>
                <a:gd name="T26" fmla="*/ 242888 w 304800"/>
                <a:gd name="T27" fmla="*/ 114300 h 171450"/>
                <a:gd name="T28" fmla="*/ 257175 w 304800"/>
                <a:gd name="T29" fmla="*/ 128588 h 171450"/>
                <a:gd name="T30" fmla="*/ 242888 w 304800"/>
                <a:gd name="T31" fmla="*/ 142875 h 171450"/>
                <a:gd name="T32" fmla="*/ 242888 w 304800"/>
                <a:gd name="T33" fmla="*/ 85725 h 171450"/>
                <a:gd name="T34" fmla="*/ 61913 w 304800"/>
                <a:gd name="T35" fmla="*/ 85725 h 171450"/>
                <a:gd name="T36" fmla="*/ 47625 w 304800"/>
                <a:gd name="T37" fmla="*/ 71438 h 171450"/>
                <a:gd name="T38" fmla="*/ 61913 w 304800"/>
                <a:gd name="T39" fmla="*/ 57150 h 171450"/>
                <a:gd name="T40" fmla="*/ 242888 w 304800"/>
                <a:gd name="T41" fmla="*/ 57150 h 171450"/>
                <a:gd name="T42" fmla="*/ 257175 w 304800"/>
                <a:gd name="T43" fmla="*/ 71438 h 171450"/>
                <a:gd name="T44" fmla="*/ 242888 w 304800"/>
                <a:gd name="T45" fmla="*/ 85725 h 1714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4EFC7AB8-31F1-40D5-BE07-3F9AC5980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" y="1722718"/>
            <a:ext cx="5076056" cy="10649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8BC7ECE-7BD2-43D4-AA3D-64235C0B0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994" y="1722718"/>
            <a:ext cx="3205161" cy="13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64755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Léčba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životního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stylu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jako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součást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léčby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obezity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419225"/>
            <a:ext cx="8205787" cy="311308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ro-RO" sz="2400" u="sng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Multimodální léčba obezity</a:t>
            </a: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Diagnostika obezity (antropometrické testy, skóre podvýživy, laboratorní analýzy, genetické a epigenetické testy, metabolomické testy nebo testy střevního mikrobiomu) s následnou identifikací souvisejících rizik (podrobná anamnéza).</a:t>
            </a: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Stanovení si realistických cílů</a:t>
            </a: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Zapojení do přizpůsobené sportovní aktivity</a:t>
            </a: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Podpora výživy a hydratace</a:t>
            </a: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ro-RO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Kognitivně-behaviorální terapie</a:t>
            </a:r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5962F499-DF4B-495E-8127-6B7C91E57D91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20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45701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Léčba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životního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stylu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jako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součást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léčby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obezity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 (3)</a:t>
            </a:r>
          </a:p>
        </p:txBody>
      </p:sp>
      <p:sp>
        <p:nvSpPr>
          <p:cNvPr id="27651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614363" y="1704975"/>
            <a:ext cx="7989887" cy="2827338"/>
          </a:xfrm>
        </p:spPr>
        <p:txBody>
          <a:bodyPr/>
          <a:lstStyle/>
          <a:p>
            <a:pPr marL="76200" indent="0"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cs-CZ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  <a:sym typeface="Barlow Light" charset="0"/>
              </a:rPr>
              <a:t>6. </a:t>
            </a:r>
            <a:r>
              <a:rPr lang="cs-CZ" altLang="en-US" sz="20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Medikamentózní léčba (pokud obezita dosáhne vysokého stupně 	nebo se objeví komorbidity)</a:t>
            </a:r>
          </a:p>
          <a:p>
            <a:pPr marL="76200" indent="0"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cs-CZ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  <a:sym typeface="Barlow Light" charset="0"/>
              </a:rPr>
              <a:t>7. </a:t>
            </a:r>
            <a:r>
              <a:rPr lang="cs-CZ" altLang="en-US" sz="20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Chirurgický zákrok (pokud jsou přítomny alespoň 2 komorbidity a 	selhala dietní a farmakologická léčba)</a:t>
            </a:r>
          </a:p>
          <a:p>
            <a:pPr marL="76200" indent="0"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cs-CZ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  <a:sym typeface="Barlow Light" charset="0"/>
              </a:rPr>
              <a:t>8. </a:t>
            </a:r>
            <a:r>
              <a:rPr lang="cs-CZ" altLang="en-US" sz="20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Zapojení rodinných příslušníků do podpory</a:t>
            </a:r>
          </a:p>
          <a:p>
            <a:pPr marL="76200" indent="0"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cs-CZ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  <a:sym typeface="Barlow Light" charset="0"/>
              </a:rPr>
              <a:t>9. </a:t>
            </a:r>
            <a:r>
              <a:rPr lang="cs-CZ" altLang="en-US" sz="20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Psychologická podpora, empatie, vyhýbání se stigmatizaci 	(skupinová nebo individuální terapie).</a:t>
            </a:r>
          </a:p>
          <a:p>
            <a:pPr marL="76200" indent="0"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cs-CZ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  <a:sym typeface="Barlow Light" charset="0"/>
              </a:rPr>
              <a:t>10. </a:t>
            </a:r>
            <a:r>
              <a:rPr lang="cs-CZ" altLang="en-US" sz="20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Monitorování a udržení hmotnosti</a:t>
            </a:r>
          </a:p>
        </p:txBody>
      </p:sp>
      <p:sp>
        <p:nvSpPr>
          <p:cNvPr id="27652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AE9C9823-4CF4-45EF-9062-A52C04B8EE8E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21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78187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2400" i="1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Bibliografie</a:t>
            </a:r>
            <a:endParaRPr lang="en-US" altLang="en-US" sz="2400" i="1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28675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468313" y="1347788"/>
            <a:ext cx="8496300" cy="3114675"/>
          </a:xfrm>
        </p:spPr>
        <p:txBody>
          <a:bodyPr/>
          <a:lstStyle/>
          <a:p>
            <a:r>
              <a:rPr lang="en-US" sz="1100" dirty="0" err="1">
                <a:latin typeface="+mn-lt"/>
              </a:rPr>
              <a:t>Chaput</a:t>
            </a:r>
            <a:r>
              <a:rPr lang="en-US" sz="1100" dirty="0">
                <a:latin typeface="+mn-lt"/>
              </a:rPr>
              <a:t> JP, Ferraro ZM, </a:t>
            </a:r>
            <a:r>
              <a:rPr lang="en-US" sz="1100" dirty="0" err="1">
                <a:latin typeface="+mn-lt"/>
              </a:rPr>
              <a:t>Prud'homme</a:t>
            </a:r>
            <a:r>
              <a:rPr lang="en-US" sz="1100" dirty="0">
                <a:latin typeface="+mn-lt"/>
              </a:rPr>
              <a:t> D, Sharma AM. Widespread misconceptions about obesity. Can Fam Physician. 2014</a:t>
            </a:r>
            <a:r>
              <a:rPr lang="ro-RO" sz="1100" dirty="0">
                <a:latin typeface="+mn-lt"/>
              </a:rPr>
              <a:t>,  </a:t>
            </a:r>
            <a:r>
              <a:rPr lang="en-US" sz="1100" dirty="0">
                <a:latin typeface="+mn-lt"/>
              </a:rPr>
              <a:t>60(11):973-5, 981-</a:t>
            </a:r>
            <a:r>
              <a:rPr lang="ro-RO" sz="1100" dirty="0">
                <a:latin typeface="+mn-lt"/>
              </a:rPr>
              <a:t>4</a:t>
            </a:r>
          </a:p>
          <a:p>
            <a:r>
              <a:rPr lang="en-US" sz="1100" dirty="0">
                <a:latin typeface="+mn-lt"/>
              </a:rPr>
              <a:t>Mahmoud R</a:t>
            </a:r>
            <a:r>
              <a:rPr lang="ro-RO" sz="1100" dirty="0">
                <a:latin typeface="+mn-lt"/>
              </a:rPr>
              <a:t>,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Kimonis</a:t>
            </a:r>
            <a:r>
              <a:rPr lang="en-US" sz="1100" dirty="0">
                <a:latin typeface="+mn-lt"/>
              </a:rPr>
              <a:t> V</a:t>
            </a:r>
            <a:r>
              <a:rPr lang="ro-RO" sz="1100" dirty="0">
                <a:latin typeface="+mn-lt"/>
              </a:rPr>
              <a:t>, </a:t>
            </a:r>
            <a:r>
              <a:rPr lang="en-US" sz="1100" dirty="0">
                <a:latin typeface="+mn-lt"/>
              </a:rPr>
              <a:t>Butler MG. Genetics of Obesity in Humans: A Clinical Review. Int. J. Mol. Sci. 2022, 23</a:t>
            </a:r>
            <a:r>
              <a:rPr lang="ro-RO" sz="1100" dirty="0">
                <a:latin typeface="+mn-lt"/>
              </a:rPr>
              <a:t>:</a:t>
            </a:r>
            <a:r>
              <a:rPr lang="en-US" sz="1100" dirty="0">
                <a:latin typeface="+mn-lt"/>
              </a:rPr>
              <a:t>11005</a:t>
            </a:r>
            <a:endParaRPr lang="ro-RO" sz="1100" dirty="0">
              <a:latin typeface="+mn-lt"/>
            </a:endParaRPr>
          </a:p>
          <a:p>
            <a:r>
              <a:rPr lang="en-US" sz="1100" dirty="0">
                <a:latin typeface="+mn-lt"/>
              </a:rPr>
              <a:t>NCD Risk Factor Collaboration</a:t>
            </a:r>
            <a:r>
              <a:rPr lang="ro-RO" sz="1100" dirty="0">
                <a:latin typeface="+mn-lt"/>
              </a:rPr>
              <a:t>.</a:t>
            </a:r>
            <a:r>
              <a:rPr lang="en-US" sz="1100" dirty="0">
                <a:latin typeface="+mn-lt"/>
              </a:rPr>
              <a:t> UN Population Division and World Obesity Federation projections</a:t>
            </a:r>
            <a:r>
              <a:rPr lang="ro-RO" sz="1100" dirty="0">
                <a:latin typeface="+mn-lt"/>
              </a:rPr>
              <a:t>. 2017</a:t>
            </a:r>
          </a:p>
          <a:p>
            <a:r>
              <a:rPr lang="ro-RO" sz="1100" dirty="0">
                <a:latin typeface="+mn-lt"/>
              </a:rPr>
              <a:t>Freemark M.S. Pediatric Obesity, Etiology, Pathogenesis and Treatment, Second edition. Humana Press. 2018, ISBN 978-3-319-68191-7</a:t>
            </a:r>
          </a:p>
          <a:p>
            <a:r>
              <a:rPr lang="en-US" sz="1100" dirty="0">
                <a:latin typeface="+mn-lt"/>
              </a:rPr>
              <a:t>World Obesity Federation. ”World Obesity Atlas 2022”, London, 2022</a:t>
            </a:r>
            <a:endParaRPr lang="ro-RO" sz="1100" dirty="0">
              <a:latin typeface="+mn-lt"/>
            </a:endParaRPr>
          </a:p>
          <a:p>
            <a:r>
              <a:rPr lang="en-US" sz="1100" dirty="0">
                <a:latin typeface="+mn-lt"/>
              </a:rPr>
              <a:t>Grief SN, Waterman M</a:t>
            </a:r>
            <a:r>
              <a:rPr lang="ro-RO" sz="1100" dirty="0">
                <a:latin typeface="+mn-lt"/>
              </a:rPr>
              <a:t>. </a:t>
            </a:r>
            <a:r>
              <a:rPr lang="en-US" sz="1100" dirty="0">
                <a:latin typeface="+mn-lt"/>
              </a:rPr>
              <a:t>Approach to Obesity Management in the Primary Care Setting. J </a:t>
            </a:r>
            <a:r>
              <a:rPr lang="en-US" sz="1100" dirty="0" err="1">
                <a:latin typeface="+mn-lt"/>
              </a:rPr>
              <a:t>Obes</a:t>
            </a:r>
            <a:r>
              <a:rPr lang="en-US" sz="1100" dirty="0">
                <a:latin typeface="+mn-lt"/>
              </a:rPr>
              <a:t> Weight-Loss Medication</a:t>
            </a:r>
            <a:r>
              <a:rPr lang="ro-RO" sz="1100" dirty="0">
                <a:latin typeface="+mn-lt"/>
              </a:rPr>
              <a:t>. 2019,  </a:t>
            </a:r>
            <a:r>
              <a:rPr lang="en-US" sz="1100" dirty="0">
                <a:latin typeface="+mn-lt"/>
              </a:rPr>
              <a:t> 5:</a:t>
            </a:r>
            <a:r>
              <a:rPr lang="ro-RO" sz="1100" dirty="0">
                <a:latin typeface="+mn-lt"/>
              </a:rPr>
              <a:t>1</a:t>
            </a:r>
            <a:r>
              <a:rPr lang="en-US" sz="1100" dirty="0">
                <a:latin typeface="+mn-lt"/>
              </a:rPr>
              <a:t>024</a:t>
            </a:r>
            <a:endParaRPr lang="ro-RO" sz="1100" dirty="0">
              <a:latin typeface="+mn-lt"/>
            </a:endParaRPr>
          </a:p>
          <a:p>
            <a:r>
              <a:rPr lang="en-US" sz="1100" dirty="0" err="1">
                <a:latin typeface="+mn-lt"/>
              </a:rPr>
              <a:t>Forgione</a:t>
            </a:r>
            <a:r>
              <a:rPr lang="en-US" sz="1100" dirty="0">
                <a:latin typeface="+mn-lt"/>
              </a:rPr>
              <a:t> N, Deed G, </a:t>
            </a:r>
            <a:r>
              <a:rPr lang="en-US" sz="1100" dirty="0" err="1">
                <a:latin typeface="+mn-lt"/>
              </a:rPr>
              <a:t>Kilov</a:t>
            </a:r>
            <a:r>
              <a:rPr lang="en-US" sz="1100" dirty="0">
                <a:latin typeface="+mn-lt"/>
              </a:rPr>
              <a:t> G et al. Managing Obesity in Primary Care: Breaking Down the Barriers. Adv </a:t>
            </a:r>
            <a:r>
              <a:rPr lang="en-US" sz="1100" dirty="0" err="1">
                <a:latin typeface="+mn-lt"/>
              </a:rPr>
              <a:t>Ther</a:t>
            </a:r>
            <a:r>
              <a:rPr lang="en-US" sz="1100" dirty="0">
                <a:latin typeface="+mn-lt"/>
              </a:rPr>
              <a:t> </a:t>
            </a:r>
            <a:r>
              <a:rPr lang="ro-RO" sz="1100" dirty="0">
                <a:latin typeface="+mn-lt"/>
              </a:rPr>
              <a:t>2018, </a:t>
            </a:r>
            <a:r>
              <a:rPr lang="en-US" sz="1100" dirty="0">
                <a:latin typeface="+mn-lt"/>
              </a:rPr>
              <a:t>35</a:t>
            </a:r>
            <a:r>
              <a:rPr lang="ro-RO" sz="1100" dirty="0">
                <a:latin typeface="+mn-lt"/>
              </a:rPr>
              <a:t>:</a:t>
            </a:r>
            <a:r>
              <a:rPr lang="en-US" sz="1100" dirty="0">
                <a:latin typeface="+mn-lt"/>
              </a:rPr>
              <a:t>191–198</a:t>
            </a:r>
            <a:endParaRPr lang="ro-RO" sz="1100" dirty="0">
              <a:latin typeface="+mn-lt"/>
            </a:endParaRPr>
          </a:p>
          <a:p>
            <a:r>
              <a:rPr lang="ro-RO" sz="1100" dirty="0">
                <a:latin typeface="+mn-lt"/>
              </a:rPr>
              <a:t>MacKay H, Gunasekara CJ, Yam KY, et al. Sex-specific epigenetic development in the mouse hypothalamic arcuate nucleus pinpoints human genomic regions associated with body mass index. Sci Adv. 2022, 8(39):eabo3991. </a:t>
            </a:r>
          </a:p>
          <a:p>
            <a:r>
              <a:rPr lang="en-US" sz="1100" dirty="0">
                <a:latin typeface="+mn-lt"/>
              </a:rPr>
              <a:t>Eurostat.  ”Body mass index (BMI) by sex, age and income quintile” 2019, </a:t>
            </a:r>
            <a:r>
              <a:rPr lang="cs-CZ" sz="1100" dirty="0">
                <a:latin typeface="+mn-lt"/>
              </a:rPr>
              <a:t>dostupné z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>
                <a:latin typeface="+mn-lt"/>
                <a:hlinkClick r:id="rId2"/>
              </a:rPr>
              <a:t>https://appsso.eurostat.ec.europa.eu/nui/show.do?dataset=hlth_ehis_bm1i&amp;lang=en</a:t>
            </a:r>
            <a:endParaRPr lang="en-US" sz="1100" dirty="0">
              <a:latin typeface="+mn-lt"/>
            </a:endParaRPr>
          </a:p>
          <a:p>
            <a:r>
              <a:rPr lang="en-US" sz="1100" dirty="0">
                <a:latin typeface="+mn-lt"/>
              </a:rPr>
              <a:t>https://www.verywellmind.com/difference-between-disordered-eating-and-eating-disorders-5184548</a:t>
            </a:r>
          </a:p>
        </p:txBody>
      </p:sp>
      <p:sp>
        <p:nvSpPr>
          <p:cNvPr id="28676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22A78314-FA73-4AF8-A343-F5FCFCEC5CF4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22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9467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503;p35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F5C42E62-170F-44E8-83A7-A15AC792F6F7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23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35125"/>
            <a:ext cx="35528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4576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n-US" altLang="en-US" sz="3200" dirty="0" err="1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Definice</a:t>
            </a:r>
            <a:r>
              <a:rPr lang="en-US" altLang="en-US" sz="32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 </a:t>
            </a:r>
            <a:r>
              <a:rPr lang="ro-RO" altLang="en-US" sz="32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obezity</a:t>
            </a:r>
          </a:p>
        </p:txBody>
      </p:sp>
    </p:spTree>
    <p:extLst>
      <p:ext uri="{BB962C8B-B14F-4D97-AF65-F5344CB8AC3E}">
        <p14:creationId xmlns:p14="http://schemas.microsoft.com/office/powerpoint/2010/main" val="288791453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Obezita - definice</a:t>
            </a:r>
            <a:endParaRPr lang="it-IT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288" y="2284413"/>
            <a:ext cx="8569325" cy="2247900"/>
          </a:xfrm>
        </p:spPr>
        <p:txBody>
          <a:bodyPr/>
          <a:lstStyle/>
          <a:p>
            <a:pPr marL="76200" indent="0" algn="ctr" eaLnBrk="1" fontAlgn="auto" hangingPunct="1">
              <a:spcBef>
                <a:spcPts val="1000"/>
              </a:spcBef>
              <a:buClr>
                <a:schemeClr val="accent1"/>
              </a:buClr>
              <a:buFont typeface="Barlow Light"/>
              <a:buNone/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Podle Světové zdravotnické organizace (WHO) </a:t>
            </a:r>
            <a:r>
              <a:rPr lang="cs-CZ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obezita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</a:t>
            </a:r>
            <a:r>
              <a:rPr lang="cs-CZ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znamená nadměrné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nahromadění tukové tkáně (tukové hmoty), což je změna považovaná za abnormální a spojená se zdravotními riziky.</a:t>
            </a:r>
            <a:endParaRPr lang="ro-RO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algn="ctr" eaLnBrk="1" fontAlgn="auto" hangingPunct="1">
              <a:spcBef>
                <a:spcPts val="1000"/>
              </a:spcBef>
              <a:buClr>
                <a:schemeClr val="accent1"/>
              </a:buClr>
              <a:buFont typeface="Barlow Light"/>
              <a:buChar char="▸"/>
              <a:defRPr/>
            </a:pPr>
            <a:endParaRPr lang="ro-RO"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0243" name="Google Shape;203;p18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36EA2DDF-3FEB-4E3C-A2C3-3A1F29A02783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4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pSp>
        <p:nvGrpSpPr>
          <p:cNvPr id="10244" name="Google Shape;204;p18"/>
          <p:cNvGrpSpPr>
            <a:grpSpLocks/>
          </p:cNvGrpSpPr>
          <p:nvPr/>
        </p:nvGrpSpPr>
        <p:grpSpPr bwMode="auto">
          <a:xfrm>
            <a:off x="8435975" y="288925"/>
            <a:ext cx="361950" cy="476250"/>
            <a:chOff x="4276825" y="487236"/>
            <a:chExt cx="317500" cy="419100"/>
          </a:xfrm>
        </p:grpSpPr>
        <p:sp>
          <p:nvSpPr>
            <p:cNvPr id="10246" name="Google Shape;205;p18"/>
            <p:cNvSpPr>
              <a:spLocks/>
            </p:cNvSpPr>
            <p:nvPr/>
          </p:nvSpPr>
          <p:spPr bwMode="auto">
            <a:xfrm>
              <a:off x="4276825" y="706311"/>
              <a:ext cx="317500" cy="200025"/>
            </a:xfrm>
            <a:custGeom>
              <a:avLst/>
              <a:gdLst>
                <a:gd name="T0" fmla="*/ 233456 w 317500"/>
                <a:gd name="T1" fmla="*/ 11968 h 200025"/>
                <a:gd name="T2" fmla="*/ 233456 w 317500"/>
                <a:gd name="T3" fmla="*/ 77950 h 200025"/>
                <a:gd name="T4" fmla="*/ 250530 w 317500"/>
                <a:gd name="T5" fmla="*/ 114415 h 200025"/>
                <a:gd name="T6" fmla="*/ 214779 w 317500"/>
                <a:gd name="T7" fmla="*/ 131832 h 200025"/>
                <a:gd name="T8" fmla="*/ 197705 w 317500"/>
                <a:gd name="T9" fmla="*/ 95365 h 200025"/>
                <a:gd name="T10" fmla="*/ 214779 w 317500"/>
                <a:gd name="T11" fmla="*/ 77950 h 200025"/>
                <a:gd name="T12" fmla="*/ 214779 w 317500"/>
                <a:gd name="T13" fmla="*/ 5296 h 200025"/>
                <a:gd name="T14" fmla="*/ 177426 w 317500"/>
                <a:gd name="T15" fmla="*/ 0 h 200025"/>
                <a:gd name="T16" fmla="*/ 140074 w 317500"/>
                <a:gd name="T17" fmla="*/ 0 h 200025"/>
                <a:gd name="T18" fmla="*/ 102721 w 317500"/>
                <a:gd name="T19" fmla="*/ 5296 h 200025"/>
                <a:gd name="T20" fmla="*/ 102721 w 317500"/>
                <a:gd name="T21" fmla="*/ 76200 h 200025"/>
                <a:gd name="T22" fmla="*/ 112075 w 317500"/>
                <a:gd name="T23" fmla="*/ 76200 h 200025"/>
                <a:gd name="T24" fmla="*/ 149412 w 317500"/>
                <a:gd name="T25" fmla="*/ 114283 h 200025"/>
                <a:gd name="T26" fmla="*/ 149412 w 317500"/>
                <a:gd name="T27" fmla="*/ 114284 h 200025"/>
                <a:gd name="T28" fmla="*/ 149412 w 317500"/>
                <a:gd name="T29" fmla="*/ 171450 h 200025"/>
                <a:gd name="T30" fmla="*/ 140074 w 317500"/>
                <a:gd name="T31" fmla="*/ 180975 h 200025"/>
                <a:gd name="T32" fmla="*/ 121397 w 317500"/>
                <a:gd name="T33" fmla="*/ 180975 h 200025"/>
                <a:gd name="T34" fmla="*/ 112059 w 317500"/>
                <a:gd name="T35" fmla="*/ 171450 h 200025"/>
                <a:gd name="T36" fmla="*/ 121397 w 317500"/>
                <a:gd name="T37" fmla="*/ 161925 h 200025"/>
                <a:gd name="T38" fmla="*/ 130797 w 317500"/>
                <a:gd name="T39" fmla="*/ 161925 h 200025"/>
                <a:gd name="T40" fmla="*/ 130797 w 317500"/>
                <a:gd name="T41" fmla="*/ 114300 h 200025"/>
                <a:gd name="T42" fmla="*/ 112123 w 317500"/>
                <a:gd name="T43" fmla="*/ 95250 h 200025"/>
                <a:gd name="T44" fmla="*/ 112120 w 317500"/>
                <a:gd name="T45" fmla="*/ 95250 h 200025"/>
                <a:gd name="T46" fmla="*/ 74690 w 317500"/>
                <a:gd name="T47" fmla="*/ 95250 h 200025"/>
                <a:gd name="T48" fmla="*/ 55968 w 317500"/>
                <a:gd name="T49" fmla="*/ 114348 h 200025"/>
                <a:gd name="T50" fmla="*/ 55968 w 317500"/>
                <a:gd name="T51" fmla="*/ 161925 h 200025"/>
                <a:gd name="T52" fmla="*/ 65368 w 317500"/>
                <a:gd name="T53" fmla="*/ 161925 h 200025"/>
                <a:gd name="T54" fmla="*/ 74706 w 317500"/>
                <a:gd name="T55" fmla="*/ 171450 h 200025"/>
                <a:gd name="T56" fmla="*/ 65368 w 317500"/>
                <a:gd name="T57" fmla="*/ 180975 h 200025"/>
                <a:gd name="T58" fmla="*/ 46691 w 317500"/>
                <a:gd name="T59" fmla="*/ 180975 h 200025"/>
                <a:gd name="T60" fmla="*/ 37353 w 317500"/>
                <a:gd name="T61" fmla="*/ 171450 h 200025"/>
                <a:gd name="T62" fmla="*/ 37353 w 317500"/>
                <a:gd name="T63" fmla="*/ 114300 h 200025"/>
                <a:gd name="T64" fmla="*/ 74704 w 317500"/>
                <a:gd name="T65" fmla="*/ 76200 h 200025"/>
                <a:gd name="T66" fmla="*/ 74706 w 317500"/>
                <a:gd name="T67" fmla="*/ 76200 h 200025"/>
                <a:gd name="T68" fmla="*/ 84044 w 317500"/>
                <a:gd name="T69" fmla="*/ 76200 h 200025"/>
                <a:gd name="T70" fmla="*/ 84044 w 317500"/>
                <a:gd name="T71" fmla="*/ 11968 h 200025"/>
                <a:gd name="T72" fmla="*/ 0 w 317500"/>
                <a:gd name="T73" fmla="*/ 142875 h 200025"/>
                <a:gd name="T74" fmla="*/ 0 w 317500"/>
                <a:gd name="T75" fmla="*/ 200025 h 200025"/>
                <a:gd name="T76" fmla="*/ 317500 w 317500"/>
                <a:gd name="T77" fmla="*/ 200025 h 200025"/>
                <a:gd name="T78" fmla="*/ 317500 w 317500"/>
                <a:gd name="T79" fmla="*/ 142875 h 200025"/>
                <a:gd name="T80" fmla="*/ 233456 w 317500"/>
                <a:gd name="T81" fmla="*/ 11968 h 2000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10247" name="Google Shape;206;p18"/>
            <p:cNvSpPr>
              <a:spLocks/>
            </p:cNvSpPr>
            <p:nvPr/>
          </p:nvSpPr>
          <p:spPr bwMode="auto">
            <a:xfrm>
              <a:off x="4342192" y="487236"/>
              <a:ext cx="186764" cy="190500"/>
            </a:xfrm>
            <a:custGeom>
              <a:avLst/>
              <a:gdLst>
                <a:gd name="T0" fmla="*/ 186765 w 186764"/>
                <a:gd name="T1" fmla="*/ 95250 h 190500"/>
                <a:gd name="T2" fmla="*/ 93382 w 186764"/>
                <a:gd name="T3" fmla="*/ 190500 h 190500"/>
                <a:gd name="T4" fmla="*/ 0 w 186764"/>
                <a:gd name="T5" fmla="*/ 95250 h 190500"/>
                <a:gd name="T6" fmla="*/ 93382 w 186764"/>
                <a:gd name="T7" fmla="*/ 0 h 190500"/>
                <a:gd name="T8" fmla="*/ 186765 w 186764"/>
                <a:gd name="T9" fmla="*/ 95250 h 190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23025368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Index tělesné hmotnosti</a:t>
            </a:r>
            <a:endParaRPr lang="en-US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11267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614363" y="1704975"/>
            <a:ext cx="8421687" cy="2827338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cs-CZ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Teoreticky do této kategorie patří lidé s indexem tělesné hmotnosti (BMI) nad 30 kg/m².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endParaRPr lang="en-US" altLang="en-US" sz="2400" dirty="0">
              <a:solidFill>
                <a:srgbClr val="001F46"/>
              </a:solidFill>
              <a:latin typeface="Barlow Light" charset="0"/>
              <a:cs typeface="Arial" charset="0"/>
              <a:sym typeface="Barlow Light" charset="0"/>
            </a:endParaRPr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A58D7790-4969-47D6-83A3-8C780A92F01C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5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944688" y="2809875"/>
          <a:ext cx="5254626" cy="19417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>
                          <a:latin typeface="+mn-lt"/>
                        </a:rPr>
                        <a:t>Index tělesné hmotnosti </a:t>
                      </a:r>
                      <a:r>
                        <a:rPr lang="en-US" sz="1200" b="1" dirty="0">
                          <a:latin typeface="+mn-lt"/>
                        </a:rPr>
                        <a:t>(kg/m²)</a:t>
                      </a: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>
                          <a:latin typeface="+mn-lt"/>
                        </a:rPr>
                        <a:t>Výklad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&lt;18.5</a:t>
                      </a: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Podváha</a:t>
                      </a: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18.5 - 24.9</a:t>
                      </a: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Normální rozsah</a:t>
                      </a: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25 - 29.9</a:t>
                      </a: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Nadváha / </a:t>
                      </a:r>
                      <a:r>
                        <a:rPr lang="en-US" sz="1200" dirty="0" err="1">
                          <a:latin typeface="+mn-lt"/>
                        </a:rPr>
                        <a:t>obezita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30 - 34.9</a:t>
                      </a: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Obézní, třída I</a:t>
                      </a: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35.0 - 39.9</a:t>
                      </a: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Obézní, třída II</a:t>
                      </a: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4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&gt;40.0</a:t>
                      </a: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Obézní, třída III</a:t>
                      </a: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04283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Celosvětový výskyt</a:t>
            </a:r>
            <a:endParaRPr lang="en-US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12291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614363" y="1704975"/>
            <a:ext cx="7702550" cy="2827338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Nárůst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výskytu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obezity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na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celém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světě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dosáhl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epidemických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rozměrů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.</a:t>
            </a:r>
            <a:endParaRPr lang="ro-RO" altLang="en-US" sz="2400" dirty="0">
              <a:solidFill>
                <a:srgbClr val="001F46"/>
              </a:solidFill>
              <a:latin typeface="+mn-lt"/>
              <a:cs typeface="Arial" charset="0"/>
              <a:sym typeface="Barlow Light" charset="0"/>
            </a:endParaRP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endParaRPr lang="ro-RO" altLang="en-US" sz="2400" dirty="0">
              <a:solidFill>
                <a:srgbClr val="001F46"/>
              </a:solidFill>
              <a:latin typeface="+mn-lt"/>
              <a:cs typeface="Arial" charset="0"/>
              <a:sym typeface="Barlow Light" charset="0"/>
            </a:endParaRP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Podle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zprávy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WHO z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roku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2017 → </a:t>
            </a:r>
            <a:r>
              <a:rPr lang="en-US" altLang="en-US" sz="2400" dirty="0" err="1">
                <a:solidFill>
                  <a:srgbClr val="001F46"/>
                </a:solidFill>
                <a:cs typeface="Arial" charset="0"/>
                <a:sym typeface="Barlow Light" charset="0"/>
              </a:rPr>
              <a:t>ročně</a:t>
            </a:r>
            <a:r>
              <a:rPr lang="en-US" altLang="en-US" sz="2400" dirty="0">
                <a:solidFill>
                  <a:srgbClr val="001F46"/>
                </a:solidFill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cs typeface="Arial" charset="0"/>
                <a:sym typeface="Barlow Light" charset="0"/>
              </a:rPr>
              <a:t>jsou</a:t>
            </a:r>
            <a:r>
              <a:rPr lang="en-US" altLang="en-US" sz="2400" dirty="0">
                <a:solidFill>
                  <a:srgbClr val="001F46"/>
                </a:solidFill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cs typeface="Arial" charset="0"/>
                <a:sym typeface="Barlow Light" charset="0"/>
              </a:rPr>
              <a:t>nadváhou</a:t>
            </a:r>
            <a:r>
              <a:rPr lang="en-US" altLang="en-US" sz="2400" dirty="0">
                <a:solidFill>
                  <a:srgbClr val="001F46"/>
                </a:solidFill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cs typeface="Arial" charset="0"/>
                <a:sym typeface="Barlow Light" charset="0"/>
              </a:rPr>
              <a:t>způsobeny</a:t>
            </a:r>
            <a:r>
              <a:rPr lang="en-US" altLang="en-US" sz="2400" dirty="0">
                <a:solidFill>
                  <a:srgbClr val="001F46"/>
                </a:solidFill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více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než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4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miliony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úmrtí</a:t>
            </a:r>
            <a:r>
              <a:rPr lang="cs-CZ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.</a:t>
            </a:r>
            <a:endParaRPr lang="ro-RO" altLang="en-US" sz="2400" dirty="0">
              <a:solidFill>
                <a:srgbClr val="001F46"/>
              </a:solidFill>
              <a:latin typeface="+mn-lt"/>
              <a:cs typeface="Arial" charset="0"/>
              <a:sym typeface="Barlow Light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4E33F25B-D530-4420-B745-52852D2FC64A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6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71637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Výskyt a vývoj</a:t>
            </a:r>
            <a:endParaRPr lang="en-US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13315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310D826-A6E0-4596-B14A-EAD206512372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7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946150" y="1924050"/>
          <a:ext cx="7154865" cy="20447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3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46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2010</a:t>
                      </a:r>
                      <a:endParaRPr lang="en-US" sz="1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2020</a:t>
                      </a:r>
                      <a:endParaRPr lang="en-US" sz="1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2025</a:t>
                      </a:r>
                      <a:endParaRPr lang="en-US" sz="1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2030</a:t>
                      </a:r>
                      <a:endParaRPr lang="en-US" sz="1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44" marR="91444" marT="45698" marB="456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84">
                <a:tc>
                  <a:txBody>
                    <a:bodyPr/>
                    <a:lstStyle/>
                    <a:p>
                      <a:r>
                        <a:rPr lang="ro-RO" sz="1400" b="1" dirty="0">
                          <a:latin typeface="+mn-lt"/>
                        </a:rPr>
                        <a:t>Obě pohlaví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latin typeface="+mn-lt"/>
                        </a:rPr>
                        <a:t>15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latin typeface="+mn-lt"/>
                        </a:rPr>
                        <a:t>22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latin typeface="+mn-lt"/>
                        </a:rPr>
                        <a:t>23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latin typeface="+mn-lt"/>
                        </a:rPr>
                        <a:t>26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84">
                <a:tc>
                  <a:txBody>
                    <a:bodyPr/>
                    <a:lstStyle/>
                    <a:p>
                      <a:r>
                        <a:rPr lang="ro-RO" sz="1400" b="1" dirty="0">
                          <a:latin typeface="+mn-lt"/>
                        </a:rPr>
                        <a:t>Muži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latin typeface="+mn-lt"/>
                        </a:rPr>
                        <a:t>11.5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latin typeface="+mn-lt"/>
                        </a:rPr>
                        <a:t>17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latin typeface="+mn-lt"/>
                        </a:rPr>
                        <a:t>18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latin typeface="+mn-lt"/>
                        </a:rPr>
                        <a:t>20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466">
                <a:tc>
                  <a:txBody>
                    <a:bodyPr/>
                    <a:lstStyle/>
                    <a:p>
                      <a:r>
                        <a:rPr lang="ro-RO" sz="1400" b="1" dirty="0">
                          <a:latin typeface="+mn-lt"/>
                        </a:rPr>
                        <a:t>Ženy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latin typeface="+mn-lt"/>
                        </a:rPr>
                        <a:t>19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latin typeface="+mn-lt"/>
                        </a:rPr>
                        <a:t>25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latin typeface="+mn-lt"/>
                        </a:rPr>
                        <a:t>27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latin typeface="+mn-lt"/>
                        </a:rPr>
                        <a:t>30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44" marR="91444" marT="45698" marB="456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49767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Etiologie</a:t>
            </a:r>
            <a:endParaRPr lang="en-US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14339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614363" y="1704975"/>
            <a:ext cx="7845425" cy="2827338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Příčin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je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více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,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obezita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je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multifaktoriální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onemocnění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.</a:t>
            </a:r>
            <a:endParaRPr lang="ro-RO" altLang="en-US" sz="2400" dirty="0">
              <a:solidFill>
                <a:srgbClr val="001F46"/>
              </a:solidFill>
              <a:latin typeface="+mn-lt"/>
              <a:cs typeface="Arial" charset="0"/>
              <a:sym typeface="Barlow Light" charset="0"/>
            </a:endParaRP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endParaRPr lang="ro-RO" altLang="en-US" sz="2400" dirty="0">
              <a:solidFill>
                <a:srgbClr val="001F46"/>
              </a:solidFill>
              <a:latin typeface="+mn-lt"/>
              <a:cs typeface="Arial" charset="0"/>
              <a:sym typeface="Barlow Light" charset="0"/>
            </a:endParaRP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Nejznámější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a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nejčastější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příčinou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je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nadbytek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potravy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: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vyšší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kalorický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příjem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než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je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individuální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potřeba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,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spolu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s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nerovnováhou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v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konzumaci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 </a:t>
            </a:r>
            <a:r>
              <a:rPr lang="en-US" altLang="en-US" sz="2400" dirty="0" err="1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makroživin</a:t>
            </a:r>
            <a:r>
              <a:rPr lang="en-US" altLang="en-US" sz="2400" dirty="0">
                <a:solidFill>
                  <a:srgbClr val="001F46"/>
                </a:solidFill>
                <a:latin typeface="+mn-lt"/>
                <a:cs typeface="Arial" charset="0"/>
                <a:sym typeface="Barlow Light" charset="0"/>
              </a:rPr>
              <a:t>.</a:t>
            </a:r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3A263BBB-848F-4F02-95CD-371F3A1ACBEA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8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4919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>
                <a:solidFill>
                  <a:srgbClr val="FFFFFF"/>
                </a:solidFill>
                <a:latin typeface="+mn-lt"/>
                <a:cs typeface="Arial" charset="0"/>
                <a:sym typeface="Barlow SemiBold" charset="0"/>
              </a:rPr>
              <a:t>Etiologie</a:t>
            </a:r>
            <a:endParaRPr lang="en-US" altLang="en-US" sz="3000" dirty="0">
              <a:solidFill>
                <a:srgbClr val="FFFFFF"/>
              </a:solidFill>
              <a:latin typeface="+mn-lt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025" y="1309688"/>
            <a:ext cx="7981950" cy="2825750"/>
          </a:xfrm>
        </p:spPr>
        <p:txBody>
          <a:bodyPr/>
          <a:lstStyle/>
          <a:p>
            <a:pPr marL="76200" indent="0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n-US" sz="24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Další příčiny:</a:t>
            </a:r>
            <a:endParaRPr lang="ro-RO" sz="24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cs-CZ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Špatná k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valita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, vyváženost a rozmanitost přijímaných živin (od perinatálního období a poté během celého životního cyklu).</a:t>
            </a:r>
            <a:endParaRPr lang="ro-RO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Neaktivita (sedavý způsob života)</a:t>
            </a:r>
            <a:endParaRPr lang="ro-RO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Stres, nedostatečný spánek a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chronická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únava</a:t>
            </a:r>
            <a:endParaRPr lang="ro-RO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Rizikové chování (nadměrná konzumace alkoholu, sociální a psychoemoční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nepřizpůsobivost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)</a:t>
            </a:r>
            <a:endParaRPr lang="ro-RO" sz="2000" dirty="0">
              <a:solidFill>
                <a:schemeClr val="dk1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Barlow Light"/>
                <a:cs typeface="Barlow Light"/>
                <a:sym typeface="Barlow Light"/>
              </a:rPr>
              <a:t>Zvýšená hladina leptinu a leptinová rezistence</a:t>
            </a: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456CEDFA-F998-43AB-AD6A-6834B9C431D4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9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85447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2784</TotalTime>
  <Words>1217</Words>
  <Application>Microsoft Office PowerPoint</Application>
  <PresentationFormat>Předvádění na obrazovce (16:9)</PresentationFormat>
  <Paragraphs>177</Paragraphs>
  <Slides>23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Barlow SemiBold</vt:lpstr>
      <vt:lpstr>Arial</vt:lpstr>
      <vt:lpstr>Calibri</vt:lpstr>
      <vt:lpstr>Barlow Light</vt:lpstr>
      <vt:lpstr>Caius template</vt:lpstr>
      <vt:lpstr> Definice obezity a poruch příjmu potravy Roxana Martin-Hadmas, Adrian Martin registrovaní dietologové</vt:lpstr>
      <vt:lpstr>Číslo projektu: 2021-1-RO01- KA220-HED-38B739A3</vt:lpstr>
      <vt:lpstr>Definice obezity</vt:lpstr>
      <vt:lpstr>Obezita - definice</vt:lpstr>
      <vt:lpstr>Index tělesné hmotnosti</vt:lpstr>
      <vt:lpstr>Celosvětový výskyt</vt:lpstr>
      <vt:lpstr>Výskyt a vývoj</vt:lpstr>
      <vt:lpstr>Etiologie</vt:lpstr>
      <vt:lpstr>Etiologie</vt:lpstr>
      <vt:lpstr>Etiologie</vt:lpstr>
      <vt:lpstr>Etiologie</vt:lpstr>
      <vt:lpstr>Etiologie</vt:lpstr>
      <vt:lpstr>Mylné představy</vt:lpstr>
      <vt:lpstr>Mylné představy</vt:lpstr>
      <vt:lpstr>Mylné představy</vt:lpstr>
      <vt:lpstr>Mylné představy</vt:lpstr>
      <vt:lpstr>Mylné představy</vt:lpstr>
      <vt:lpstr>Mylné představy</vt:lpstr>
      <vt:lpstr>Léčba životního stylu jako součást léčby obezity (1)</vt:lpstr>
      <vt:lpstr>Léčba životního stylu jako součást léčby obezity (2)</vt:lpstr>
      <vt:lpstr>Léčba životního stylu jako součást léčby obezity (3)</vt:lpstr>
      <vt:lpstr>Bibliografie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docId:D9793B0A194E9B5F76E519F761F34FC2</cp:keywords>
  <cp:lastModifiedBy>Lukáš MERZ</cp:lastModifiedBy>
  <cp:revision>132</cp:revision>
  <dcterms:modified xsi:type="dcterms:W3CDTF">2023-05-24T13:19:37Z</dcterms:modified>
</cp:coreProperties>
</file>